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ebp" ContentType="image/webp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5" r:id="rId9"/>
    <p:sldId id="298" r:id="rId10"/>
    <p:sldId id="286" r:id="rId11"/>
    <p:sldId id="299" r:id="rId12"/>
    <p:sldId id="266" r:id="rId13"/>
    <p:sldId id="287" r:id="rId14"/>
    <p:sldId id="300" r:id="rId15"/>
    <p:sldId id="284" r:id="rId16"/>
  </p:sldIdLst>
  <p:sldSz cx="9144000" cy="6858000" type="screen4x3"/>
  <p:notesSz cx="9882188" cy="676116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user" initials="u" lastIdx="2" clrIdx="0">
    <p:extLst>
      <p:ext uri="{19B8F6BF-5375-455C-9EA6-DF929625EA0E}">
        <p15:presenceInfo xmlns:p15="http://schemas.microsoft.com/office/powerpoint/2012/main" userId="use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623" autoAdjust="0"/>
    <p:restoredTop sz="94620" autoAdjust="0"/>
  </p:normalViewPr>
  <p:slideViewPr>
    <p:cSldViewPr>
      <p:cViewPr varScale="1">
        <p:scale>
          <a:sx n="108" d="100"/>
          <a:sy n="108" d="100"/>
        </p:scale>
        <p:origin x="1302" y="10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192.168.1.61\Public\&#1054;&#1073;&#1097;&#1080;&#1077;%20&#1076;&#1086;&#1082;&#1091;&#1084;&#1077;&#1085;&#1090;&#1099;\16%20&#1060;&#1080;&#1085;&#1072;&#1085;&#1089;&#1086;&#1074;&#1086;&#1077;%20&#1091;&#1087;&#1088;&#1072;&#1074;&#1083;&#1077;&#1085;&#1080;&#1077;\&#1041;&#1102;&#1076;&#1078;&#1077;&#1090;%202024%20&#1080;%20&#1080;&#1079;&#1084;&#1077;&#1085;&#1077;&#1085;&#1080;&#1103;\&#1048;&#1089;&#1087;&#1086;&#1083;&#1085;&#1077;&#1085;&#1080;&#1077;%202024\&#1041;&#1102;&#1076;&#1078;&#1077;&#1090;%20&#1076;&#1083;&#1103;%20&#1075;&#1088;&#1072;&#1078;&#1076;&#1072;&#1085;\&#1040;&#1085;&#1072;&#1083;&#1080;&#1079;%20&#1073;&#1102;&#1076;&#1078;&#1077;&#1090;&#1072;%202023-2024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7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1-6292-42C7-8E4E-B0AEC9E1D7CE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3-6292-42C7-8E4E-B0AEC9E1D7CE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5-6292-42C7-8E4E-B0AEC9E1D7CE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7-6292-42C7-8E4E-B0AEC9E1D7CE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9-6292-42C7-8E4E-B0AEC9E1D7CE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B-6292-42C7-8E4E-B0AEC9E1D7CE}"/>
              </c:ext>
            </c:extLst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D-6292-42C7-8E4E-B0AEC9E1D7CE}"/>
              </c:ext>
            </c:extLst>
          </c:dPt>
          <c:dPt>
            <c:idx val="7"/>
            <c:bubble3D val="0"/>
            <c:spPr>
              <a:solidFill>
                <a:schemeClr val="accent2">
                  <a:lumMod val="600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F-6292-42C7-8E4E-B0AEC9E1D7CE}"/>
              </c:ext>
            </c:extLst>
          </c:dPt>
          <c:dPt>
            <c:idx val="8"/>
            <c:bubble3D val="0"/>
            <c:spPr>
              <a:solidFill>
                <a:schemeClr val="accent3">
                  <a:lumMod val="600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11-6292-42C7-8E4E-B0AEC9E1D7CE}"/>
              </c:ext>
            </c:extLst>
          </c:dPt>
          <c:dLbls>
            <c:dLbl>
              <c:idx val="0"/>
              <c:layout>
                <c:manualLayout>
                  <c:x val="-0.17650716666245894"/>
                  <c:y val="-0.30101810765433695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000" b="1" i="0" u="none" strike="noStrike" kern="1200" spc="0" baseline="0">
                        <a:solidFill>
                          <a:schemeClr val="accent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EBE13EB5-8B5B-4F13-901A-1BAAF93B03DB}" type="CATEGORYNAME">
                      <a:rPr lang="ru-RU">
                        <a:solidFill>
                          <a:schemeClr val="bg1"/>
                        </a:solidFill>
                      </a:rPr>
                      <a:pPr>
                        <a:defRPr/>
                      </a:pPr>
                      <a:t>[ИМЯ КАТЕГОРИИ]</a:t>
                    </a:fld>
                    <a:r>
                      <a:rPr lang="ru-RU" baseline="0" dirty="0"/>
                      <a:t>
</a:t>
                    </a:r>
                    <a:fld id="{62AD3DDB-8204-493F-A125-492FFEFC2178}" type="PERCENTAGE">
                      <a:rPr lang="ru-RU" baseline="0"/>
                      <a:pPr>
                        <a:defRPr/>
                      </a:pPr>
                      <a:t>[ПРОЦЕНТ]</a:t>
                    </a:fld>
                    <a:endParaRPr lang="ru-RU" baseline="0" dirty="0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6292-42C7-8E4E-B0AEC9E1D7CE}"/>
                </c:ext>
              </c:extLst>
            </c:dLbl>
            <c:dLbl>
              <c:idx val="1"/>
              <c:layout>
                <c:manualLayout>
                  <c:x val="9.7737677796208358E-2"/>
                  <c:y val="0.32934922366886266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2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6292-42C7-8E4E-B0AEC9E1D7CE}"/>
                </c:ext>
              </c:extLst>
            </c:dLbl>
            <c:dLbl>
              <c:idx val="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6292-42C7-8E4E-B0AEC9E1D7CE}"/>
                </c:ext>
              </c:extLst>
            </c:dLbl>
            <c:dLbl>
              <c:idx val="3"/>
              <c:layout>
                <c:manualLayout>
                  <c:x val="-4.8861333229618643E-2"/>
                  <c:y val="0.33997339217431005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4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6292-42C7-8E4E-B0AEC9E1D7CE}"/>
                </c:ext>
              </c:extLst>
            </c:dLbl>
            <c:dLbl>
              <c:idx val="4"/>
              <c:layout>
                <c:manualLayout>
                  <c:x val="-9.7395373824367817E-2"/>
                  <c:y val="0.13309963880615577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5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6292-42C7-8E4E-B0AEC9E1D7CE}"/>
                </c:ext>
              </c:extLst>
            </c:dLbl>
            <c:dLbl>
              <c:idx val="5"/>
              <c:layout>
                <c:manualLayout>
                  <c:x val="-4.441942240993671E-2"/>
                  <c:y val="0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6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6292-42C7-8E4E-B0AEC9E1D7CE}"/>
                </c:ext>
              </c:extLst>
            </c:dLbl>
            <c:dLbl>
              <c:idx val="6"/>
              <c:layout>
                <c:manualLayout>
                  <c:x val="0.18392660465746388"/>
                  <c:y val="0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1">
                          <a:lumMod val="6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6292-42C7-8E4E-B0AEC9E1D7CE}"/>
                </c:ext>
              </c:extLst>
            </c:dLbl>
            <c:dLbl>
              <c:idx val="7"/>
              <c:layout>
                <c:manualLayout>
                  <c:x val="-0.11549049826583543"/>
                  <c:y val="-0.13373290617297653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2">
                          <a:lumMod val="6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F-6292-42C7-8E4E-B0AEC9E1D7CE}"/>
                </c:ext>
              </c:extLst>
            </c:dLbl>
            <c:dLbl>
              <c:idx val="8"/>
              <c:layout>
                <c:manualLayout>
                  <c:x val="5.9651203772176628E-2"/>
                  <c:y val="0.37184589769065146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3">
                          <a:lumMod val="6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9662997653465317"/>
                      <c:h val="0.26996012172341299"/>
                    </c:manualLayout>
                  </c15:layout>
                </c:ext>
                <c:ext xmlns:c16="http://schemas.microsoft.com/office/drawing/2014/chart" uri="{C3380CC4-5D6E-409C-BE32-E72D297353CC}">
                  <c16:uniqueId val="{00000011-6292-42C7-8E4E-B0AEC9E1D7CE}"/>
                </c:ext>
              </c:extLst>
            </c:dLbl>
            <c:spPr>
              <a:noFill/>
              <a:ln>
                <a:noFill/>
              </a:ln>
              <a:effectLst/>
            </c:sp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'Слайд 12 Муниц программы'!$G$3:$G$11</c:f>
              <c:strCache>
                <c:ptCount val="9"/>
                <c:pt idx="0">
                  <c:v>Развитие образования, молодежной политики и физической культуры и спорта в Струго-Красненском муниципальном округе</c:v>
                </c:pt>
                <c:pt idx="1">
                  <c:v>Развитие культуры в Струго-Красненском муниципальном округе</c:v>
                </c:pt>
                <c:pt idx="2">
                  <c:v>Содействие экономическому развитию и инвестиционной привлекательности в Струго-Красненском муниципальном округе</c:v>
                </c:pt>
                <c:pt idx="3">
                  <c:v>Обеспечение безопасности граждан на территории Струго-Красненского муниципального округа</c:v>
                </c:pt>
                <c:pt idx="4">
                  <c:v>Комплексное развитие систем коммунальной инфраструктуры и благоустройства Струго-Красненского муниципального округа</c:v>
                </c:pt>
                <c:pt idx="5">
                  <c:v>Развитие транспортного обслуживания населения на территории Струго-Красненского муниципального округа</c:v>
                </c:pt>
                <c:pt idx="6">
                  <c:v>Управление и обеспечение деятельности администрации округа, создание условий для эффективного управления муниципальными финансами и муниципальным долгом в Струго-Красненском муниципальном округе</c:v>
                </c:pt>
                <c:pt idx="7">
                  <c:v>«Формирование современной городской среды»</c:v>
                </c:pt>
                <c:pt idx="8">
                  <c:v>Обеспечение общественного порядка и противодействие преступности на территории Струго-Красненского муниципального округа</c:v>
                </c:pt>
              </c:strCache>
            </c:strRef>
          </c:cat>
          <c:val>
            <c:numRef>
              <c:f>'Слайд 12 Муниц программы'!$H$3:$H$11</c:f>
              <c:numCache>
                <c:formatCode>General</c:formatCode>
                <c:ptCount val="9"/>
                <c:pt idx="0">
                  <c:v>194229.5</c:v>
                </c:pt>
                <c:pt idx="1">
                  <c:v>40076.5</c:v>
                </c:pt>
                <c:pt idx="2">
                  <c:v>258.8</c:v>
                </c:pt>
                <c:pt idx="3">
                  <c:v>1800</c:v>
                </c:pt>
                <c:pt idx="4">
                  <c:v>41145.5</c:v>
                </c:pt>
                <c:pt idx="5">
                  <c:v>49120.5</c:v>
                </c:pt>
                <c:pt idx="6">
                  <c:v>72126.2</c:v>
                </c:pt>
                <c:pt idx="7">
                  <c:v>2489.8000000000002</c:v>
                </c:pt>
                <c:pt idx="8">
                  <c:v>3323.1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2-6292-42C7-8E4E-B0AEC9E1D7CE}"/>
            </c:ext>
          </c:extLst>
        </c:ser>
        <c:dLbls>
          <c:dLblPos val="outEnd"/>
          <c:showLegendKey val="0"/>
          <c:showVal val="0"/>
          <c:showCatName val="1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cs:styleClr val="auto"/>
    </cs:fontRef>
    <cs:defRPr sz="1000" b="1" i="0" u="none" strike="noStrike" kern="1200" spc="0" baseline="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0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635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10000"/>
          </a:prstClr>
        </a:outerShdw>
      </a:effectLst>
      <a:scene3d>
        <a:camera prst="orthographicFront"/>
        <a:lightRig rig="threePt" dir="t"/>
      </a:scene3d>
      <a:sp3d>
        <a:bevelT w="127000" h="127000"/>
        <a:bevelB w="127000" h="127000"/>
      </a:sp3d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282281" cy="33962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598192" y="0"/>
            <a:ext cx="4282281" cy="33962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688D88-AE1A-4333-80FF-CBE0E7E7CEC2}" type="datetimeFigureOut">
              <a:rPr lang="ru-RU" smtClean="0"/>
              <a:pPr/>
              <a:t>10.04.2025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419475" y="844550"/>
            <a:ext cx="3043238" cy="22828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988219" y="3253811"/>
            <a:ext cx="7905750" cy="266220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6421541"/>
            <a:ext cx="4282281" cy="33962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598192" y="6421541"/>
            <a:ext cx="4282281" cy="33962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4B21EC-D762-464E-8AD2-38FC0BE3495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52865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4/10/2025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000" b="1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1600" b="1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4/10/2025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000" b="1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4/10/2025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000" b="1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4/10/2025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4/10/2025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45795" y="38861"/>
            <a:ext cx="8052409" cy="9671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000" b="1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213461" y="2211450"/>
            <a:ext cx="8599805" cy="319595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600" b="1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4/10/2025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mailto:strugi@finupr.pskov.ru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ebp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4000" cy="6858000"/>
          </a:xfrm>
          <a:custGeom>
            <a:avLst/>
            <a:gdLst/>
            <a:ahLst/>
            <a:cxnLst/>
            <a:rect l="l" t="t" r="r" b="b"/>
            <a:pathLst>
              <a:path w="9144000" h="6858000">
                <a:moveTo>
                  <a:pt x="9144000" y="0"/>
                </a:moveTo>
                <a:lnTo>
                  <a:pt x="0" y="0"/>
                </a:lnTo>
                <a:lnTo>
                  <a:pt x="0" y="6858000"/>
                </a:lnTo>
                <a:lnTo>
                  <a:pt x="9144000" y="6858000"/>
                </a:lnTo>
                <a:lnTo>
                  <a:pt x="9144000" y="0"/>
                </a:lnTo>
                <a:close/>
              </a:path>
            </a:pathLst>
          </a:custGeom>
          <a:solidFill>
            <a:schemeClr val="accent6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3" name="object 3"/>
          <p:cNvSpPr txBox="1"/>
          <p:nvPr/>
        </p:nvSpPr>
        <p:spPr>
          <a:xfrm>
            <a:off x="1143000" y="2362200"/>
            <a:ext cx="7315200" cy="390363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777240" marR="767715" algn="ctr">
              <a:lnSpc>
                <a:spcPct val="100000"/>
              </a:lnSpc>
              <a:spcBef>
                <a:spcPts val="100"/>
              </a:spcBef>
            </a:pPr>
            <a:r>
              <a:rPr lang="ru-RU" sz="2800" b="1" spc="-45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800" b="1" spc="5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ПРОЕКТ</a:t>
            </a:r>
            <a:r>
              <a:rPr lang="ru-RU" sz="2800" b="1" spc="-4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777240" marR="767715" algn="ctr">
              <a:lnSpc>
                <a:spcPct val="100000"/>
              </a:lnSpc>
              <a:spcBef>
                <a:spcPts val="100"/>
              </a:spcBef>
            </a:pPr>
            <a:r>
              <a:rPr lang="ru-RU" sz="2800" b="1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РЕШЕНИЯ </a:t>
            </a:r>
            <a:r>
              <a:rPr lang="ru-RU" sz="2800" b="1" spc="-5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СОБРАНИЯ ДЕПУТАТОВ СТРУГО-КРАСНЕНСКОГО МУНИЦИПАЛЬНОГО ОКРУГА</a:t>
            </a:r>
            <a:endParaRPr lang="ru-RU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 marR="5080" indent="2540" algn="ctr">
              <a:lnSpc>
                <a:spcPct val="100000"/>
              </a:lnSpc>
            </a:pPr>
            <a:r>
              <a:rPr sz="2800" b="1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 </a:t>
            </a:r>
            <a:r>
              <a:rPr sz="2800" b="1" spc="-1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ИСПОЛНЕНИИ </a:t>
            </a:r>
            <a:r>
              <a:rPr sz="2800" b="1" spc="-5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БЮДЖЕТА </a:t>
            </a:r>
            <a:r>
              <a:rPr lang="ru-RU" sz="2800" b="1" spc="-5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СТРУГО-КРАСНЕНСКОГО МУНИЦИПАЛЬНОГО ОКРУГА</a:t>
            </a:r>
            <a:endParaRPr lang="ru-RU" sz="2800" b="1" spc="-985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 marR="5080" indent="2540" algn="ctr">
              <a:lnSpc>
                <a:spcPct val="100000"/>
              </a:lnSpc>
            </a:pPr>
            <a:r>
              <a:rPr sz="2800" b="1" spc="-5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</a:t>
            </a:r>
            <a:r>
              <a:rPr sz="2800" b="1" spc="-1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800" b="1" spc="-5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</a:t>
            </a:r>
            <a:r>
              <a:rPr lang="ru-RU" sz="2800" b="1" spc="-5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sz="2800" b="1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800" b="1" spc="-35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ГОД</a:t>
            </a:r>
            <a:endParaRPr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B2E684BB-0CDF-4983-69F2-6A48F2E7287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219959"/>
            <a:ext cx="2738264" cy="18255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888983" y="6522888"/>
            <a:ext cx="255017" cy="25840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lang="ru-RU" sz="1600" b="1" spc="-5" dirty="0">
                <a:solidFill>
                  <a:srgbClr val="004E4B"/>
                </a:solidFill>
                <a:latin typeface="Arial"/>
                <a:cs typeface="Arial"/>
              </a:rPr>
              <a:t>10</a:t>
            </a:r>
            <a:endParaRPr sz="1600" dirty="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39650" y="168675"/>
            <a:ext cx="8664702" cy="708629"/>
          </a:xfrm>
          <a:custGeom>
            <a:avLst/>
            <a:gdLst/>
            <a:ahLst/>
            <a:cxnLst/>
            <a:rect l="l" t="t" r="r" b="b"/>
            <a:pathLst>
              <a:path w="9144000" h="1125220">
                <a:moveTo>
                  <a:pt x="9144000" y="0"/>
                </a:moveTo>
                <a:lnTo>
                  <a:pt x="0" y="0"/>
                </a:lnTo>
                <a:lnTo>
                  <a:pt x="0" y="1124750"/>
                </a:lnTo>
                <a:lnTo>
                  <a:pt x="9144000" y="1124750"/>
                </a:lnTo>
                <a:lnTo>
                  <a:pt x="9144000" y="0"/>
                </a:lnTo>
                <a:close/>
              </a:path>
            </a:pathLst>
          </a:custGeom>
          <a:solidFill>
            <a:schemeClr val="accent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1066800" y="257044"/>
            <a:ext cx="7162799" cy="93615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ru-RU" spc="-10" dirty="0"/>
              <a:t>РАЗВИТИЕ ТЕРРИТОРИАЛЬНОГО ОБЩЕСТВЕННОГО САМОУПРАВЛЕНИЯ за 2024 год</a:t>
            </a:r>
            <a:br>
              <a:rPr lang="ru-RU" spc="-10" dirty="0"/>
            </a:br>
            <a:endParaRPr spc="-15" dirty="0"/>
          </a:p>
        </p:txBody>
      </p:sp>
      <p:sp>
        <p:nvSpPr>
          <p:cNvPr id="5" name="object 5"/>
          <p:cNvSpPr txBox="1"/>
          <p:nvPr/>
        </p:nvSpPr>
        <p:spPr>
          <a:xfrm>
            <a:off x="7551166" y="581913"/>
            <a:ext cx="1353185" cy="3308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(</a:t>
            </a:r>
            <a:r>
              <a:rPr lang="ru-RU" sz="1600" b="1" dirty="0" err="1">
                <a:solidFill>
                  <a:srgbClr val="FFFFFF"/>
                </a:solidFill>
                <a:latin typeface="Arial"/>
                <a:cs typeface="Arial"/>
              </a:rPr>
              <a:t>тыс</a:t>
            </a:r>
            <a:r>
              <a:rPr sz="1600" b="1" dirty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r>
              <a:rPr sz="1600" b="1" spc="-10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600" b="1" spc="-15" dirty="0">
                <a:solidFill>
                  <a:srgbClr val="FFFFFF"/>
                </a:solidFill>
                <a:latin typeface="Arial"/>
                <a:cs typeface="Arial"/>
              </a:rPr>
              <a:t>руб</a:t>
            </a:r>
            <a:r>
              <a:rPr sz="2000" b="1" spc="-15" dirty="0">
                <a:solidFill>
                  <a:srgbClr val="FFFFFF"/>
                </a:solidFill>
                <a:latin typeface="Arial"/>
                <a:cs typeface="Arial"/>
              </a:rPr>
              <a:t>.)</a:t>
            </a:r>
            <a:endParaRPr sz="2000" dirty="0">
              <a:latin typeface="Arial"/>
              <a:cs typeface="Arial"/>
            </a:endParaRPr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id="{FEB5C187-510D-E0E7-BB00-AAC8B551C1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319" y="200659"/>
            <a:ext cx="408705" cy="272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1" name="Таблица 10">
            <a:extLst>
              <a:ext uri="{FF2B5EF4-FFF2-40B4-BE49-F238E27FC236}">
                <a16:creationId xmlns:a16="http://schemas.microsoft.com/office/drawing/2014/main" id="{388768FC-F72F-C82C-184A-73CB24AAFAB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9782284"/>
              </p:ext>
            </p:extLst>
          </p:nvPr>
        </p:nvGraphicFramePr>
        <p:xfrm>
          <a:off x="239649" y="894506"/>
          <a:ext cx="8664701" cy="589122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298426">
                  <a:extLst>
                    <a:ext uri="{9D8B030D-6E8A-4147-A177-3AD203B41FA5}">
                      <a16:colId xmlns:a16="http://schemas.microsoft.com/office/drawing/2014/main" val="3405434307"/>
                    </a:ext>
                  </a:extLst>
                </a:gridCol>
                <a:gridCol w="2825731">
                  <a:extLst>
                    <a:ext uri="{9D8B030D-6E8A-4147-A177-3AD203B41FA5}">
                      <a16:colId xmlns:a16="http://schemas.microsoft.com/office/drawing/2014/main" val="2082169919"/>
                    </a:ext>
                  </a:extLst>
                </a:gridCol>
                <a:gridCol w="892336">
                  <a:extLst>
                    <a:ext uri="{9D8B030D-6E8A-4147-A177-3AD203B41FA5}">
                      <a16:colId xmlns:a16="http://schemas.microsoft.com/office/drawing/2014/main" val="2615258116"/>
                    </a:ext>
                  </a:extLst>
                </a:gridCol>
                <a:gridCol w="817975">
                  <a:extLst>
                    <a:ext uri="{9D8B030D-6E8A-4147-A177-3AD203B41FA5}">
                      <a16:colId xmlns:a16="http://schemas.microsoft.com/office/drawing/2014/main" val="2022830167"/>
                    </a:ext>
                  </a:extLst>
                </a:gridCol>
                <a:gridCol w="830233">
                  <a:extLst>
                    <a:ext uri="{9D8B030D-6E8A-4147-A177-3AD203B41FA5}">
                      <a16:colId xmlns:a16="http://schemas.microsoft.com/office/drawing/2014/main" val="235754397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90"/>
                        </a:spcBef>
                      </a:pPr>
                      <a:r>
                        <a:rPr sz="1300" b="1" spc="-5" dirty="0" err="1">
                          <a:solidFill>
                            <a:srgbClr val="002060"/>
                          </a:solidFill>
                          <a:latin typeface="Arial"/>
                          <a:cs typeface="Arial"/>
                        </a:rPr>
                        <a:t>региональный</a:t>
                      </a:r>
                      <a:endParaRPr sz="1300" dirty="0">
                        <a:solidFill>
                          <a:srgbClr val="002060"/>
                        </a:solidFill>
                        <a:latin typeface="Arial"/>
                        <a:cs typeface="Arial"/>
                      </a:endParaRPr>
                    </a:p>
                    <a:p>
                      <a:pPr marL="43180" marR="35560" indent="-1270" algn="ctr">
                        <a:lnSpc>
                          <a:spcPct val="100000"/>
                        </a:lnSpc>
                      </a:pPr>
                      <a:r>
                        <a:rPr sz="1300" b="1" dirty="0">
                          <a:solidFill>
                            <a:srgbClr val="002060"/>
                          </a:solidFill>
                          <a:latin typeface="Arial"/>
                          <a:cs typeface="Arial"/>
                        </a:rPr>
                        <a:t>/ </a:t>
                      </a:r>
                      <a:r>
                        <a:rPr sz="1300" b="1" spc="5" dirty="0">
                          <a:solidFill>
                            <a:srgbClr val="00206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300" b="1" spc="-45" dirty="0">
                          <a:solidFill>
                            <a:srgbClr val="002060"/>
                          </a:solidFill>
                          <a:latin typeface="Arial"/>
                          <a:cs typeface="Arial"/>
                        </a:rPr>
                        <a:t>ф</a:t>
                      </a:r>
                      <a:r>
                        <a:rPr sz="1300" b="1" spc="-5" dirty="0">
                          <a:solidFill>
                            <a:srgbClr val="002060"/>
                          </a:solidFill>
                          <a:latin typeface="Arial"/>
                          <a:cs typeface="Arial"/>
                        </a:rPr>
                        <a:t>еде</a:t>
                      </a:r>
                      <a:r>
                        <a:rPr sz="1300" b="1" spc="-10" dirty="0">
                          <a:solidFill>
                            <a:srgbClr val="002060"/>
                          </a:solidFill>
                          <a:latin typeface="Arial"/>
                          <a:cs typeface="Arial"/>
                        </a:rPr>
                        <a:t>р</a:t>
                      </a:r>
                      <a:r>
                        <a:rPr sz="1300" b="1" spc="-5" dirty="0">
                          <a:solidFill>
                            <a:srgbClr val="002060"/>
                          </a:solidFill>
                          <a:latin typeface="Arial"/>
                          <a:cs typeface="Arial"/>
                        </a:rPr>
                        <a:t>альный  проект</a:t>
                      </a:r>
                      <a:endParaRPr sz="1300" dirty="0">
                        <a:solidFill>
                          <a:srgbClr val="002060"/>
                        </a:solidFill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381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1081405" algn="l">
                        <a:lnSpc>
                          <a:spcPct val="100000"/>
                        </a:lnSpc>
                      </a:pPr>
                      <a:r>
                        <a:rPr sz="1300" b="1" spc="-5" dirty="0" err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мероприятие</a:t>
                      </a:r>
                      <a:endParaRPr sz="1300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96520" marR="92075" indent="55880" algn="ctr">
                        <a:lnSpc>
                          <a:spcPct val="100000"/>
                        </a:lnSpc>
                      </a:pPr>
                      <a:r>
                        <a:rPr sz="1300" b="1" spc="-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ОБЛ. </a:t>
                      </a:r>
                      <a:r>
                        <a:rPr sz="1300" b="1" spc="-37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300" b="1" spc="-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С</a:t>
                      </a:r>
                      <a:r>
                        <a:rPr sz="13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Р</a:t>
                      </a:r>
                      <a:r>
                        <a:rPr sz="13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-</a:t>
                      </a:r>
                      <a:r>
                        <a:rPr sz="1300" b="1" spc="-8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ВА</a:t>
                      </a:r>
                      <a:endParaRPr sz="1300" dirty="0">
                        <a:latin typeface="Arial"/>
                        <a:cs typeface="Arial"/>
                      </a:endParaRPr>
                    </a:p>
                  </a:txBody>
                  <a:tcPr marL="0" marR="0" marT="1270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96520" marR="92075" lvl="0" indent="5588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b="1" spc="-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МЕСТ. </a:t>
                      </a:r>
                      <a:r>
                        <a:rPr lang="ru-RU" sz="1300" b="1" spc="-37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lang="ru-RU" sz="1300" b="1" spc="-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С</a:t>
                      </a:r>
                      <a:r>
                        <a:rPr lang="ru-RU" sz="13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Р</a:t>
                      </a:r>
                      <a:r>
                        <a:rPr lang="ru-RU" sz="13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-</a:t>
                      </a:r>
                      <a:r>
                        <a:rPr lang="ru-RU" sz="1300" b="1" spc="-8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ВА</a:t>
                      </a:r>
                      <a:endParaRPr sz="1300" dirty="0">
                        <a:latin typeface="Arial"/>
                        <a:cs typeface="Arial"/>
                      </a:endParaRPr>
                    </a:p>
                  </a:txBody>
                  <a:tcPr marL="0" marR="0" marT="1270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</a:pPr>
                      <a:r>
                        <a:rPr sz="13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%</a:t>
                      </a:r>
                      <a:r>
                        <a:rPr sz="1300" b="1" spc="-5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3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исп.</a:t>
                      </a:r>
                      <a:endParaRPr sz="1300" dirty="0">
                        <a:latin typeface="Arial"/>
                        <a:cs typeface="Arial"/>
                      </a:endParaRPr>
                    </a:p>
                    <a:p>
                      <a:pPr marL="2540" algn="ctr">
                        <a:lnSpc>
                          <a:spcPct val="100000"/>
                        </a:lnSpc>
                      </a:pPr>
                      <a:r>
                        <a:rPr sz="1300" b="1" spc="-1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бюджета</a:t>
                      </a:r>
                      <a:endParaRPr sz="1300" dirty="0">
                        <a:latin typeface="Arial"/>
                        <a:cs typeface="Arial"/>
                      </a:endParaRPr>
                    </a:p>
                  </a:txBody>
                  <a:tcPr marL="0" marR="0" marT="4445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82184419"/>
                  </a:ext>
                </a:extLst>
              </a:tr>
              <a:tr h="48411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100" b="1" spc="-10" dirty="0">
                          <a:solidFill>
                            <a:srgbClr val="002060"/>
                          </a:solidFill>
                          <a:latin typeface="Arial"/>
                          <a:cs typeface="Arial"/>
                        </a:rPr>
                        <a:t>ТОС «Вода для жизни» д. Яблонец</a:t>
                      </a:r>
                      <a:endParaRPr lang="ru-RU" sz="1100" b="1" dirty="0">
                        <a:solidFill>
                          <a:srgbClr val="002060"/>
                        </a:solidFill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9525" marR="253365">
                        <a:lnSpc>
                          <a:spcPct val="100000"/>
                        </a:lnSpc>
                      </a:pPr>
                      <a:r>
                        <a:rPr lang="ru-RU" sz="1100" b="1" spc="-10" dirty="0">
                          <a:solidFill>
                            <a:srgbClr val="002060"/>
                          </a:solidFill>
                          <a:latin typeface="Arial"/>
                          <a:cs typeface="Arial"/>
                        </a:rPr>
                        <a:t>Бурение скважины и установка насоса для подачи воды</a:t>
                      </a:r>
                    </a:p>
                  </a:txBody>
                  <a:tcPr marL="0" marR="0" marT="78105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ru-RU" sz="1100" b="1" dirty="0">
                        <a:latin typeface="Arial"/>
                        <a:cs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 b="1" dirty="0">
                          <a:latin typeface="Arial"/>
                          <a:cs typeface="Arial"/>
                        </a:rPr>
                        <a:t>235,0</a:t>
                      </a:r>
                    </a:p>
                  </a:txBody>
                  <a:tcPr marL="0" marR="0" marT="0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ru-RU" sz="1100" b="1" dirty="0">
                        <a:latin typeface="Arial"/>
                        <a:cs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 b="1" dirty="0">
                          <a:latin typeface="Arial"/>
                          <a:cs typeface="Arial"/>
                        </a:rPr>
                        <a:t>233,0</a:t>
                      </a:r>
                    </a:p>
                  </a:txBody>
                  <a:tcPr marL="0" marR="0" marT="0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ru-RU" sz="1100" b="1" dirty="0">
                        <a:latin typeface="Arial"/>
                        <a:cs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 b="1" dirty="0">
                          <a:latin typeface="Arial"/>
                          <a:cs typeface="Arial"/>
                        </a:rPr>
                        <a:t>100</a:t>
                      </a:r>
                      <a:endParaRPr sz="1100" b="1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91405866"/>
                  </a:ext>
                </a:extLst>
              </a:tr>
              <a:tr h="45128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100" b="1" dirty="0">
                          <a:solidFill>
                            <a:srgbClr val="002060"/>
                          </a:solidFill>
                          <a:latin typeface="Arial"/>
                          <a:cs typeface="Arial"/>
                        </a:rPr>
                        <a:t>ТОС «Благоустройство парка с. Новоселье»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9525" marR="253365">
                        <a:lnSpc>
                          <a:spcPct val="100000"/>
                        </a:lnSpc>
                      </a:pPr>
                      <a:r>
                        <a:rPr lang="ru-RU" sz="1100" b="1" spc="-10" dirty="0">
                          <a:solidFill>
                            <a:srgbClr val="002060"/>
                          </a:solidFill>
                          <a:latin typeface="Arial"/>
                          <a:cs typeface="Arial"/>
                        </a:rPr>
                        <a:t>Благоустройство территории вокруг зоны отдыха</a:t>
                      </a:r>
                    </a:p>
                  </a:txBody>
                  <a:tcPr marL="0" marR="0" marT="78105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ru-RU" sz="1100" b="1" dirty="0">
                        <a:latin typeface="Arial"/>
                        <a:cs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 b="1" dirty="0">
                          <a:latin typeface="Arial"/>
                          <a:cs typeface="Arial"/>
                        </a:rPr>
                        <a:t>182,5</a:t>
                      </a:r>
                    </a:p>
                  </a:txBody>
                  <a:tcPr marL="0" marR="0" marT="0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ru-RU" sz="1100" b="1" dirty="0">
                        <a:latin typeface="Arial"/>
                        <a:cs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 b="1" dirty="0">
                          <a:latin typeface="Arial"/>
                          <a:cs typeface="Arial"/>
                        </a:rPr>
                        <a:t>67,5</a:t>
                      </a:r>
                    </a:p>
                  </a:txBody>
                  <a:tcPr marL="0" marR="0" marT="0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100" b="1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Arial"/>
                      </a:endParaRPr>
                    </a:p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100" b="1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Arial"/>
                        </a:rPr>
                        <a:t>100</a:t>
                      </a:r>
                    </a:p>
                  </a:txBody>
                  <a:tcPr marL="0" marR="0" marT="0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9137694"/>
                  </a:ext>
                </a:extLst>
              </a:tr>
              <a:tr h="48202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100" b="1" dirty="0">
                          <a:solidFill>
                            <a:srgbClr val="002060"/>
                          </a:solidFill>
                          <a:latin typeface="Arial"/>
                          <a:cs typeface="Arial"/>
                        </a:rPr>
                        <a:t>ТОС «Живописный пляж» д. Заполье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9525" marR="253365">
                        <a:lnSpc>
                          <a:spcPct val="100000"/>
                        </a:lnSpc>
                      </a:pPr>
                      <a:r>
                        <a:rPr lang="ru-RU" sz="1100" b="1" spc="-10" dirty="0">
                          <a:solidFill>
                            <a:srgbClr val="002060"/>
                          </a:solidFill>
                          <a:latin typeface="Arial"/>
                          <a:cs typeface="Arial"/>
                        </a:rPr>
                        <a:t>Установка площадки для отдыха на берегу озера в д. </a:t>
                      </a:r>
                      <a:r>
                        <a:rPr lang="ru-RU" sz="1100" b="1" spc="-10" dirty="0" err="1">
                          <a:solidFill>
                            <a:srgbClr val="002060"/>
                          </a:solidFill>
                          <a:latin typeface="Arial"/>
                          <a:cs typeface="Arial"/>
                        </a:rPr>
                        <a:t>Лапино</a:t>
                      </a:r>
                      <a:endParaRPr lang="ru-RU" sz="1100" b="1" spc="-10" dirty="0">
                        <a:solidFill>
                          <a:srgbClr val="002060"/>
                        </a:solidFill>
                        <a:latin typeface="Arial"/>
                        <a:cs typeface="Arial"/>
                      </a:endParaRPr>
                    </a:p>
                  </a:txBody>
                  <a:tcPr marL="0" marR="0" marT="78105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ru-RU" sz="1100" b="1" dirty="0">
                        <a:latin typeface="Arial"/>
                        <a:cs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 b="1" dirty="0">
                          <a:latin typeface="Arial"/>
                          <a:cs typeface="Arial"/>
                        </a:rPr>
                        <a:t>249,9</a:t>
                      </a:r>
                    </a:p>
                  </a:txBody>
                  <a:tcPr marL="0" marR="0" marT="0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ru-RU" sz="1100" b="1" dirty="0">
                        <a:latin typeface="Arial"/>
                        <a:cs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 b="1" dirty="0">
                          <a:latin typeface="Arial"/>
                          <a:cs typeface="Arial"/>
                        </a:rPr>
                        <a:t>278,7</a:t>
                      </a:r>
                    </a:p>
                  </a:txBody>
                  <a:tcPr marL="0" marR="0" marT="0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100" b="1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Arial"/>
                      </a:endParaRPr>
                    </a:p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100" b="1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Arial"/>
                        </a:rPr>
                        <a:t>100</a:t>
                      </a:r>
                    </a:p>
                  </a:txBody>
                  <a:tcPr marL="0" marR="0" marT="0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03016092"/>
                  </a:ext>
                </a:extLst>
              </a:tr>
              <a:tr h="36602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100" b="1" dirty="0">
                          <a:solidFill>
                            <a:srgbClr val="002060"/>
                          </a:solidFill>
                          <a:latin typeface="Arial"/>
                          <a:cs typeface="Arial"/>
                        </a:rPr>
                        <a:t>ТОС «Зона семейного отдыха «Уютный уголок» ул. Мира в </a:t>
                      </a:r>
                      <a:r>
                        <a:rPr lang="ru-RU" sz="1100" b="1" dirty="0" err="1">
                          <a:solidFill>
                            <a:srgbClr val="002060"/>
                          </a:solidFill>
                          <a:latin typeface="Arial"/>
                          <a:cs typeface="Arial"/>
                        </a:rPr>
                        <a:t>р.п</a:t>
                      </a:r>
                      <a:r>
                        <a:rPr lang="ru-RU" sz="1100" b="1" dirty="0">
                          <a:solidFill>
                            <a:srgbClr val="002060"/>
                          </a:solidFill>
                          <a:latin typeface="Arial"/>
                          <a:cs typeface="Arial"/>
                        </a:rPr>
                        <a:t>. Струги Красные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9525" marR="253365">
                        <a:lnSpc>
                          <a:spcPct val="100000"/>
                        </a:lnSpc>
                      </a:pPr>
                      <a:r>
                        <a:rPr lang="ru-RU" sz="1100" b="1" spc="-10" dirty="0">
                          <a:solidFill>
                            <a:srgbClr val="002060"/>
                          </a:solidFill>
                          <a:latin typeface="Arial"/>
                          <a:cs typeface="Arial"/>
                        </a:rPr>
                        <a:t>Благоустройство территории</a:t>
                      </a:r>
                    </a:p>
                  </a:txBody>
                  <a:tcPr marL="0" marR="0" marT="78105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 b="1" dirty="0">
                          <a:latin typeface="Arial"/>
                          <a:cs typeface="Arial"/>
                        </a:rPr>
                        <a:t>253,0</a:t>
                      </a:r>
                    </a:p>
                  </a:txBody>
                  <a:tcPr marL="0" marR="0" marT="0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 b="1" dirty="0">
                          <a:latin typeface="Arial"/>
                          <a:cs typeface="Arial"/>
                        </a:rPr>
                        <a:t>92,9</a:t>
                      </a:r>
                    </a:p>
                  </a:txBody>
                  <a:tcPr marL="0" marR="0" marT="0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100" b="1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Arial"/>
                        </a:rPr>
                        <a:t>100</a:t>
                      </a:r>
                    </a:p>
                  </a:txBody>
                  <a:tcPr marL="0" marR="0" marT="0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4057425"/>
                  </a:ext>
                </a:extLst>
              </a:tr>
              <a:tr h="26827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100" b="1" dirty="0">
                          <a:solidFill>
                            <a:srgbClr val="002060"/>
                          </a:solidFill>
                          <a:latin typeface="Arial"/>
                          <a:cs typeface="Arial"/>
                        </a:rPr>
                        <a:t>ТОС «Живет деревня» д. </a:t>
                      </a:r>
                      <a:r>
                        <a:rPr lang="ru-RU" sz="1100" b="1" dirty="0" err="1">
                          <a:solidFill>
                            <a:srgbClr val="002060"/>
                          </a:solidFill>
                          <a:latin typeface="Arial"/>
                          <a:cs typeface="Arial"/>
                        </a:rPr>
                        <a:t>Ждани</a:t>
                      </a:r>
                      <a:endParaRPr lang="ru-RU" sz="1100" b="1" dirty="0">
                        <a:solidFill>
                          <a:srgbClr val="002060"/>
                        </a:solidFill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9525" marR="253365">
                        <a:lnSpc>
                          <a:spcPct val="100000"/>
                        </a:lnSpc>
                      </a:pPr>
                      <a:r>
                        <a:rPr lang="ru-RU" sz="1100" b="1" spc="-10" dirty="0">
                          <a:solidFill>
                            <a:srgbClr val="002060"/>
                          </a:solidFill>
                          <a:latin typeface="Arial"/>
                          <a:cs typeface="Arial"/>
                        </a:rPr>
                        <a:t>Благоустройство зоны для семейного отдыха</a:t>
                      </a:r>
                    </a:p>
                  </a:txBody>
                  <a:tcPr marL="0" marR="0" marT="78105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 b="1" dirty="0">
                          <a:latin typeface="Arial"/>
                          <a:cs typeface="Arial"/>
                        </a:rPr>
                        <a:t>146,0</a:t>
                      </a:r>
                    </a:p>
                  </a:txBody>
                  <a:tcPr marL="0" marR="0" marT="0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 b="1" dirty="0">
                          <a:latin typeface="Arial"/>
                          <a:cs typeface="Arial"/>
                        </a:rPr>
                        <a:t>54,0</a:t>
                      </a:r>
                    </a:p>
                  </a:txBody>
                  <a:tcPr marL="0" marR="0" marT="0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100" b="1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Arial"/>
                        </a:rPr>
                        <a:t>100</a:t>
                      </a:r>
                      <a:endParaRPr kumimoji="0" lang="ru-RU" sz="1100" b="1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Arial"/>
                      </a:endParaRPr>
                    </a:p>
                  </a:txBody>
                  <a:tcPr marL="0" marR="0" marT="0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52279679"/>
                  </a:ext>
                </a:extLst>
              </a:tr>
              <a:tr h="128284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100" b="1" dirty="0">
                          <a:solidFill>
                            <a:srgbClr val="002060"/>
                          </a:solidFill>
                          <a:latin typeface="Arial"/>
                          <a:cs typeface="Arial"/>
                        </a:rPr>
                        <a:t>ТОС «Устройство площадок ТКО» д. </a:t>
                      </a:r>
                      <a:r>
                        <a:rPr lang="ru-RU" sz="1100" b="1" dirty="0" err="1">
                          <a:solidFill>
                            <a:srgbClr val="002060"/>
                          </a:solidFill>
                          <a:latin typeface="Arial"/>
                          <a:cs typeface="Arial"/>
                        </a:rPr>
                        <a:t>Хредино</a:t>
                      </a:r>
                      <a:endParaRPr lang="ru-RU" sz="1100" b="1" dirty="0">
                        <a:solidFill>
                          <a:srgbClr val="002060"/>
                        </a:solidFill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9525" marR="253365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spc="-10" dirty="0">
                          <a:solidFill>
                            <a:srgbClr val="002060"/>
                          </a:solidFill>
                          <a:latin typeface="Arial"/>
                          <a:cs typeface="Arial"/>
                        </a:rPr>
                        <a:t>Установка контейнерных площадок для ТКО</a:t>
                      </a:r>
                    </a:p>
                  </a:txBody>
                  <a:tcPr marL="0" marR="0" marT="78105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 b="1" dirty="0">
                          <a:latin typeface="Arial"/>
                          <a:cs typeface="Arial"/>
                        </a:rPr>
                        <a:t>345,0</a:t>
                      </a:r>
                    </a:p>
                  </a:txBody>
                  <a:tcPr marL="0" marR="0" marT="0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 b="1" dirty="0">
                          <a:latin typeface="Arial"/>
                          <a:cs typeface="Arial"/>
                        </a:rPr>
                        <a:t>142,3</a:t>
                      </a:r>
                    </a:p>
                  </a:txBody>
                  <a:tcPr marL="0" marR="0" marT="0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100" b="1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Arial"/>
                        </a:rPr>
                        <a:t>100</a:t>
                      </a:r>
                    </a:p>
                  </a:txBody>
                  <a:tcPr marL="0" marR="0" marT="0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3243237"/>
                  </a:ext>
                </a:extLst>
              </a:tr>
              <a:tr h="378434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100" b="1" dirty="0">
                          <a:solidFill>
                            <a:srgbClr val="002060"/>
                          </a:solidFill>
                          <a:latin typeface="Arial"/>
                          <a:cs typeface="Arial"/>
                        </a:rPr>
                        <a:t>ТОС «Уголок единения с природой» ул. Мира в </a:t>
                      </a:r>
                      <a:r>
                        <a:rPr lang="ru-RU" sz="1100" b="1" dirty="0" err="1">
                          <a:solidFill>
                            <a:srgbClr val="002060"/>
                          </a:solidFill>
                          <a:latin typeface="Arial"/>
                          <a:cs typeface="Arial"/>
                        </a:rPr>
                        <a:t>р.п</a:t>
                      </a:r>
                      <a:r>
                        <a:rPr lang="ru-RU" sz="1100" b="1" dirty="0">
                          <a:solidFill>
                            <a:srgbClr val="002060"/>
                          </a:solidFill>
                          <a:latin typeface="Arial"/>
                          <a:cs typeface="Arial"/>
                        </a:rPr>
                        <a:t>. Струги Красные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9525" marR="253365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spc="-10" dirty="0">
                          <a:solidFill>
                            <a:srgbClr val="002060"/>
                          </a:solidFill>
                          <a:latin typeface="Arial"/>
                          <a:cs typeface="Arial"/>
                        </a:rPr>
                        <a:t>Благоустройство территории</a:t>
                      </a:r>
                    </a:p>
                    <a:p>
                      <a:pPr marL="9525" marR="253365">
                        <a:lnSpc>
                          <a:spcPct val="100000"/>
                        </a:lnSpc>
                      </a:pPr>
                      <a:endParaRPr lang="ru-RU" sz="1100" b="1" spc="-10" dirty="0">
                        <a:solidFill>
                          <a:srgbClr val="002060"/>
                        </a:solidFill>
                        <a:latin typeface="Arial"/>
                        <a:cs typeface="Arial"/>
                      </a:endParaRPr>
                    </a:p>
                  </a:txBody>
                  <a:tcPr marL="0" marR="0" marT="78105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 b="1" dirty="0">
                          <a:latin typeface="Arial"/>
                          <a:cs typeface="Arial"/>
                        </a:rPr>
                        <a:t>400,0</a:t>
                      </a:r>
                    </a:p>
                  </a:txBody>
                  <a:tcPr marL="0" marR="0" marT="0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 b="1" dirty="0">
                          <a:latin typeface="Arial"/>
                          <a:cs typeface="Arial"/>
                        </a:rPr>
                        <a:t>124,7</a:t>
                      </a:r>
                    </a:p>
                  </a:txBody>
                  <a:tcPr marL="0" marR="0" marT="0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100" b="1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Arial"/>
                        </a:rPr>
                        <a:t>100</a:t>
                      </a:r>
                    </a:p>
                  </a:txBody>
                  <a:tcPr marL="0" marR="0" marT="0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9400244"/>
                  </a:ext>
                </a:extLst>
              </a:tr>
              <a:tr h="46910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100" b="1" dirty="0">
                          <a:solidFill>
                            <a:srgbClr val="002060"/>
                          </a:solidFill>
                          <a:latin typeface="Arial"/>
                          <a:cs typeface="Arial"/>
                        </a:rPr>
                        <a:t>ТОС «Светлая улица» л. Заполье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9525" marR="253365">
                        <a:lnSpc>
                          <a:spcPct val="100000"/>
                        </a:lnSpc>
                      </a:pPr>
                      <a:r>
                        <a:rPr lang="ru-RU" sz="1100" b="1" spc="-10" dirty="0">
                          <a:solidFill>
                            <a:srgbClr val="002060"/>
                          </a:solidFill>
                          <a:latin typeface="Arial"/>
                          <a:cs typeface="Arial"/>
                        </a:rPr>
                        <a:t>Установка опор для освещения с подключением фонарей</a:t>
                      </a:r>
                    </a:p>
                  </a:txBody>
                  <a:tcPr marL="0" marR="0" marT="78105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 b="1" dirty="0">
                          <a:latin typeface="Arial"/>
                          <a:cs typeface="Arial"/>
                        </a:rPr>
                        <a:t>182,5</a:t>
                      </a:r>
                    </a:p>
                  </a:txBody>
                  <a:tcPr marL="0" marR="0" marT="0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 b="1" dirty="0">
                          <a:latin typeface="Arial"/>
                          <a:cs typeface="Arial"/>
                        </a:rPr>
                        <a:t>67,5</a:t>
                      </a:r>
                    </a:p>
                  </a:txBody>
                  <a:tcPr marL="0" marR="0" marT="0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100" b="1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Arial"/>
                        </a:rPr>
                        <a:t>100</a:t>
                      </a:r>
                    </a:p>
                  </a:txBody>
                  <a:tcPr marL="0" marR="0" marT="0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40030364"/>
                  </a:ext>
                </a:extLst>
              </a:tr>
              <a:tr h="50405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100" b="1" dirty="0">
                          <a:solidFill>
                            <a:srgbClr val="002060"/>
                          </a:solidFill>
                          <a:latin typeface="Arial"/>
                          <a:cs typeface="Arial"/>
                        </a:rPr>
                        <a:t>ТОС «Устройство площадок для ТКО по ул. Мелиораторов, ул. Крестьянская, ул. Южная в </a:t>
                      </a:r>
                      <a:r>
                        <a:rPr lang="ru-RU" sz="1100" b="1" dirty="0" err="1">
                          <a:solidFill>
                            <a:srgbClr val="002060"/>
                          </a:solidFill>
                          <a:latin typeface="Arial"/>
                          <a:cs typeface="Arial"/>
                        </a:rPr>
                        <a:t>р.п</a:t>
                      </a:r>
                      <a:r>
                        <a:rPr lang="ru-RU" sz="1100" b="1" dirty="0">
                          <a:solidFill>
                            <a:srgbClr val="002060"/>
                          </a:solidFill>
                          <a:latin typeface="Arial"/>
                          <a:cs typeface="Arial"/>
                        </a:rPr>
                        <a:t>. Струги Красные»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9525" marR="253365">
                        <a:lnSpc>
                          <a:spcPct val="100000"/>
                        </a:lnSpc>
                      </a:pPr>
                      <a:r>
                        <a:rPr lang="ru-RU" sz="1100" b="1" spc="-10" dirty="0">
                          <a:solidFill>
                            <a:srgbClr val="002060"/>
                          </a:solidFill>
                          <a:latin typeface="Arial"/>
                          <a:cs typeface="Arial"/>
                        </a:rPr>
                        <a:t>Установка контейнерных площадок для ТКО</a:t>
                      </a:r>
                    </a:p>
                  </a:txBody>
                  <a:tcPr marL="0" marR="0" marT="78105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 b="1" dirty="0">
                          <a:latin typeface="Arial"/>
                          <a:cs typeface="Arial"/>
                        </a:rPr>
                        <a:t>400,0</a:t>
                      </a:r>
                    </a:p>
                  </a:txBody>
                  <a:tcPr marL="0" marR="0" marT="0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 b="1" dirty="0">
                          <a:latin typeface="Arial"/>
                          <a:cs typeface="Arial"/>
                        </a:rPr>
                        <a:t>56,7</a:t>
                      </a:r>
                    </a:p>
                  </a:txBody>
                  <a:tcPr marL="0" marR="0" marT="0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100" b="1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Arial"/>
                        </a:rPr>
                        <a:t>100</a:t>
                      </a:r>
                      <a:endParaRPr kumimoji="0" lang="ru-RU" sz="1100" b="1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Arial"/>
                      </a:endParaRPr>
                    </a:p>
                  </a:txBody>
                  <a:tcPr marL="0" marR="0" marT="0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1498143"/>
                  </a:ext>
                </a:extLst>
              </a:tr>
              <a:tr h="66646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100" b="1" dirty="0">
                          <a:solidFill>
                            <a:srgbClr val="002060"/>
                          </a:solidFill>
                          <a:latin typeface="Arial"/>
                          <a:cs typeface="Arial"/>
                        </a:rPr>
                        <a:t>ТОС «Ограждение детской площадки в д. Марьино»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9525" marR="253365">
                        <a:lnSpc>
                          <a:spcPct val="100000"/>
                        </a:lnSpc>
                      </a:pPr>
                      <a:r>
                        <a:rPr lang="ru-RU" sz="1100" b="1" spc="-10" dirty="0">
                          <a:solidFill>
                            <a:srgbClr val="002060"/>
                          </a:solidFill>
                          <a:latin typeface="Arial"/>
                          <a:cs typeface="Arial"/>
                        </a:rPr>
                        <a:t>Замена ограждения на детской площадке возле дома №3 на ул. Центральная</a:t>
                      </a:r>
                    </a:p>
                  </a:txBody>
                  <a:tcPr marL="0" marR="0" marT="78105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 b="1" dirty="0">
                          <a:latin typeface="Arial"/>
                          <a:cs typeface="Arial"/>
                        </a:rPr>
                        <a:t>200,0</a:t>
                      </a:r>
                    </a:p>
                  </a:txBody>
                  <a:tcPr marL="0" marR="0" marT="0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 b="1" dirty="0">
                          <a:latin typeface="Arial"/>
                          <a:cs typeface="Arial"/>
                        </a:rPr>
                        <a:t>96,6</a:t>
                      </a:r>
                    </a:p>
                  </a:txBody>
                  <a:tcPr marL="0" marR="0" marT="0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100" b="1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Arial"/>
                        </a:rPr>
                        <a:t>100</a:t>
                      </a:r>
                    </a:p>
                  </a:txBody>
                  <a:tcPr marL="0" marR="0" marT="0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33544958"/>
                  </a:ext>
                </a:extLst>
              </a:tr>
              <a:tr h="41365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100" b="1" dirty="0">
                          <a:solidFill>
                            <a:srgbClr val="002060"/>
                          </a:solidFill>
                          <a:latin typeface="Arial"/>
                          <a:cs typeface="Arial"/>
                        </a:rPr>
                        <a:t>ТОС «Установка детской площадки на территории в м. Владимирский Лагерь»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9525" marR="253365">
                        <a:lnSpc>
                          <a:spcPct val="100000"/>
                        </a:lnSpc>
                      </a:pPr>
                      <a:r>
                        <a:rPr lang="ru-RU" sz="1100" b="1" spc="-10" dirty="0">
                          <a:solidFill>
                            <a:srgbClr val="002060"/>
                          </a:solidFill>
                          <a:latin typeface="Arial"/>
                          <a:cs typeface="Arial"/>
                        </a:rPr>
                        <a:t>Установка оборудования</a:t>
                      </a:r>
                    </a:p>
                  </a:txBody>
                  <a:tcPr marL="0" marR="0" marT="78105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 b="1" dirty="0">
                          <a:latin typeface="Arial"/>
                          <a:cs typeface="Arial"/>
                        </a:rPr>
                        <a:t>300,0</a:t>
                      </a:r>
                    </a:p>
                  </a:txBody>
                  <a:tcPr marL="0" marR="0" marT="0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 b="1" dirty="0">
                          <a:latin typeface="Arial"/>
                          <a:cs typeface="Arial"/>
                        </a:rPr>
                        <a:t>136,3</a:t>
                      </a:r>
                    </a:p>
                  </a:txBody>
                  <a:tcPr marL="0" marR="0" marT="0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100" b="1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Arial"/>
                        </a:rPr>
                        <a:t>100</a:t>
                      </a:r>
                    </a:p>
                  </a:txBody>
                  <a:tcPr marL="0" marR="0" marT="0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42488171"/>
                  </a:ext>
                </a:extLst>
              </a:tr>
              <a:tr h="41365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100" b="1" dirty="0">
                          <a:solidFill>
                            <a:srgbClr val="002060"/>
                          </a:solidFill>
                          <a:latin typeface="Arial"/>
                          <a:cs typeface="Arial"/>
                        </a:rPr>
                        <a:t>ТОС «Футбольные ворота» д. Ровное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9525" marR="253365">
                        <a:lnSpc>
                          <a:spcPct val="100000"/>
                        </a:lnSpc>
                      </a:pPr>
                      <a:r>
                        <a:rPr lang="ru-RU" sz="1100" b="1" spc="-10" dirty="0">
                          <a:solidFill>
                            <a:srgbClr val="002060"/>
                          </a:solidFill>
                          <a:latin typeface="Arial"/>
                          <a:cs typeface="Arial"/>
                        </a:rPr>
                        <a:t>Установка футбольных ворот</a:t>
                      </a:r>
                    </a:p>
                  </a:txBody>
                  <a:tcPr marL="0" marR="0" marT="78105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 b="1" dirty="0">
                          <a:latin typeface="Arial"/>
                          <a:cs typeface="Arial"/>
                        </a:rPr>
                        <a:t>70,0</a:t>
                      </a:r>
                    </a:p>
                  </a:txBody>
                  <a:tcPr marL="0" marR="0" marT="0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 b="1" dirty="0">
                          <a:latin typeface="Arial"/>
                          <a:cs typeface="Arial"/>
                        </a:rPr>
                        <a:t>37,9</a:t>
                      </a:r>
                    </a:p>
                  </a:txBody>
                  <a:tcPr marL="0" marR="0" marT="0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100" b="1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Arial"/>
                        </a:rPr>
                        <a:t>100</a:t>
                      </a:r>
                    </a:p>
                  </a:txBody>
                  <a:tcPr marL="0" marR="0" marT="0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3774528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097908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3">
            <a:extLst>
              <a:ext uri="{FF2B5EF4-FFF2-40B4-BE49-F238E27FC236}">
                <a16:creationId xmlns:a16="http://schemas.microsoft.com/office/drawing/2014/main" id="{E522D242-B363-8823-A3F9-D808FD962D8D}"/>
              </a:ext>
            </a:extLst>
          </p:cNvPr>
          <p:cNvSpPr/>
          <p:nvPr/>
        </p:nvSpPr>
        <p:spPr>
          <a:xfrm>
            <a:off x="179514" y="168675"/>
            <a:ext cx="8724838" cy="708629"/>
          </a:xfrm>
          <a:custGeom>
            <a:avLst/>
            <a:gdLst/>
            <a:ahLst/>
            <a:cxnLst/>
            <a:rect l="l" t="t" r="r" b="b"/>
            <a:pathLst>
              <a:path w="9144000" h="1125220">
                <a:moveTo>
                  <a:pt x="9144000" y="0"/>
                </a:moveTo>
                <a:lnTo>
                  <a:pt x="0" y="0"/>
                </a:lnTo>
                <a:lnTo>
                  <a:pt x="0" y="1124750"/>
                </a:lnTo>
                <a:lnTo>
                  <a:pt x="9144000" y="1124750"/>
                </a:lnTo>
                <a:lnTo>
                  <a:pt x="9144000" y="0"/>
                </a:lnTo>
                <a:close/>
              </a:path>
            </a:pathLst>
          </a:custGeom>
          <a:solidFill>
            <a:schemeClr val="accent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4">
            <a:extLst>
              <a:ext uri="{FF2B5EF4-FFF2-40B4-BE49-F238E27FC236}">
                <a16:creationId xmlns:a16="http://schemas.microsoft.com/office/drawing/2014/main" id="{BCECF91F-1903-DED3-A1BB-A20B036C5AF4}"/>
              </a:ext>
            </a:extLst>
          </p:cNvPr>
          <p:cNvSpPr txBox="1">
            <a:spLocks/>
          </p:cNvSpPr>
          <p:nvPr/>
        </p:nvSpPr>
        <p:spPr>
          <a:xfrm>
            <a:off x="1066800" y="257044"/>
            <a:ext cx="7162799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>
            <a:lvl1pPr>
              <a:defRPr sz="2000" b="1" i="0">
                <a:solidFill>
                  <a:schemeClr val="bg1"/>
                </a:solidFill>
                <a:latin typeface="Arial"/>
                <a:ea typeface="+mj-ea"/>
                <a:cs typeface="Arial"/>
              </a:defRPr>
            </a:lvl1pPr>
          </a:lstStyle>
          <a:p>
            <a:pPr marL="12700" algn="ctr">
              <a:spcBef>
                <a:spcPts val="100"/>
              </a:spcBef>
            </a:pPr>
            <a:r>
              <a:rPr lang="ru-RU" kern="0" spc="-10" dirty="0"/>
              <a:t>РАЗВИТИЕ ТЕРРИТОРИАЛЬНОГО ОБЩЕСТВЕННОГО САМОУПРАВЛЕНИЯ </a:t>
            </a:r>
            <a:r>
              <a:rPr lang="ru-RU" spc="-10" dirty="0"/>
              <a:t>за 2024 год</a:t>
            </a:r>
            <a:endParaRPr lang="ru-RU" kern="0" spc="-15" dirty="0"/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4991CCD0-EBBE-55D0-83F3-2597AF18903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3" y="1135780"/>
            <a:ext cx="2664295" cy="2293220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5F646FCF-6A19-615B-D0CC-223302B32A3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7822" y="1120221"/>
            <a:ext cx="3312369" cy="2308779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EB5E5277-EC2C-DEB4-C247-FCB68A27B43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7821" y="3590797"/>
            <a:ext cx="3312371" cy="3098527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A58017DD-7E15-7993-4847-E7A7CFFE278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3" y="3558814"/>
            <a:ext cx="2664296" cy="3098527"/>
          </a:xfrm>
          <a:prstGeom prst="rect">
            <a:avLst/>
          </a:prstGeom>
        </p:spPr>
      </p:pic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19B5AE78-63BB-5809-0C55-77B3630548BF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8278" y="1135780"/>
            <a:ext cx="2526210" cy="2293220"/>
          </a:xfrm>
          <a:prstGeom prst="rect">
            <a:avLst/>
          </a:prstGeom>
        </p:spPr>
      </p:pic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35061BF7-D253-C6AC-248B-D8C95657382C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7880" y="3590797"/>
            <a:ext cx="2526211" cy="3066544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557C7434-B097-319D-B198-DFC5C22B3F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600" y="162872"/>
            <a:ext cx="774200" cy="708629"/>
          </a:xfrm>
          <a:prstGeom prst="rect">
            <a:avLst/>
          </a:prstGeom>
          <a:solidFill>
            <a:schemeClr val="accent6"/>
          </a:solidFill>
        </p:spPr>
      </p:pic>
    </p:spTree>
    <p:extLst>
      <p:ext uri="{BB962C8B-B14F-4D97-AF65-F5344CB8AC3E}">
        <p14:creationId xmlns:p14="http://schemas.microsoft.com/office/powerpoint/2010/main" val="106956614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57158" y="142852"/>
            <a:ext cx="8689686" cy="1197916"/>
          </a:xfrm>
          <a:custGeom>
            <a:avLst/>
            <a:gdLst/>
            <a:ahLst/>
            <a:cxnLst/>
            <a:rect l="l" t="t" r="r" b="b"/>
            <a:pathLst>
              <a:path w="9144000" h="1143000">
                <a:moveTo>
                  <a:pt x="9144000" y="0"/>
                </a:moveTo>
                <a:lnTo>
                  <a:pt x="0" y="0"/>
                </a:lnTo>
                <a:lnTo>
                  <a:pt x="0" y="1143000"/>
                </a:lnTo>
                <a:lnTo>
                  <a:pt x="9144000" y="1143000"/>
                </a:lnTo>
                <a:lnTo>
                  <a:pt x="9144000" y="0"/>
                </a:lnTo>
                <a:close/>
              </a:path>
            </a:pathLst>
          </a:custGeom>
          <a:solidFill>
            <a:schemeClr val="accent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1618869" y="147243"/>
            <a:ext cx="6647307" cy="3257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ru-RU" sz="2000" b="1" spc="-15" dirty="0">
                <a:solidFill>
                  <a:srgbClr val="FFFFFF"/>
                </a:solidFill>
                <a:latin typeface="Arial"/>
                <a:cs typeface="Arial"/>
              </a:rPr>
              <a:t>ИСПОЛНЕНИЕ </a:t>
            </a:r>
            <a:r>
              <a:rPr sz="2000" b="1" spc="-50" dirty="0">
                <a:solidFill>
                  <a:srgbClr val="FFFFFF"/>
                </a:solidFill>
                <a:latin typeface="Arial"/>
                <a:cs typeface="Arial"/>
              </a:rPr>
              <a:t>РАСХОДОВ</a:t>
            </a:r>
            <a:r>
              <a:rPr sz="2000" b="1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b="1" spc="-25" dirty="0">
                <a:solidFill>
                  <a:srgbClr val="FFFFFF"/>
                </a:solidFill>
                <a:latin typeface="Arial"/>
                <a:cs typeface="Arial"/>
              </a:rPr>
              <a:t>БЮДЖЕТА</a:t>
            </a:r>
            <a:r>
              <a:rPr sz="2000" b="1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ru-RU" sz="2000" b="1" spc="-30" dirty="0">
                <a:solidFill>
                  <a:srgbClr val="FFFFFF"/>
                </a:solidFill>
                <a:latin typeface="Arial"/>
                <a:cs typeface="Arial"/>
              </a:rPr>
              <a:t>ОКРУГ</a:t>
            </a:r>
            <a:r>
              <a:rPr sz="2000" b="1" spc="-30" dirty="0">
                <a:solidFill>
                  <a:srgbClr val="FFFFFF"/>
                </a:solidFill>
                <a:latin typeface="Arial"/>
                <a:cs typeface="Arial"/>
              </a:rPr>
              <a:t>А</a:t>
            </a:r>
            <a:endParaRPr sz="2000" dirty="0">
              <a:latin typeface="Arial"/>
              <a:cs typeface="Arial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1618869" y="564697"/>
            <a:ext cx="6888800" cy="627736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95"/>
              </a:spcBef>
            </a:pPr>
            <a:r>
              <a:rPr dirty="0"/>
              <a:t>В</a:t>
            </a:r>
            <a:r>
              <a:rPr spc="-5" dirty="0"/>
              <a:t> </a:t>
            </a:r>
            <a:r>
              <a:rPr spc="-35" dirty="0"/>
              <a:t>РАМКАХ</a:t>
            </a:r>
            <a:r>
              <a:rPr spc="-10" dirty="0"/>
              <a:t> </a:t>
            </a:r>
            <a:r>
              <a:rPr dirty="0"/>
              <a:t>МУНИЦИПАЛЬНЫХ</a:t>
            </a:r>
            <a:r>
              <a:rPr spc="-25" dirty="0"/>
              <a:t> ПРОГРАММ</a:t>
            </a:r>
            <a:br>
              <a:rPr lang="ru-RU" spc="-25" dirty="0"/>
            </a:br>
            <a:r>
              <a:rPr lang="ru-RU" spc="-25" dirty="0"/>
              <a:t>за 2024 год</a:t>
            </a:r>
            <a:r>
              <a:rPr spc="-20" dirty="0"/>
              <a:t> </a:t>
            </a:r>
            <a:r>
              <a:rPr sz="1600" spc="-25" dirty="0"/>
              <a:t>(</a:t>
            </a:r>
            <a:r>
              <a:rPr lang="ru-RU" sz="1600" spc="-25" dirty="0"/>
              <a:t>ТЫС.РУБ.</a:t>
            </a:r>
            <a:r>
              <a:rPr sz="1600" spc="-25" dirty="0"/>
              <a:t>)</a:t>
            </a:r>
            <a:endParaRPr sz="1600" dirty="0"/>
          </a:p>
        </p:txBody>
      </p:sp>
      <p:sp>
        <p:nvSpPr>
          <p:cNvPr id="13" name="object 13"/>
          <p:cNvSpPr txBox="1"/>
          <p:nvPr/>
        </p:nvSpPr>
        <p:spPr>
          <a:xfrm>
            <a:off x="1473835" y="4075557"/>
            <a:ext cx="33337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spc="-5" dirty="0">
                <a:solidFill>
                  <a:srgbClr val="FFFFFF"/>
                </a:solidFill>
                <a:latin typeface="Calibri"/>
                <a:cs typeface="Calibri"/>
              </a:rPr>
              <a:t>77</a:t>
            </a:r>
            <a:endParaRPr sz="2400" dirty="0">
              <a:latin typeface="Calibri"/>
              <a:cs typeface="Calibri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2396744" y="3948125"/>
            <a:ext cx="333375" cy="3917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ru-RU" sz="2400" b="1" spc="-10" dirty="0">
                <a:solidFill>
                  <a:srgbClr val="FFFFFF"/>
                </a:solidFill>
                <a:latin typeface="Calibri"/>
                <a:cs typeface="Calibri"/>
              </a:rPr>
              <a:t>8</a:t>
            </a:r>
            <a:r>
              <a:rPr sz="2400" b="1" spc="-10" dirty="0">
                <a:solidFill>
                  <a:srgbClr val="FFFFFF"/>
                </a:solidFill>
                <a:latin typeface="Calibri"/>
                <a:cs typeface="Calibri"/>
              </a:rPr>
              <a:t>3</a:t>
            </a:r>
            <a:endParaRPr sz="2400" dirty="0">
              <a:latin typeface="Calibri"/>
              <a:cs typeface="Calibri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3319398" y="3842130"/>
            <a:ext cx="33337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spc="-5" dirty="0">
                <a:solidFill>
                  <a:srgbClr val="FFFFFF"/>
                </a:solidFill>
                <a:latin typeface="Calibri"/>
                <a:cs typeface="Calibri"/>
              </a:rPr>
              <a:t>88</a:t>
            </a:r>
            <a:endParaRPr sz="2400" dirty="0">
              <a:latin typeface="Calibri"/>
              <a:cs typeface="Calibri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4242053" y="3842130"/>
            <a:ext cx="33337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spc="-5" dirty="0">
                <a:solidFill>
                  <a:srgbClr val="FFFFFF"/>
                </a:solidFill>
                <a:latin typeface="Calibri"/>
                <a:cs typeface="Calibri"/>
              </a:rPr>
              <a:t>88</a:t>
            </a:r>
            <a:endParaRPr sz="2400" dirty="0">
              <a:latin typeface="Calibri"/>
              <a:cs typeface="Calibri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5164582" y="3799713"/>
            <a:ext cx="33337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spc="-5" dirty="0">
                <a:solidFill>
                  <a:srgbClr val="FFFFFF"/>
                </a:solidFill>
                <a:latin typeface="Calibri"/>
                <a:cs typeface="Calibri"/>
              </a:rPr>
              <a:t>90</a:t>
            </a:r>
            <a:endParaRPr sz="2400" dirty="0">
              <a:latin typeface="Calibri"/>
              <a:cs typeface="Calibri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6087617" y="3608654"/>
            <a:ext cx="333375" cy="3917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spc="-10" dirty="0">
                <a:solidFill>
                  <a:srgbClr val="FFFFFF"/>
                </a:solidFill>
                <a:latin typeface="Calibri"/>
                <a:cs typeface="Calibri"/>
              </a:rPr>
              <a:t>99</a:t>
            </a:r>
            <a:endParaRPr sz="2400" dirty="0">
              <a:latin typeface="Calibri"/>
              <a:cs typeface="Calibri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7010145" y="3608654"/>
            <a:ext cx="333375" cy="3917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ru-RU" sz="2400" b="1" spc="-10" dirty="0">
                <a:solidFill>
                  <a:srgbClr val="FFFFFF"/>
                </a:solidFill>
                <a:latin typeface="Calibri"/>
                <a:cs typeface="Calibri"/>
              </a:rPr>
              <a:t>9</a:t>
            </a:r>
            <a:r>
              <a:rPr sz="2400" b="1" spc="-10" dirty="0">
                <a:solidFill>
                  <a:srgbClr val="FFFFFF"/>
                </a:solidFill>
                <a:latin typeface="Calibri"/>
                <a:cs typeface="Calibri"/>
              </a:rPr>
              <a:t>9</a:t>
            </a:r>
            <a:endParaRPr sz="2400" dirty="0">
              <a:latin typeface="Calibri"/>
              <a:cs typeface="Calibri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7932801" y="3608654"/>
            <a:ext cx="333375" cy="3917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spc="-10" dirty="0">
                <a:solidFill>
                  <a:srgbClr val="FFFFFF"/>
                </a:solidFill>
                <a:latin typeface="Calibri"/>
                <a:cs typeface="Calibri"/>
              </a:rPr>
              <a:t>99</a:t>
            </a:r>
            <a:endParaRPr sz="2400" dirty="0">
              <a:latin typeface="Calibri"/>
              <a:cs typeface="Calibri"/>
            </a:endParaRPr>
          </a:p>
        </p:txBody>
      </p:sp>
      <p:graphicFrame>
        <p:nvGraphicFramePr>
          <p:cNvPr id="21" name="object 5">
            <a:extLst>
              <a:ext uri="{FF2B5EF4-FFF2-40B4-BE49-F238E27FC236}">
                <a16:creationId xmlns:a16="http://schemas.microsoft.com/office/drawing/2014/main" id="{CD7DA1E6-2C26-3733-CFCC-FF361E8EA4B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0165017"/>
              </p:ext>
            </p:extLst>
          </p:nvPr>
        </p:nvGraphicFramePr>
        <p:xfrm>
          <a:off x="373076" y="1419713"/>
          <a:ext cx="8673767" cy="506563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55896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46451">
                  <a:extLst>
                    <a:ext uri="{9D8B030D-6E8A-4147-A177-3AD203B41FA5}">
                      <a16:colId xmlns:a16="http://schemas.microsoft.com/office/drawing/2014/main" val="3301767092"/>
                    </a:ext>
                  </a:extLst>
                </a:gridCol>
              </a:tblGrid>
              <a:tr h="11393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lang="ru-RU" sz="11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23622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ru-RU" sz="1100" b="1" spc="-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план </a:t>
                      </a:r>
                      <a:r>
                        <a:rPr lang="ru-RU" sz="11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lang="ru-RU" sz="1100" b="1" dirty="0" err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пе</a:t>
                      </a:r>
                      <a:r>
                        <a:rPr lang="ru-RU" sz="1100" b="1" spc="-10" dirty="0" err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р</a:t>
                      </a:r>
                      <a:r>
                        <a:rPr lang="ru-RU" sz="1100" b="1" spc="-25" dirty="0" err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в</a:t>
                      </a:r>
                      <a:r>
                        <a:rPr lang="ru-RU" sz="1100" b="1" dirty="0" err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о</a:t>
                      </a:r>
                      <a:r>
                        <a:rPr lang="ru-RU" sz="1100" b="1" spc="-10" dirty="0" err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н</a:t>
                      </a:r>
                      <a:r>
                        <a:rPr lang="ru-RU" sz="1100" b="1" dirty="0" err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а</a:t>
                      </a:r>
                      <a:r>
                        <a:rPr lang="ru-RU" sz="11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- </a:t>
                      </a:r>
                      <a:r>
                        <a:rPr lang="ru-RU" sz="1100" b="1" dirty="0" err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ча</a:t>
                      </a:r>
                      <a:r>
                        <a:rPr lang="ru-RU" sz="1100" b="1" spc="-10" dirty="0" err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л</a:t>
                      </a:r>
                      <a:r>
                        <a:rPr lang="ru-RU" sz="1100" b="1" dirty="0" err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ьный</a:t>
                      </a:r>
                      <a:endParaRPr lang="ru-RU" sz="1100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179070" marR="168910" indent="-1905" algn="ctr">
                        <a:lnSpc>
                          <a:spcPct val="100000"/>
                        </a:lnSpc>
                        <a:spcBef>
                          <a:spcPts val="1135"/>
                        </a:spcBef>
                      </a:pPr>
                      <a:r>
                        <a:rPr lang="ru-RU" sz="1100" b="1" spc="-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план </a:t>
                      </a:r>
                      <a:r>
                        <a:rPr lang="ru-RU" sz="11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lang="ru-RU" sz="1100" b="1" spc="-1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у</a:t>
                      </a:r>
                      <a:r>
                        <a:rPr lang="ru-RU" sz="1100" b="1" spc="-4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то</a:t>
                      </a:r>
                      <a:r>
                        <a:rPr lang="ru-RU" sz="11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ч</a:t>
                      </a:r>
                      <a:r>
                        <a:rPr lang="ru-RU" sz="1100" b="1" spc="-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н</a:t>
                      </a:r>
                      <a:r>
                        <a:rPr lang="ru-RU" sz="11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е</a:t>
                      </a:r>
                      <a:r>
                        <a:rPr lang="ru-RU" sz="1100" b="1" spc="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н</a:t>
                      </a:r>
                      <a:r>
                        <a:rPr lang="ru-RU" sz="11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ный</a:t>
                      </a:r>
                      <a:endParaRPr lang="ru-RU" sz="1100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lang="ru-RU" sz="1100" dirty="0">
                        <a:latin typeface="Times New Roman"/>
                        <a:cs typeface="Times New Roman"/>
                      </a:endParaRPr>
                    </a:p>
                    <a:p>
                      <a:pPr marR="96520" algn="ctr">
                        <a:lnSpc>
                          <a:spcPct val="100000"/>
                        </a:lnSpc>
                      </a:pPr>
                      <a:r>
                        <a:rPr lang="ru-RU" sz="1100" b="1" spc="-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Исполнено</a:t>
                      </a:r>
                    </a:p>
                    <a:p>
                      <a:pPr marR="96520" algn="ctr">
                        <a:lnSpc>
                          <a:spcPct val="100000"/>
                        </a:lnSpc>
                      </a:pPr>
                      <a:r>
                        <a:rPr lang="ru-RU" sz="1100" b="1" spc="-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2024 год </a:t>
                      </a:r>
                      <a:endParaRPr lang="ru-RU" sz="1100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4445"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lang="ru-RU" sz="11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%</a:t>
                      </a:r>
                      <a:endParaRPr lang="ru-RU" sz="1100" dirty="0">
                        <a:latin typeface="Arial"/>
                        <a:cs typeface="Arial"/>
                      </a:endParaRPr>
                    </a:p>
                    <a:p>
                      <a:pPr marL="182245" marR="172085" indent="-635" algn="ctr">
                        <a:lnSpc>
                          <a:spcPct val="100000"/>
                        </a:lnSpc>
                      </a:pPr>
                      <a:r>
                        <a:rPr lang="ru-RU" sz="1100" b="1" spc="-10" dirty="0" err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исполне</a:t>
                      </a:r>
                      <a:r>
                        <a:rPr lang="ru-RU" sz="1100" b="1" spc="-43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  </a:t>
                      </a:r>
                      <a:r>
                        <a:rPr lang="ru-RU" sz="1100" b="1" spc="-5" dirty="0" err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ния</a:t>
                      </a:r>
                      <a:endParaRPr lang="ru-RU" sz="1100" dirty="0">
                        <a:latin typeface="Arial"/>
                        <a:cs typeface="Arial"/>
                      </a:endParaRPr>
                    </a:p>
                  </a:txBody>
                  <a:tcPr marL="0" marR="0" marT="4127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25943">
                <a:tc>
                  <a:txBody>
                    <a:bodyPr/>
                    <a:lstStyle/>
                    <a:p>
                      <a:pPr marL="0" marR="0" lvl="0" indent="0" algn="l" defTabSz="91440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Наименование муниципальной программы,</a:t>
                      </a:r>
                    </a:p>
                    <a:p>
                      <a:pPr marL="0" marR="0" lvl="0" indent="0" algn="l" defTabSz="91440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в том числе</a:t>
                      </a:r>
                    </a:p>
                    <a:p>
                      <a:pPr algn="l" fontAlgn="ctr"/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5725" marR="9525" marT="9525" marB="0" anchor="ctr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4E4B"/>
                          </a:solidFill>
                          <a:effectLst/>
                          <a:latin typeface="Arial" panose="020B0604020202020204" pitchFamily="34" charset="0"/>
                        </a:rPr>
                        <a:t>263 478,60</a:t>
                      </a:r>
                    </a:p>
                  </a:txBody>
                  <a:tcPr marL="9525" marR="9525" marT="9525" marB="0" anchor="ctr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solidFill>
                            <a:srgbClr val="004E4B"/>
                          </a:solidFill>
                          <a:effectLst/>
                          <a:latin typeface="Arial" panose="020B0604020202020204" pitchFamily="34" charset="0"/>
                        </a:rPr>
                        <a:t>448 784,00</a:t>
                      </a:r>
                    </a:p>
                  </a:txBody>
                  <a:tcPr marL="9525" marR="9525" marT="9525" marB="0" anchor="ctr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4E4B"/>
                          </a:solidFill>
                          <a:effectLst/>
                          <a:latin typeface="Arial" panose="020B0604020202020204" pitchFamily="34" charset="0"/>
                        </a:rPr>
                        <a:t>386 888,80</a:t>
                      </a:r>
                    </a:p>
                  </a:txBody>
                  <a:tcPr marL="9525" marR="9525" marT="9525" marB="0" anchor="ctr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4E4B"/>
                          </a:solidFill>
                          <a:effectLst/>
                          <a:latin typeface="Arial" panose="020B0604020202020204" pitchFamily="34" charset="0"/>
                        </a:rPr>
                        <a:t>86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7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8767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Развитие образования, молодежной политики и физической культуры и спорта в Струго-Красненском муниципальном округе</a:t>
                      </a:r>
                    </a:p>
                  </a:txBody>
                  <a:tcPr marL="857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140 048,0 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207 580,1 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194 229,5 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94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6124002"/>
                  </a:ext>
                </a:extLst>
              </a:tr>
              <a:tr h="48099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Развитие культуры в Струго-Красненском муниципальном округе</a:t>
                      </a:r>
                    </a:p>
                  </a:txBody>
                  <a:tcPr marL="857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20 144,0 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34 263,0 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40 076,5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65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94623996"/>
                  </a:ext>
                </a:extLst>
              </a:tr>
              <a:tr h="57606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Содействие экономическому развитию и инвестиционной привлекательности в Струго-Красненском муниципальном округе</a:t>
                      </a:r>
                    </a:p>
                  </a:txBody>
                  <a:tcPr marL="857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0,0 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400,0 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258,8 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65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87707447"/>
                  </a:ext>
                </a:extLst>
              </a:tr>
              <a:tr h="50405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Обеспечение безопасности граждан на территории Струго-Красненского муниципального округа</a:t>
                      </a:r>
                    </a:p>
                  </a:txBody>
                  <a:tcPr marL="857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371,0 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5 128,0 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1 800,0 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35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40046126"/>
                  </a:ext>
                </a:extLst>
              </a:tr>
              <a:tr h="57606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Комплексное развитие систем коммунальной инфраструктуры и благоустройства Струго-Красненского муниципального округа</a:t>
                      </a:r>
                    </a:p>
                  </a:txBody>
                  <a:tcPr marL="857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15 252,2 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53 354,1 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41 145,5 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77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2697305"/>
                  </a:ext>
                </a:extLst>
              </a:tr>
              <a:tr h="50405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Развитие транспортного обслуживания населения на территории Струго-Красненского муниципального округа</a:t>
                      </a:r>
                    </a:p>
                  </a:txBody>
                  <a:tcPr marL="857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35 580,6 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59 581,6 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49 120,5 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82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7809374"/>
                  </a:ext>
                </a:extLst>
              </a:tr>
              <a:tr h="50405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Управление и обеспечение деятельности администрации округа, создание условий для эффективного управления муниципальными финансами и муниципальным долгом в Струго-Красненском муниципальном округе</a:t>
                      </a:r>
                    </a:p>
                  </a:txBody>
                  <a:tcPr marL="857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49 593,0 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81 797,2 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72 126,2 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88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8604019"/>
                  </a:ext>
                </a:extLst>
              </a:tr>
            </a:tbl>
          </a:graphicData>
        </a:graphic>
      </p:graphicFrame>
      <p:sp>
        <p:nvSpPr>
          <p:cNvPr id="25" name="object 2">
            <a:extLst>
              <a:ext uri="{FF2B5EF4-FFF2-40B4-BE49-F238E27FC236}">
                <a16:creationId xmlns:a16="http://schemas.microsoft.com/office/drawing/2014/main" id="{A2541662-FA9B-5DA1-1E11-2C0053C5DC5C}"/>
              </a:ext>
            </a:extLst>
          </p:cNvPr>
          <p:cNvSpPr txBox="1"/>
          <p:nvPr/>
        </p:nvSpPr>
        <p:spPr>
          <a:xfrm>
            <a:off x="8795384" y="6537756"/>
            <a:ext cx="251460" cy="25840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b="1" spc="-5" dirty="0">
                <a:solidFill>
                  <a:srgbClr val="004E4B"/>
                </a:solidFill>
                <a:latin typeface="Arial"/>
                <a:cs typeface="Arial"/>
              </a:rPr>
              <a:t>1</a:t>
            </a:r>
            <a:r>
              <a:rPr lang="ru-RU" sz="1600" b="1" spc="-5" dirty="0">
                <a:solidFill>
                  <a:srgbClr val="004E4B"/>
                </a:solidFill>
                <a:latin typeface="Arial"/>
                <a:cs typeface="Arial"/>
              </a:rPr>
              <a:t>2</a:t>
            </a:r>
            <a:endParaRPr sz="1600" dirty="0">
              <a:latin typeface="Arial"/>
              <a:cs typeface="Arial"/>
            </a:endParaRPr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28738A12-8814-CACC-C606-8309F8BC2A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962" y="224274"/>
            <a:ext cx="936104" cy="7177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64932" y="6736"/>
            <a:ext cx="8681912" cy="1110126"/>
          </a:xfrm>
          <a:custGeom>
            <a:avLst/>
            <a:gdLst/>
            <a:ahLst/>
            <a:cxnLst/>
            <a:rect l="l" t="t" r="r" b="b"/>
            <a:pathLst>
              <a:path w="9144000" h="1143000">
                <a:moveTo>
                  <a:pt x="9144000" y="0"/>
                </a:moveTo>
                <a:lnTo>
                  <a:pt x="0" y="0"/>
                </a:lnTo>
                <a:lnTo>
                  <a:pt x="0" y="1143000"/>
                </a:lnTo>
                <a:lnTo>
                  <a:pt x="9144000" y="1143000"/>
                </a:lnTo>
                <a:lnTo>
                  <a:pt x="9144000" y="0"/>
                </a:lnTo>
                <a:close/>
              </a:path>
            </a:pathLst>
          </a:custGeom>
          <a:solidFill>
            <a:schemeClr val="accent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1618869" y="147243"/>
            <a:ext cx="6647307" cy="3257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ru-RU" sz="2000" b="1" spc="-15" dirty="0">
                <a:solidFill>
                  <a:srgbClr val="FFFFFF"/>
                </a:solidFill>
                <a:latin typeface="Arial"/>
                <a:cs typeface="Arial"/>
              </a:rPr>
              <a:t>ИСПОЛНЕНИЕ </a:t>
            </a:r>
            <a:r>
              <a:rPr sz="2000" b="1" spc="-50" dirty="0">
                <a:solidFill>
                  <a:srgbClr val="FFFFFF"/>
                </a:solidFill>
                <a:latin typeface="Arial"/>
                <a:cs typeface="Arial"/>
              </a:rPr>
              <a:t>РАСХОДОВ</a:t>
            </a:r>
            <a:r>
              <a:rPr sz="2000" b="1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b="1" spc="-25" dirty="0">
                <a:solidFill>
                  <a:srgbClr val="FFFFFF"/>
                </a:solidFill>
                <a:latin typeface="Arial"/>
                <a:cs typeface="Arial"/>
              </a:rPr>
              <a:t>БЮДЖЕТА</a:t>
            </a:r>
            <a:r>
              <a:rPr sz="2000" b="1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ru-RU" sz="2000" b="1" spc="-30" dirty="0">
                <a:solidFill>
                  <a:srgbClr val="FFFFFF"/>
                </a:solidFill>
                <a:latin typeface="Arial"/>
                <a:cs typeface="Arial"/>
              </a:rPr>
              <a:t>ОКРУГА</a:t>
            </a:r>
            <a:endParaRPr sz="2000" dirty="0">
              <a:latin typeface="Arial"/>
              <a:cs typeface="Arial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1618869" y="564697"/>
            <a:ext cx="6888800" cy="319959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95"/>
              </a:spcBef>
            </a:pPr>
            <a:r>
              <a:rPr dirty="0"/>
              <a:t>В</a:t>
            </a:r>
            <a:r>
              <a:rPr spc="-5" dirty="0"/>
              <a:t> </a:t>
            </a:r>
            <a:r>
              <a:rPr spc="-35" dirty="0"/>
              <a:t>РАМКАХ</a:t>
            </a:r>
            <a:r>
              <a:rPr spc="-10" dirty="0"/>
              <a:t> </a:t>
            </a:r>
            <a:r>
              <a:rPr dirty="0"/>
              <a:t>МУНИЦИПАЛЬНЫХ</a:t>
            </a:r>
            <a:r>
              <a:rPr spc="-25" dirty="0"/>
              <a:t> ПРОГРАММ</a:t>
            </a:r>
            <a:r>
              <a:rPr spc="-20" dirty="0"/>
              <a:t> </a:t>
            </a:r>
            <a:r>
              <a:rPr sz="1600" spc="-25" dirty="0"/>
              <a:t>(</a:t>
            </a:r>
            <a:r>
              <a:rPr lang="ru-RU" sz="1600" spc="-25" dirty="0"/>
              <a:t>ТЫС.РУБ.</a:t>
            </a:r>
            <a:r>
              <a:rPr sz="1600" spc="-25" dirty="0"/>
              <a:t>)</a:t>
            </a:r>
            <a:endParaRPr sz="1600" dirty="0"/>
          </a:p>
        </p:txBody>
      </p:sp>
      <p:pic>
        <p:nvPicPr>
          <p:cNvPr id="22" name="Picture 2">
            <a:extLst>
              <a:ext uri="{FF2B5EF4-FFF2-40B4-BE49-F238E27FC236}">
                <a16:creationId xmlns:a16="http://schemas.microsoft.com/office/drawing/2014/main" id="{32511FEA-3757-A28D-9A22-105F721799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5" y="46923"/>
            <a:ext cx="936104" cy="7177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object 2">
            <a:extLst>
              <a:ext uri="{FF2B5EF4-FFF2-40B4-BE49-F238E27FC236}">
                <a16:creationId xmlns:a16="http://schemas.microsoft.com/office/drawing/2014/main" id="{A2541662-FA9B-5DA1-1E11-2C0053C5DC5C}"/>
              </a:ext>
            </a:extLst>
          </p:cNvPr>
          <p:cNvSpPr txBox="1"/>
          <p:nvPr/>
        </p:nvSpPr>
        <p:spPr>
          <a:xfrm>
            <a:off x="8795384" y="6537756"/>
            <a:ext cx="251460" cy="25840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b="1" spc="-5" dirty="0">
                <a:solidFill>
                  <a:srgbClr val="004E4B"/>
                </a:solidFill>
                <a:latin typeface="Arial"/>
                <a:cs typeface="Arial"/>
              </a:rPr>
              <a:t>1</a:t>
            </a:r>
            <a:r>
              <a:rPr lang="ru-RU" sz="1600" b="1" spc="-5">
                <a:solidFill>
                  <a:srgbClr val="004E4B"/>
                </a:solidFill>
                <a:latin typeface="Arial"/>
                <a:cs typeface="Arial"/>
              </a:rPr>
              <a:t>3</a:t>
            </a:r>
            <a:endParaRPr sz="1600" dirty="0">
              <a:latin typeface="Arial"/>
              <a:cs typeface="Arial"/>
            </a:endParaRPr>
          </a:p>
        </p:txBody>
      </p:sp>
      <p:graphicFrame>
        <p:nvGraphicFramePr>
          <p:cNvPr id="5" name="Таблица 4">
            <a:extLst>
              <a:ext uri="{FF2B5EF4-FFF2-40B4-BE49-F238E27FC236}">
                <a16:creationId xmlns:a16="http://schemas.microsoft.com/office/drawing/2014/main" id="{3951F07A-CF81-05E2-21F4-A509895F3B6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9709455"/>
              </p:ext>
            </p:extLst>
          </p:nvPr>
        </p:nvGraphicFramePr>
        <p:xfrm>
          <a:off x="364932" y="1218662"/>
          <a:ext cx="8679943" cy="211783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567108">
                  <a:extLst>
                    <a:ext uri="{9D8B030D-6E8A-4147-A177-3AD203B41FA5}">
                      <a16:colId xmlns:a16="http://schemas.microsoft.com/office/drawing/2014/main" val="3378069857"/>
                    </a:ext>
                  </a:extLst>
                </a:gridCol>
                <a:gridCol w="1150158">
                  <a:extLst>
                    <a:ext uri="{9D8B030D-6E8A-4147-A177-3AD203B41FA5}">
                      <a16:colId xmlns:a16="http://schemas.microsoft.com/office/drawing/2014/main" val="4078874919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val="3867284778"/>
                    </a:ext>
                  </a:extLst>
                </a:gridCol>
                <a:gridCol w="1040082">
                  <a:extLst>
                    <a:ext uri="{9D8B030D-6E8A-4147-A177-3AD203B41FA5}">
                      <a16:colId xmlns:a16="http://schemas.microsoft.com/office/drawing/2014/main" val="2127667405"/>
                    </a:ext>
                  </a:extLst>
                </a:gridCol>
                <a:gridCol w="914483">
                  <a:extLst>
                    <a:ext uri="{9D8B030D-6E8A-4147-A177-3AD203B41FA5}">
                      <a16:colId xmlns:a16="http://schemas.microsoft.com/office/drawing/2014/main" val="1591217568"/>
                    </a:ext>
                  </a:extLst>
                </a:gridCol>
              </a:tblGrid>
              <a:tr h="49268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lang="ru-RU" sz="11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23622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ru-RU" sz="1100" b="1" spc="-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план </a:t>
                      </a:r>
                      <a:r>
                        <a:rPr lang="ru-RU" sz="11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lang="ru-RU" sz="1100" b="1" dirty="0" err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пе</a:t>
                      </a:r>
                      <a:r>
                        <a:rPr lang="ru-RU" sz="1100" b="1" spc="-10" dirty="0" err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р</a:t>
                      </a:r>
                      <a:r>
                        <a:rPr lang="ru-RU" sz="1100" b="1" spc="-25" dirty="0" err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в</a:t>
                      </a:r>
                      <a:r>
                        <a:rPr lang="ru-RU" sz="1100" b="1" dirty="0" err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о</a:t>
                      </a:r>
                      <a:r>
                        <a:rPr lang="ru-RU" sz="1100" b="1" spc="-10" dirty="0" err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н</a:t>
                      </a:r>
                      <a:r>
                        <a:rPr lang="ru-RU" sz="1100" b="1" dirty="0" err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а</a:t>
                      </a:r>
                      <a:r>
                        <a:rPr lang="ru-RU" sz="11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- </a:t>
                      </a:r>
                      <a:r>
                        <a:rPr lang="ru-RU" sz="1100" b="1" dirty="0" err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ча</a:t>
                      </a:r>
                      <a:r>
                        <a:rPr lang="ru-RU" sz="1100" b="1" spc="-10" dirty="0" err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л</a:t>
                      </a:r>
                      <a:r>
                        <a:rPr lang="ru-RU" sz="1100" b="1" dirty="0" err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ьный</a:t>
                      </a:r>
                      <a:endParaRPr lang="ru-RU" sz="1100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179070" marR="168910" indent="-1905" algn="ctr">
                        <a:lnSpc>
                          <a:spcPct val="100000"/>
                        </a:lnSpc>
                        <a:spcBef>
                          <a:spcPts val="1135"/>
                        </a:spcBef>
                      </a:pPr>
                      <a:r>
                        <a:rPr lang="ru-RU" sz="1100" b="1" spc="-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план </a:t>
                      </a:r>
                      <a:r>
                        <a:rPr lang="ru-RU" sz="11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lang="ru-RU" sz="1100" b="1" spc="-1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у</a:t>
                      </a:r>
                      <a:r>
                        <a:rPr lang="ru-RU" sz="1100" b="1" spc="-4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то</a:t>
                      </a:r>
                      <a:r>
                        <a:rPr lang="ru-RU" sz="11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ч</a:t>
                      </a:r>
                      <a:r>
                        <a:rPr lang="ru-RU" sz="1100" b="1" spc="-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н</a:t>
                      </a:r>
                      <a:r>
                        <a:rPr lang="ru-RU" sz="11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е</a:t>
                      </a:r>
                      <a:r>
                        <a:rPr lang="ru-RU" sz="1100" b="1" spc="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н</a:t>
                      </a:r>
                      <a:r>
                        <a:rPr lang="ru-RU" sz="11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ный</a:t>
                      </a:r>
                      <a:endParaRPr lang="ru-RU" sz="1100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lang="ru-RU" sz="1100" dirty="0">
                        <a:latin typeface="Times New Roman"/>
                        <a:cs typeface="Times New Roman"/>
                      </a:endParaRPr>
                    </a:p>
                    <a:p>
                      <a:pPr marR="96520" algn="ctr">
                        <a:lnSpc>
                          <a:spcPct val="100000"/>
                        </a:lnSpc>
                      </a:pPr>
                      <a:r>
                        <a:rPr lang="ru-RU" sz="1100" b="1" spc="-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Исполнено</a:t>
                      </a:r>
                    </a:p>
                    <a:p>
                      <a:pPr marR="96520" algn="ctr">
                        <a:lnSpc>
                          <a:spcPct val="100000"/>
                        </a:lnSpc>
                      </a:pPr>
                      <a:r>
                        <a:rPr lang="ru-RU" sz="1100" b="1" spc="-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2024 год </a:t>
                      </a:r>
                      <a:endParaRPr lang="ru-RU" sz="1100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4445"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lang="ru-RU" sz="11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%</a:t>
                      </a:r>
                      <a:endParaRPr lang="ru-RU" sz="1100" dirty="0">
                        <a:latin typeface="Arial"/>
                        <a:cs typeface="Arial"/>
                      </a:endParaRPr>
                    </a:p>
                    <a:p>
                      <a:pPr marL="182245" marR="172085" indent="-635" algn="ctr">
                        <a:lnSpc>
                          <a:spcPct val="100000"/>
                        </a:lnSpc>
                      </a:pPr>
                      <a:r>
                        <a:rPr lang="ru-RU" sz="1100" b="1" spc="-10" dirty="0" err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исполне</a:t>
                      </a:r>
                      <a:r>
                        <a:rPr lang="ru-RU" sz="1100" b="1" spc="-43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  </a:t>
                      </a:r>
                      <a:r>
                        <a:rPr lang="ru-RU" sz="1100" b="1" spc="-5" dirty="0" err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ния</a:t>
                      </a:r>
                      <a:endParaRPr lang="ru-RU" sz="1100" dirty="0">
                        <a:latin typeface="Arial"/>
                        <a:cs typeface="Arial"/>
                      </a:endParaRPr>
                    </a:p>
                  </a:txBody>
                  <a:tcPr marL="0" marR="0" marT="4127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51345904"/>
                  </a:ext>
                </a:extLst>
              </a:tr>
              <a:tr h="46536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Формирование современной городской среды</a:t>
                      </a:r>
                    </a:p>
                  </a:txBody>
                  <a:tcPr marL="857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2 489,8 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2 489,8 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2 489,8 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100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84324580"/>
                  </a:ext>
                </a:extLst>
              </a:tr>
              <a:tr h="52154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Обеспечение общественного порядка и противодействие преступности на территории Струго-Красненского муниципального округа</a:t>
                      </a:r>
                    </a:p>
                  </a:txBody>
                  <a:tcPr marL="857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 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1C76"/>
                          </a:solidFill>
                          <a:effectLst/>
                          <a:latin typeface="Arial" panose="020B0604020202020204" pitchFamily="34" charset="0"/>
                        </a:rPr>
                        <a:t>4 190,2 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3 323,1 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79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16993992"/>
                  </a:ext>
                </a:extLst>
              </a:tr>
              <a:tr h="586732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Муниципальная программа «Сохранение здоровья и формирование здорового образа жизни населения»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50,0 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1C76"/>
                          </a:solidFill>
                          <a:effectLst/>
                          <a:latin typeface="Arial" panose="020B0604020202020204" pitchFamily="34" charset="0"/>
                        </a:rPr>
                        <a:t>34,6 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34,6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100</a:t>
                      </a:r>
                      <a:endParaRPr lang="ru-RU" sz="11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6823392"/>
                  </a:ext>
                </a:extLst>
              </a:tr>
            </a:tbl>
          </a:graphicData>
        </a:graphic>
      </p:graphicFrame>
      <p:graphicFrame>
        <p:nvGraphicFramePr>
          <p:cNvPr id="6" name="Диаграмма 5">
            <a:extLst>
              <a:ext uri="{FF2B5EF4-FFF2-40B4-BE49-F238E27FC236}">
                <a16:creationId xmlns:a16="http://schemas.microsoft.com/office/drawing/2014/main" id="{4F642ECE-3592-87CD-213F-063F843135B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44719495"/>
              </p:ext>
            </p:extLst>
          </p:nvPr>
        </p:nvGraphicFramePr>
        <p:xfrm>
          <a:off x="251521" y="3336492"/>
          <a:ext cx="8793354" cy="35861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00856831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E449720-7C03-2AB5-4466-15B76224BE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object 2">
            <a:extLst>
              <a:ext uri="{FF2B5EF4-FFF2-40B4-BE49-F238E27FC236}">
                <a16:creationId xmlns:a16="http://schemas.microsoft.com/office/drawing/2014/main" id="{1844F3A5-A192-91C2-90D5-42770A11A6B3}"/>
              </a:ext>
            </a:extLst>
          </p:cNvPr>
          <p:cNvSpPr/>
          <p:nvPr/>
        </p:nvSpPr>
        <p:spPr>
          <a:xfrm>
            <a:off x="107504" y="6736"/>
            <a:ext cx="8856982" cy="1110126"/>
          </a:xfrm>
          <a:custGeom>
            <a:avLst/>
            <a:gdLst/>
            <a:ahLst/>
            <a:cxnLst/>
            <a:rect l="l" t="t" r="r" b="b"/>
            <a:pathLst>
              <a:path w="9144000" h="1143000">
                <a:moveTo>
                  <a:pt x="9144000" y="0"/>
                </a:moveTo>
                <a:lnTo>
                  <a:pt x="0" y="0"/>
                </a:lnTo>
                <a:lnTo>
                  <a:pt x="0" y="1143000"/>
                </a:lnTo>
                <a:lnTo>
                  <a:pt x="9144000" y="1143000"/>
                </a:lnTo>
                <a:lnTo>
                  <a:pt x="9144000" y="0"/>
                </a:lnTo>
                <a:close/>
              </a:path>
            </a:pathLst>
          </a:custGeom>
          <a:solidFill>
            <a:schemeClr val="accent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3">
            <a:extLst>
              <a:ext uri="{FF2B5EF4-FFF2-40B4-BE49-F238E27FC236}">
                <a16:creationId xmlns:a16="http://schemas.microsoft.com/office/drawing/2014/main" id="{A8703799-B3AE-A88C-66C8-0B139B4615F3}"/>
              </a:ext>
            </a:extLst>
          </p:cNvPr>
          <p:cNvSpPr txBox="1"/>
          <p:nvPr/>
        </p:nvSpPr>
        <p:spPr>
          <a:xfrm>
            <a:off x="971601" y="147243"/>
            <a:ext cx="7294576" cy="94897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ru-RU" sz="2000" b="1" spc="-15" dirty="0">
                <a:solidFill>
                  <a:srgbClr val="FFFFFF"/>
                </a:solidFill>
                <a:latin typeface="Arial"/>
                <a:cs typeface="Arial"/>
              </a:rPr>
              <a:t>ИСПОЛНЕНИЕ </a:t>
            </a:r>
            <a:r>
              <a:rPr sz="2000" b="1" spc="-50" dirty="0">
                <a:solidFill>
                  <a:srgbClr val="FFFFFF"/>
                </a:solidFill>
                <a:latin typeface="Arial"/>
                <a:cs typeface="Arial"/>
              </a:rPr>
              <a:t>РАСХОДОВ</a:t>
            </a:r>
            <a:r>
              <a:rPr sz="2000" b="1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b="1" spc="-25" dirty="0">
                <a:solidFill>
                  <a:srgbClr val="FFFFFF"/>
                </a:solidFill>
                <a:latin typeface="Arial"/>
                <a:cs typeface="Arial"/>
              </a:rPr>
              <a:t>БЮДЖЕТА</a:t>
            </a:r>
            <a:r>
              <a:rPr sz="2000" b="1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ru-RU" sz="2000" b="1" spc="-30" dirty="0">
                <a:solidFill>
                  <a:srgbClr val="FFFFFF"/>
                </a:solidFill>
                <a:latin typeface="Arial"/>
                <a:cs typeface="Arial"/>
              </a:rPr>
              <a:t>ОКРУГА ПО РАЗДЕЛАМ за 2024 год</a:t>
            </a:r>
          </a:p>
          <a:p>
            <a:pPr marL="12700" algn="r">
              <a:lnSpc>
                <a:spcPct val="100000"/>
              </a:lnSpc>
              <a:spcBef>
                <a:spcPts val="100"/>
              </a:spcBef>
            </a:pPr>
            <a:r>
              <a:rPr lang="ru-RU" sz="2000" b="1" spc="-30" dirty="0">
                <a:solidFill>
                  <a:srgbClr val="FFFFFF"/>
                </a:solidFill>
                <a:latin typeface="Arial"/>
                <a:cs typeface="Arial"/>
              </a:rPr>
              <a:t>тыс. руб.</a:t>
            </a:r>
            <a:endParaRPr sz="2000" dirty="0">
              <a:latin typeface="Arial"/>
              <a:cs typeface="Arial"/>
            </a:endParaRPr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DA9A5955-BE1E-28C3-C57C-0BE8AEC492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910" y="36347"/>
            <a:ext cx="832746" cy="641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7" name="object 5">
            <a:extLst>
              <a:ext uri="{FF2B5EF4-FFF2-40B4-BE49-F238E27FC236}">
                <a16:creationId xmlns:a16="http://schemas.microsoft.com/office/drawing/2014/main" id="{C8A7FBC1-E4C3-AA36-FEEE-64DF1785575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7315926"/>
              </p:ext>
            </p:extLst>
          </p:nvPr>
        </p:nvGraphicFramePr>
        <p:xfrm>
          <a:off x="107503" y="1139823"/>
          <a:ext cx="8856983" cy="560160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48072">
                  <a:extLst>
                    <a:ext uri="{9D8B030D-6E8A-4147-A177-3AD203B41FA5}">
                      <a16:colId xmlns:a16="http://schemas.microsoft.com/office/drawing/2014/main" val="1790715367"/>
                    </a:ext>
                  </a:extLst>
                </a:gridCol>
                <a:gridCol w="38164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2413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2413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3023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13975">
                  <a:extLst>
                    <a:ext uri="{9D8B030D-6E8A-4147-A177-3AD203B41FA5}">
                      <a16:colId xmlns:a16="http://schemas.microsoft.com/office/drawing/2014/main" val="3301767092"/>
                    </a:ext>
                  </a:extLst>
                </a:gridCol>
              </a:tblGrid>
              <a:tr h="693886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Раздел</a:t>
                      </a: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Наименование раздела</a:t>
                      </a:r>
                      <a:endParaRPr lang="ru-RU" sz="1100" dirty="0">
                        <a:solidFill>
                          <a:schemeClr val="bg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23622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ru-RU" sz="1100" b="1" spc="-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план </a:t>
                      </a:r>
                      <a:r>
                        <a:rPr lang="ru-RU" sz="11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lang="ru-RU" sz="1100" b="1" dirty="0" err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пе</a:t>
                      </a:r>
                      <a:r>
                        <a:rPr lang="ru-RU" sz="1100" b="1" spc="-10" dirty="0" err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р</a:t>
                      </a:r>
                      <a:r>
                        <a:rPr lang="ru-RU" sz="1100" b="1" spc="-25" dirty="0" err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в</a:t>
                      </a:r>
                      <a:r>
                        <a:rPr lang="ru-RU" sz="1100" b="1" dirty="0" err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о</a:t>
                      </a:r>
                      <a:r>
                        <a:rPr lang="ru-RU" sz="1100" b="1" spc="-10" dirty="0" err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н</a:t>
                      </a:r>
                      <a:r>
                        <a:rPr lang="ru-RU" sz="1100" b="1" dirty="0" err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ача-</a:t>
                      </a:r>
                      <a:r>
                        <a:rPr lang="ru-RU" sz="1100" b="1" spc="-10" dirty="0" err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л</a:t>
                      </a:r>
                      <a:r>
                        <a:rPr lang="ru-RU" sz="1100" b="1" dirty="0" err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ьный</a:t>
                      </a:r>
                      <a:endParaRPr lang="ru-RU" sz="1100" b="1" dirty="0">
                        <a:solidFill>
                          <a:srgbClr val="FFFFFF"/>
                        </a:solidFill>
                        <a:latin typeface="Arial"/>
                        <a:cs typeface="Arial"/>
                      </a:endParaRPr>
                    </a:p>
                    <a:p>
                      <a:pPr marL="0" marR="23622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ru-RU" sz="11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2024 год</a:t>
                      </a:r>
                      <a:endParaRPr lang="ru-RU" sz="1100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179070" marR="168910" indent="-1905" algn="ctr">
                        <a:lnSpc>
                          <a:spcPct val="100000"/>
                        </a:lnSpc>
                        <a:spcBef>
                          <a:spcPts val="1135"/>
                        </a:spcBef>
                      </a:pPr>
                      <a:r>
                        <a:rPr lang="ru-RU" sz="1100" b="1" spc="-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план </a:t>
                      </a:r>
                      <a:r>
                        <a:rPr lang="ru-RU" sz="11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lang="ru-RU" sz="1100" b="1" spc="-1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у</a:t>
                      </a:r>
                      <a:r>
                        <a:rPr lang="ru-RU" sz="1100" b="1" spc="-4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то</a:t>
                      </a:r>
                      <a:r>
                        <a:rPr lang="ru-RU" sz="11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ч</a:t>
                      </a:r>
                      <a:r>
                        <a:rPr lang="ru-RU" sz="1100" b="1" spc="-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н</a:t>
                      </a:r>
                      <a:r>
                        <a:rPr lang="ru-RU" sz="11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е</a:t>
                      </a:r>
                      <a:r>
                        <a:rPr lang="ru-RU" sz="1100" b="1" spc="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н</a:t>
                      </a:r>
                      <a:r>
                        <a:rPr lang="ru-RU" sz="11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ный2024 год</a:t>
                      </a:r>
                      <a:endParaRPr lang="ru-RU" sz="1100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lang="ru-RU" sz="1100" dirty="0">
                        <a:latin typeface="Times New Roman"/>
                        <a:cs typeface="Times New Roman"/>
                      </a:endParaRPr>
                    </a:p>
                    <a:p>
                      <a:pPr marR="96520" algn="ctr">
                        <a:lnSpc>
                          <a:spcPct val="100000"/>
                        </a:lnSpc>
                      </a:pPr>
                      <a:r>
                        <a:rPr lang="ru-RU" sz="1100" b="1" spc="-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Исполнено</a:t>
                      </a:r>
                    </a:p>
                    <a:p>
                      <a:pPr marR="96520" algn="ctr">
                        <a:lnSpc>
                          <a:spcPct val="100000"/>
                        </a:lnSpc>
                      </a:pPr>
                      <a:r>
                        <a:rPr lang="ru-RU" sz="1100" b="1" spc="-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2024 год </a:t>
                      </a:r>
                      <a:endParaRPr lang="ru-RU" sz="1100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4445"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lang="ru-RU" sz="11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%</a:t>
                      </a:r>
                      <a:endParaRPr lang="ru-RU" sz="1100" dirty="0">
                        <a:latin typeface="Arial"/>
                        <a:cs typeface="Arial"/>
                      </a:endParaRPr>
                    </a:p>
                    <a:p>
                      <a:pPr marL="182245" marR="172085" indent="-635" algn="ctr">
                        <a:lnSpc>
                          <a:spcPct val="100000"/>
                        </a:lnSpc>
                      </a:pPr>
                      <a:r>
                        <a:rPr lang="ru-RU" sz="1100" b="1" spc="-10" dirty="0" err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исполне</a:t>
                      </a:r>
                      <a:r>
                        <a:rPr lang="ru-RU" sz="1100" b="1" spc="-43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  </a:t>
                      </a:r>
                      <a:r>
                        <a:rPr lang="ru-RU" sz="1100" b="1" spc="-5" dirty="0" err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ния</a:t>
                      </a:r>
                      <a:endParaRPr lang="ru-RU" sz="1100" dirty="0">
                        <a:latin typeface="Arial"/>
                        <a:cs typeface="Arial"/>
                      </a:endParaRPr>
                    </a:p>
                  </a:txBody>
                  <a:tcPr marL="0" marR="0" marT="4127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083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01</a:t>
                      </a:r>
                    </a:p>
                  </a:txBody>
                  <a:tcPr marL="85725" marR="9525" marT="9525" marB="0" anchor="ctr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Общегосударственные вопросы</a:t>
                      </a:r>
                    </a:p>
                  </a:txBody>
                  <a:tcPr marL="857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4E4B"/>
                          </a:solidFill>
                          <a:effectLst/>
                          <a:latin typeface="Arial" panose="020B0604020202020204" pitchFamily="34" charset="0"/>
                        </a:rPr>
                        <a:t>54 567,1</a:t>
                      </a:r>
                    </a:p>
                  </a:txBody>
                  <a:tcPr marL="9525" marR="9525" marT="9525" marB="0" anchor="ctr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4E4B"/>
                          </a:solidFill>
                          <a:effectLst/>
                          <a:latin typeface="Arial" panose="020B0604020202020204" pitchFamily="34" charset="0"/>
                        </a:rPr>
                        <a:t>83 305,7</a:t>
                      </a:r>
                    </a:p>
                  </a:txBody>
                  <a:tcPr marL="9525" marR="9525" marT="9525" marB="0" anchor="ctr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4E4B"/>
                          </a:solidFill>
                          <a:effectLst/>
                          <a:latin typeface="Arial" panose="020B0604020202020204" pitchFamily="34" charset="0"/>
                        </a:rPr>
                        <a:t>73 604,1</a:t>
                      </a:r>
                    </a:p>
                  </a:txBody>
                  <a:tcPr marL="9525" marR="9525" marT="9525" marB="0" anchor="ctr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4E4B"/>
                          </a:solidFill>
                          <a:effectLst/>
                          <a:latin typeface="Arial" panose="020B0604020202020204" pitchFamily="34" charset="0"/>
                        </a:rPr>
                        <a:t>88,4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4361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02</a:t>
                      </a:r>
                    </a:p>
                  </a:txBody>
                  <a:tcPr marL="857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Национальная оборона</a:t>
                      </a:r>
                    </a:p>
                  </a:txBody>
                  <a:tcPr marL="857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6124002"/>
                  </a:ext>
                </a:extLst>
              </a:tr>
              <a:tr h="33616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03</a:t>
                      </a:r>
                    </a:p>
                  </a:txBody>
                  <a:tcPr marL="857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Национальная безопасность и правоохранительная деятельность</a:t>
                      </a:r>
                    </a:p>
                  </a:txBody>
                  <a:tcPr marL="857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i="0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332,0</a:t>
                      </a:r>
                    </a:p>
                    <a:p>
                      <a:pPr algn="ctr" fontAlgn="ctr"/>
                      <a:endParaRPr lang="ru-RU" sz="11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i="0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10 196,5</a:t>
                      </a:r>
                    </a:p>
                    <a:p>
                      <a:pPr algn="ctr" fontAlgn="ctr"/>
                      <a:endParaRPr lang="ru-RU" sz="11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6 000,6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58,8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94623996"/>
                  </a:ext>
                </a:extLst>
              </a:tr>
              <a:tr h="33616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04</a:t>
                      </a:r>
                    </a:p>
                  </a:txBody>
                  <a:tcPr marL="857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Национальная экономика</a:t>
                      </a:r>
                    </a:p>
                  </a:txBody>
                  <a:tcPr marL="857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39 192,2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i="0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62 364,1</a:t>
                      </a:r>
                    </a:p>
                    <a:p>
                      <a:pPr algn="ctr" fontAlgn="ctr"/>
                      <a:endParaRPr lang="ru-RU" sz="11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51 258,5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82,2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87707447"/>
                  </a:ext>
                </a:extLst>
              </a:tr>
              <a:tr h="33616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05</a:t>
                      </a:r>
                    </a:p>
                  </a:txBody>
                  <a:tcPr marL="857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Жилищно-коммунальное хозяйство</a:t>
                      </a:r>
                    </a:p>
                  </a:txBody>
                  <a:tcPr marL="857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15 214,1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i="0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55 711,2</a:t>
                      </a:r>
                    </a:p>
                    <a:p>
                      <a:pPr algn="ctr" fontAlgn="ctr"/>
                      <a:endParaRPr lang="ru-RU" sz="11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43 663,5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78,4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40046126"/>
                  </a:ext>
                </a:extLst>
              </a:tr>
              <a:tr h="34361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06</a:t>
                      </a:r>
                    </a:p>
                  </a:txBody>
                  <a:tcPr marL="857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Охрана окружающей среды</a:t>
                      </a:r>
                    </a:p>
                  </a:txBody>
                  <a:tcPr marL="857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i="0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438,0</a:t>
                      </a:r>
                    </a:p>
                    <a:p>
                      <a:pPr algn="ctr" fontAlgn="ctr"/>
                      <a:endParaRPr lang="ru-RU" sz="11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277,2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63,3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2697305"/>
                  </a:ext>
                </a:extLst>
              </a:tr>
              <a:tr h="34361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07</a:t>
                      </a:r>
                    </a:p>
                  </a:txBody>
                  <a:tcPr marL="857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Образование</a:t>
                      </a:r>
                    </a:p>
                  </a:txBody>
                  <a:tcPr marL="857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136 770,1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i="0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196 523,8</a:t>
                      </a:r>
                    </a:p>
                    <a:p>
                      <a:pPr algn="ctr" fontAlgn="ctr"/>
                      <a:endParaRPr lang="ru-RU" sz="11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183 689,5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93,5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7809374"/>
                  </a:ext>
                </a:extLst>
              </a:tr>
              <a:tr h="34361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08</a:t>
                      </a:r>
                    </a:p>
                  </a:txBody>
                  <a:tcPr marL="857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Культура</a:t>
                      </a:r>
                    </a:p>
                  </a:txBody>
                  <a:tcPr marL="857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19 740,0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i="0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44 594,8</a:t>
                      </a:r>
                    </a:p>
                    <a:p>
                      <a:pPr algn="ctr" fontAlgn="ctr"/>
                      <a:endParaRPr lang="ru-RU" sz="11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39 819,9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89,3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37587547"/>
                  </a:ext>
                </a:extLst>
              </a:tr>
              <a:tr h="34361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</a:t>
                      </a:r>
                    </a:p>
                  </a:txBody>
                  <a:tcPr marL="857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Социальная политика</a:t>
                      </a:r>
                    </a:p>
                  </a:txBody>
                  <a:tcPr marL="857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5 855,0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i="0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5 766,6</a:t>
                      </a:r>
                    </a:p>
                    <a:p>
                      <a:pPr algn="ctr" fontAlgn="ctr"/>
                      <a:endParaRPr lang="ru-RU" sz="11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5 716,6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99,1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24843488"/>
                  </a:ext>
                </a:extLst>
              </a:tr>
              <a:tr h="41234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</a:t>
                      </a:r>
                    </a:p>
                  </a:txBody>
                  <a:tcPr marL="857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Физическая культура и спорт</a:t>
                      </a:r>
                    </a:p>
                  </a:txBody>
                  <a:tcPr marL="857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1 618,9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i="0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9 346,0</a:t>
                      </a:r>
                    </a:p>
                    <a:p>
                      <a:pPr algn="ctr" fontAlgn="ctr"/>
                      <a:endParaRPr lang="ru-RU" sz="11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8 829,7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94,5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55748580"/>
                  </a:ext>
                </a:extLst>
              </a:tr>
              <a:tr h="38408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</a:t>
                      </a:r>
                    </a:p>
                  </a:txBody>
                  <a:tcPr marL="857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Средства массовой информации</a:t>
                      </a:r>
                    </a:p>
                  </a:txBody>
                  <a:tcPr marL="857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i="0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430,0</a:t>
                      </a:r>
                    </a:p>
                    <a:p>
                      <a:pPr algn="ctr" fontAlgn="ctr"/>
                      <a:endParaRPr lang="ru-RU" sz="11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430,0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100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5426396"/>
                  </a:ext>
                </a:extLst>
              </a:tr>
              <a:tr h="47222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</a:t>
                      </a:r>
                    </a:p>
                  </a:txBody>
                  <a:tcPr marL="857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Обслуживание государственного и муниципального долга</a:t>
                      </a:r>
                    </a:p>
                  </a:txBody>
                  <a:tcPr marL="857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15,0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12,6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12,6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</a:rPr>
                        <a:t>100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92852028"/>
                  </a:ext>
                </a:extLst>
              </a:tr>
              <a:tr h="530976">
                <a:tc>
                  <a:txBody>
                    <a:bodyPr/>
                    <a:lstStyle/>
                    <a:p>
                      <a:pPr algn="ctr" fontAlgn="ctr"/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57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ИТОГО</a:t>
                      </a:r>
                    </a:p>
                  </a:txBody>
                  <a:tcPr marL="857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273 304,4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468 689,3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413 302,2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88,2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18563363"/>
                  </a:ext>
                </a:extLst>
              </a:tr>
            </a:tbl>
          </a:graphicData>
        </a:graphic>
      </p:graphicFrame>
      <p:sp>
        <p:nvSpPr>
          <p:cNvPr id="8" name="object 2"/>
          <p:cNvSpPr txBox="1"/>
          <p:nvPr/>
        </p:nvSpPr>
        <p:spPr>
          <a:xfrm>
            <a:off x="8795384" y="6537756"/>
            <a:ext cx="251460" cy="25840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b="1" spc="-5" dirty="0">
                <a:solidFill>
                  <a:srgbClr val="004E4B"/>
                </a:solidFill>
                <a:latin typeface="Arial"/>
                <a:cs typeface="Arial"/>
              </a:rPr>
              <a:t>1</a:t>
            </a:r>
            <a:r>
              <a:rPr lang="ru-RU" sz="1600" b="1" spc="-5" dirty="0">
                <a:solidFill>
                  <a:srgbClr val="004E4B"/>
                </a:solidFill>
                <a:latin typeface="Arial"/>
                <a:cs typeface="Arial"/>
              </a:rPr>
              <a:t>4</a:t>
            </a:r>
            <a:endParaRPr sz="16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401803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692302" y="441706"/>
            <a:ext cx="7943850" cy="3308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pc="-5" dirty="0"/>
              <a:t>ОТДЕЛЬНЫЕ</a:t>
            </a:r>
            <a:r>
              <a:rPr spc="-35" dirty="0"/>
              <a:t> </a:t>
            </a:r>
            <a:r>
              <a:rPr spc="-10" dirty="0"/>
              <a:t>ПОКАЗАТЕЛИ</a:t>
            </a:r>
            <a:r>
              <a:rPr spc="-40" dirty="0"/>
              <a:t> </a:t>
            </a:r>
            <a:r>
              <a:rPr spc="-5" dirty="0"/>
              <a:t>ИСПОЛНЕНИЯ</a:t>
            </a:r>
            <a:r>
              <a:rPr spc="-50" dirty="0"/>
              <a:t> </a:t>
            </a:r>
            <a:r>
              <a:rPr spc="-25" dirty="0"/>
              <a:t>БЮДЖЕТА </a:t>
            </a:r>
            <a:r>
              <a:rPr spc="-30" dirty="0"/>
              <a:t>РАЙОНА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8795384" y="6537756"/>
            <a:ext cx="251460" cy="25840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lang="ru-RU" sz="1600" b="1" spc="-5" dirty="0">
                <a:solidFill>
                  <a:srgbClr val="004E4B"/>
                </a:solidFill>
                <a:latin typeface="Arial"/>
                <a:cs typeface="Arial"/>
              </a:rPr>
              <a:t>15</a:t>
            </a:r>
            <a:endParaRPr sz="1600" dirty="0">
              <a:latin typeface="Arial"/>
              <a:cs typeface="Arial"/>
            </a:endParaRPr>
          </a:p>
        </p:txBody>
      </p:sp>
      <p:sp>
        <p:nvSpPr>
          <p:cNvPr id="7" name="object 2">
            <a:extLst>
              <a:ext uri="{FF2B5EF4-FFF2-40B4-BE49-F238E27FC236}">
                <a16:creationId xmlns:a16="http://schemas.microsoft.com/office/drawing/2014/main" id="{4C13FA0D-AE3C-2A52-DC95-2317252E63D1}"/>
              </a:ext>
            </a:extLst>
          </p:cNvPr>
          <p:cNvSpPr/>
          <p:nvPr/>
        </p:nvSpPr>
        <p:spPr>
          <a:xfrm>
            <a:off x="111151" y="260648"/>
            <a:ext cx="8684233" cy="6408712"/>
          </a:xfrm>
          <a:custGeom>
            <a:avLst/>
            <a:gdLst/>
            <a:ahLst/>
            <a:cxnLst/>
            <a:rect l="l" t="t" r="r" b="b"/>
            <a:pathLst>
              <a:path w="9144000" h="1052829">
                <a:moveTo>
                  <a:pt x="9144000" y="0"/>
                </a:moveTo>
                <a:lnTo>
                  <a:pt x="0" y="0"/>
                </a:lnTo>
                <a:lnTo>
                  <a:pt x="0" y="1052737"/>
                </a:lnTo>
                <a:lnTo>
                  <a:pt x="9144000" y="1052737"/>
                </a:lnTo>
                <a:lnTo>
                  <a:pt x="9144000" y="0"/>
                </a:lnTo>
                <a:close/>
              </a:path>
            </a:pathLst>
          </a:custGeom>
          <a:solidFill>
            <a:schemeClr val="accent6"/>
          </a:solidFill>
        </p:spPr>
        <p:txBody>
          <a:bodyPr wrap="square" lIns="0" tIns="0" rIns="0" bIns="0" rtlCol="0"/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ru-RU" sz="1800" b="1" spc="-10" dirty="0">
                <a:solidFill>
                  <a:srgbClr val="FFFFFF"/>
                </a:solidFill>
                <a:latin typeface="Arial"/>
                <a:cs typeface="Arial"/>
              </a:rPr>
              <a:t>                                    </a:t>
            </a:r>
            <a:r>
              <a:rPr lang="ru-RU" b="1" spc="-10" dirty="0">
                <a:solidFill>
                  <a:srgbClr val="FFFFFF"/>
                </a:solidFill>
                <a:latin typeface="Arial"/>
                <a:cs typeface="Arial"/>
              </a:rPr>
              <a:t>  </a:t>
            </a:r>
            <a:r>
              <a:rPr lang="ru-RU" sz="1800" b="1" spc="-10" dirty="0">
                <a:solidFill>
                  <a:srgbClr val="FFFFFF"/>
                </a:solidFill>
                <a:latin typeface="Arial"/>
                <a:cs typeface="Arial"/>
              </a:rPr>
              <a:t>БЛАГОДАРИМ</a:t>
            </a:r>
            <a:r>
              <a:rPr lang="ru-RU" sz="1800" b="1" spc="-7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ru-RU" sz="1800" b="1" dirty="0">
                <a:solidFill>
                  <a:srgbClr val="FFFFFF"/>
                </a:solidFill>
                <a:latin typeface="Arial"/>
                <a:cs typeface="Arial"/>
              </a:rPr>
              <a:t>ЗА</a:t>
            </a:r>
            <a:r>
              <a:rPr lang="ru-RU" sz="1800" b="1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ru-RU" sz="1800" b="1" dirty="0">
                <a:solidFill>
                  <a:srgbClr val="FFFFFF"/>
                </a:solidFill>
                <a:latin typeface="Arial"/>
                <a:cs typeface="Arial"/>
              </a:rPr>
              <a:t>ВНИМАНИЕ!</a:t>
            </a: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endParaRPr lang="en-US" sz="1800" b="1" dirty="0">
              <a:solidFill>
                <a:srgbClr val="FFFFFF"/>
              </a:solidFill>
              <a:latin typeface="Arial"/>
              <a:cs typeface="Arial"/>
            </a:endParaRPr>
          </a:p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ru-RU" sz="1800" b="1" dirty="0">
                <a:solidFill>
                  <a:srgbClr val="FFFFFF"/>
                </a:solidFill>
                <a:latin typeface="Arial"/>
                <a:cs typeface="Arial"/>
              </a:rPr>
              <a:t> Финансовое управление Администрации</a:t>
            </a:r>
          </a:p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ru-RU" sz="1800" b="1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ru-RU" sz="1800" b="1" dirty="0" err="1">
                <a:solidFill>
                  <a:srgbClr val="FFFFFF"/>
                </a:solidFill>
                <a:latin typeface="Arial"/>
                <a:cs typeface="Arial"/>
              </a:rPr>
              <a:t>Струго-Краненского</a:t>
            </a:r>
            <a:r>
              <a:rPr lang="ru-RU" sz="1800" b="1" dirty="0">
                <a:solidFill>
                  <a:srgbClr val="FFFFFF"/>
                </a:solidFill>
                <a:latin typeface="Arial"/>
                <a:cs typeface="Arial"/>
              </a:rPr>
              <a:t> муниципального округа</a:t>
            </a:r>
            <a:endParaRPr lang="en-US" sz="1800" b="1" dirty="0">
              <a:solidFill>
                <a:srgbClr val="FFFFFF"/>
              </a:solidFill>
              <a:latin typeface="Arial"/>
              <a:cs typeface="Arial"/>
            </a:endParaRPr>
          </a:p>
          <a:p>
            <a:pPr marL="12700" algn="ctr">
              <a:lnSpc>
                <a:spcPct val="100000"/>
              </a:lnSpc>
              <a:spcBef>
                <a:spcPts val="100"/>
              </a:spcBef>
            </a:pPr>
            <a:endParaRPr lang="ru-RU" b="1" spc="-10" dirty="0">
              <a:solidFill>
                <a:srgbClr val="FFFFFF"/>
              </a:solidFill>
              <a:latin typeface="Arial"/>
              <a:cs typeface="Arial"/>
            </a:endParaRPr>
          </a:p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ru-RU" b="1" spc="-10" dirty="0">
                <a:solidFill>
                  <a:srgbClr val="FFFFFF"/>
                </a:solidFill>
                <a:latin typeface="Arial"/>
                <a:cs typeface="Arial"/>
              </a:rPr>
              <a:t> тел.</a:t>
            </a:r>
            <a:r>
              <a:rPr lang="ru-RU" b="1" spc="40" dirty="0">
                <a:solidFill>
                  <a:srgbClr val="FFFFFF"/>
                </a:solidFill>
                <a:latin typeface="Arial"/>
                <a:cs typeface="Arial"/>
              </a:rPr>
              <a:t> 8-911 370 0081</a:t>
            </a:r>
            <a:r>
              <a:rPr lang="ru-RU" b="1" spc="-10" dirty="0">
                <a:solidFill>
                  <a:srgbClr val="FFFFFF"/>
                </a:solidFill>
                <a:latin typeface="Arial"/>
                <a:cs typeface="Arial"/>
              </a:rPr>
              <a:t>, доб.:</a:t>
            </a:r>
          </a:p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ru-RU" b="1" spc="-10" dirty="0">
                <a:solidFill>
                  <a:srgbClr val="FFFFFF"/>
                </a:solidFill>
                <a:latin typeface="Arial"/>
                <a:cs typeface="Arial"/>
              </a:rPr>
              <a:t>1016 – начальник Финансового управления</a:t>
            </a:r>
          </a:p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ru-RU" b="1" spc="-10" dirty="0">
                <a:solidFill>
                  <a:srgbClr val="FFFFFF"/>
                </a:solidFill>
                <a:latin typeface="Arial"/>
                <a:cs typeface="Arial"/>
              </a:rPr>
              <a:t>1017, 1018 – бюджетный отдел</a:t>
            </a:r>
          </a:p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ru-RU" b="1" spc="-10" dirty="0">
                <a:solidFill>
                  <a:srgbClr val="FFFFFF"/>
                </a:solidFill>
                <a:latin typeface="Arial"/>
                <a:cs typeface="Arial"/>
              </a:rPr>
              <a:t>1019 – отдел бухгалтерского учета и отчетности</a:t>
            </a:r>
          </a:p>
          <a:p>
            <a:pPr marL="12700" algn="ctr">
              <a:lnSpc>
                <a:spcPct val="100000"/>
              </a:lnSpc>
              <a:spcBef>
                <a:spcPts val="100"/>
              </a:spcBef>
            </a:pPr>
            <a:endParaRPr lang="ru-RU" b="1" spc="-10" dirty="0">
              <a:solidFill>
                <a:srgbClr val="FFFFFF"/>
              </a:solidFill>
              <a:latin typeface="Arial"/>
              <a:cs typeface="Arial"/>
            </a:endParaRPr>
          </a:p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ru-RU" b="1" spc="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n-US" b="1" spc="-5" dirty="0">
                <a:solidFill>
                  <a:srgbClr val="FFFFFF"/>
                </a:solidFill>
                <a:latin typeface="Arial"/>
                <a:cs typeface="Arial"/>
              </a:rPr>
              <a:t>email:</a:t>
            </a:r>
            <a:r>
              <a:rPr lang="en-US" b="1" spc="49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ru-RU" b="1" u="sng" spc="50" dirty="0" err="1">
                <a:solidFill>
                  <a:schemeClr val="accent3">
                    <a:lumMod val="20000"/>
                    <a:lumOff val="80000"/>
                  </a:schemeClr>
                </a:solidFill>
                <a:latin typeface="Arial"/>
                <a:cs typeface="Arial"/>
                <a:hlinkClick r:id="rId2"/>
              </a:rPr>
              <a:t>strugi@</a:t>
            </a:r>
            <a:r>
              <a:rPr lang="en-US" b="1" u="sng" spc="50" dirty="0">
                <a:solidFill>
                  <a:schemeClr val="accent3">
                    <a:lumMod val="20000"/>
                    <a:lumOff val="80000"/>
                  </a:schemeClr>
                </a:solidFill>
                <a:latin typeface="Arial"/>
                <a:cs typeface="Arial"/>
                <a:hlinkClick r:id="rId2"/>
              </a:rPr>
              <a:t>finupr.pskov.ru</a:t>
            </a:r>
            <a:endParaRPr lang="ru-RU" b="1" u="sng" spc="50" dirty="0">
              <a:solidFill>
                <a:schemeClr val="accent3">
                  <a:lumMod val="20000"/>
                  <a:lumOff val="80000"/>
                </a:schemeClr>
              </a:solidFill>
              <a:latin typeface="Arial"/>
              <a:cs typeface="Arial"/>
            </a:endParaRPr>
          </a:p>
          <a:p>
            <a:pPr marL="12700" algn="ctr">
              <a:lnSpc>
                <a:spcPct val="100000"/>
              </a:lnSpc>
              <a:spcBef>
                <a:spcPts val="100"/>
              </a:spcBef>
            </a:pPr>
            <a:endParaRPr lang="ru-RU" sz="1800" b="1" u="sng" spc="50" dirty="0">
              <a:solidFill>
                <a:schemeClr val="accent3">
                  <a:lumMod val="20000"/>
                  <a:lumOff val="80000"/>
                </a:schemeClr>
              </a:solidFill>
              <a:latin typeface="Arial"/>
              <a:cs typeface="Arial"/>
            </a:endParaRPr>
          </a:p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ru-RU" b="1" u="sng" spc="50" dirty="0">
                <a:solidFill>
                  <a:schemeClr val="accent3">
                    <a:lumMod val="20000"/>
                    <a:lumOff val="80000"/>
                  </a:schemeClr>
                </a:solidFill>
                <a:latin typeface="Arial"/>
                <a:cs typeface="Arial"/>
              </a:rPr>
              <a:t>Официальный сайт Струго-Красненского муниципального округа</a:t>
            </a:r>
          </a:p>
          <a:p>
            <a:pPr marL="12700" algn="ctr">
              <a:lnSpc>
                <a:spcPct val="100000"/>
              </a:lnSpc>
              <a:spcBef>
                <a:spcPts val="100"/>
              </a:spcBef>
            </a:pPr>
            <a:endParaRPr lang="ru-RU" sz="1800" b="1" dirty="0">
              <a:solidFill>
                <a:schemeClr val="accent3">
                  <a:lumMod val="20000"/>
                  <a:lumOff val="80000"/>
                </a:schemeClr>
              </a:solidFill>
              <a:latin typeface="Arial"/>
              <a:cs typeface="Arial"/>
            </a:endParaRPr>
          </a:p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en-US" sz="1800" b="1" dirty="0">
                <a:solidFill>
                  <a:schemeClr val="bg1"/>
                </a:solidFill>
                <a:latin typeface="Arial"/>
                <a:cs typeface="Arial"/>
              </a:rPr>
              <a:t>https://strugikrasnye.gosuslugi.ru</a:t>
            </a:r>
            <a:endParaRPr lang="ru-RU" sz="1800" b="1" dirty="0">
              <a:solidFill>
                <a:schemeClr val="bg1"/>
              </a:solidFill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4000" cy="1143000"/>
          </a:xfrm>
          <a:custGeom>
            <a:avLst/>
            <a:gdLst/>
            <a:ahLst/>
            <a:cxnLst/>
            <a:rect l="l" t="t" r="r" b="b"/>
            <a:pathLst>
              <a:path w="9144000" h="1143000">
                <a:moveTo>
                  <a:pt x="9144000" y="0"/>
                </a:moveTo>
                <a:lnTo>
                  <a:pt x="0" y="0"/>
                </a:lnTo>
                <a:lnTo>
                  <a:pt x="0" y="1143000"/>
                </a:lnTo>
                <a:lnTo>
                  <a:pt x="9144000" y="1143000"/>
                </a:lnTo>
                <a:lnTo>
                  <a:pt x="9144000" y="0"/>
                </a:lnTo>
                <a:close/>
              </a:path>
            </a:pathLst>
          </a:custGeom>
          <a:solidFill>
            <a:schemeClr val="accent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857224" y="142852"/>
            <a:ext cx="7929618" cy="629018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5"/>
              </a:spcBef>
            </a:pPr>
            <a:r>
              <a:rPr spc="5" dirty="0"/>
              <a:t>ОСНОВНЫЕ</a:t>
            </a:r>
            <a:r>
              <a:rPr spc="-55" dirty="0"/>
              <a:t> </a:t>
            </a:r>
            <a:r>
              <a:rPr spc="-20" dirty="0"/>
              <a:t>ПАРАМЕТРЫ</a:t>
            </a:r>
            <a:r>
              <a:rPr spc="-10" dirty="0"/>
              <a:t> </a:t>
            </a:r>
            <a:r>
              <a:rPr spc="-25" dirty="0"/>
              <a:t>БЮДЖЕТА</a:t>
            </a:r>
            <a:r>
              <a:rPr lang="ru-RU" spc="-25" dirty="0"/>
              <a:t> </a:t>
            </a:r>
            <a:r>
              <a:rPr lang="ru-RU" spc="-30" dirty="0"/>
              <a:t>ОКРУГ</a:t>
            </a:r>
            <a:r>
              <a:rPr spc="-30" dirty="0"/>
              <a:t>А</a:t>
            </a:r>
            <a:r>
              <a:rPr lang="ru-RU" spc="-30" dirty="0"/>
              <a:t>                                                                                                                                               </a:t>
            </a:r>
            <a:r>
              <a:rPr lang="ru-RU" dirty="0"/>
              <a:t>                                                                                                                                                                                                                    (</a:t>
            </a:r>
            <a:r>
              <a:rPr lang="ru-RU" dirty="0" err="1"/>
              <a:t>тыс</a:t>
            </a:r>
            <a:r>
              <a:rPr dirty="0"/>
              <a:t>.</a:t>
            </a:r>
            <a:r>
              <a:rPr spc="-50" dirty="0"/>
              <a:t> </a:t>
            </a:r>
            <a:r>
              <a:rPr spc="-15" dirty="0" err="1"/>
              <a:t>руб</a:t>
            </a:r>
            <a:r>
              <a:rPr spc="-15" dirty="0"/>
              <a:t>.)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8927083" y="6537756"/>
            <a:ext cx="138430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b="1" spc="-5" dirty="0">
                <a:solidFill>
                  <a:srgbClr val="004E4B"/>
                </a:solidFill>
                <a:latin typeface="Arial"/>
                <a:cs typeface="Arial"/>
              </a:rPr>
              <a:t>2</a:t>
            </a:r>
            <a:endParaRPr sz="1600">
              <a:latin typeface="Arial"/>
              <a:cs typeface="Arial"/>
            </a:endParaRPr>
          </a:p>
        </p:txBody>
      </p:sp>
      <p:grpSp>
        <p:nvGrpSpPr>
          <p:cNvPr id="7" name="object 7"/>
          <p:cNvGrpSpPr/>
          <p:nvPr/>
        </p:nvGrpSpPr>
        <p:grpSpPr>
          <a:xfrm>
            <a:off x="0" y="6182473"/>
            <a:ext cx="8772550" cy="644056"/>
            <a:chOff x="234950" y="6185691"/>
            <a:chExt cx="8670290" cy="568960"/>
          </a:xfrm>
        </p:grpSpPr>
        <p:sp>
          <p:nvSpPr>
            <p:cNvPr id="8" name="object 8"/>
            <p:cNvSpPr/>
            <p:nvPr/>
          </p:nvSpPr>
          <p:spPr>
            <a:xfrm>
              <a:off x="247650" y="6198391"/>
              <a:ext cx="8644890" cy="543560"/>
            </a:xfrm>
            <a:custGeom>
              <a:avLst/>
              <a:gdLst/>
              <a:ahLst/>
              <a:cxnLst/>
              <a:rect l="l" t="t" r="r" b="b"/>
              <a:pathLst>
                <a:path w="8644890" h="543559">
                  <a:moveTo>
                    <a:pt x="8644890" y="0"/>
                  </a:moveTo>
                  <a:lnTo>
                    <a:pt x="0" y="0"/>
                  </a:lnTo>
                  <a:lnTo>
                    <a:pt x="0" y="542975"/>
                  </a:lnTo>
                  <a:lnTo>
                    <a:pt x="8644890" y="542975"/>
                  </a:lnTo>
                  <a:lnTo>
                    <a:pt x="8644890" y="0"/>
                  </a:lnTo>
                  <a:close/>
                </a:path>
              </a:pathLst>
            </a:custGeom>
            <a:solidFill>
              <a:srgbClr val="7E7E7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247650" y="6198391"/>
              <a:ext cx="8644890" cy="543560"/>
            </a:xfrm>
            <a:custGeom>
              <a:avLst/>
              <a:gdLst/>
              <a:ahLst/>
              <a:cxnLst/>
              <a:rect l="l" t="t" r="r" b="b"/>
              <a:pathLst>
                <a:path w="8644890" h="543559">
                  <a:moveTo>
                    <a:pt x="0" y="542975"/>
                  </a:moveTo>
                  <a:lnTo>
                    <a:pt x="8644890" y="542975"/>
                  </a:lnTo>
                  <a:lnTo>
                    <a:pt x="8644890" y="0"/>
                  </a:lnTo>
                  <a:lnTo>
                    <a:pt x="0" y="0"/>
                  </a:lnTo>
                  <a:lnTo>
                    <a:pt x="0" y="542975"/>
                  </a:lnTo>
                  <a:close/>
                </a:path>
              </a:pathLst>
            </a:custGeom>
            <a:ln w="25400">
              <a:solidFill>
                <a:srgbClr val="7E7E7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0" name="object 10"/>
          <p:cNvSpPr txBox="1"/>
          <p:nvPr/>
        </p:nvSpPr>
        <p:spPr>
          <a:xfrm>
            <a:off x="1142976" y="6215082"/>
            <a:ext cx="7572428" cy="44307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lang="ru-RU" sz="1400" b="1" spc="-10" dirty="0">
                <a:solidFill>
                  <a:srgbClr val="FFFFFF"/>
                </a:solidFill>
                <a:cs typeface="Aharoni" pitchFamily="2" charset="-79"/>
              </a:rPr>
              <a:t>Начальник </a:t>
            </a:r>
            <a:r>
              <a:rPr sz="1400" b="1" spc="-10" dirty="0" err="1">
                <a:solidFill>
                  <a:srgbClr val="FFFFFF"/>
                </a:solidFill>
                <a:cs typeface="Aharoni" pitchFamily="2" charset="-79"/>
              </a:rPr>
              <a:t>Финансового</a:t>
            </a:r>
            <a:r>
              <a:rPr sz="1400" b="1" spc="25" dirty="0">
                <a:solidFill>
                  <a:srgbClr val="FFFFFF"/>
                </a:solidFill>
                <a:cs typeface="Aharoni" pitchFamily="2" charset="-79"/>
              </a:rPr>
              <a:t> </a:t>
            </a:r>
            <a:r>
              <a:rPr sz="1400" b="1" spc="-15" dirty="0" err="1">
                <a:solidFill>
                  <a:srgbClr val="FFFFFF"/>
                </a:solidFill>
                <a:cs typeface="Aharoni" pitchFamily="2" charset="-79"/>
              </a:rPr>
              <a:t>управления</a:t>
            </a:r>
            <a:r>
              <a:rPr lang="ru-RU" sz="1400" b="1" spc="-15" dirty="0">
                <a:solidFill>
                  <a:srgbClr val="FFFFFF"/>
                </a:solidFill>
                <a:cs typeface="Aharoni" pitchFamily="2" charset="-79"/>
              </a:rPr>
              <a:t> Администрации </a:t>
            </a:r>
            <a:r>
              <a:rPr lang="ru-RU" sz="1400" b="1" spc="-15" dirty="0" err="1">
                <a:solidFill>
                  <a:srgbClr val="FFFFFF"/>
                </a:solidFill>
                <a:cs typeface="Aharoni" pitchFamily="2" charset="-79"/>
              </a:rPr>
              <a:t>Струго-Красненского</a:t>
            </a:r>
            <a:r>
              <a:rPr lang="ru-RU" sz="1400" b="1" spc="-15" dirty="0">
                <a:solidFill>
                  <a:srgbClr val="FFFFFF"/>
                </a:solidFill>
                <a:cs typeface="Aharoni" pitchFamily="2" charset="-79"/>
              </a:rPr>
              <a:t> муниципального округа Григорьева Ю.В.,</a:t>
            </a:r>
            <a:r>
              <a:rPr sz="1400" b="1" spc="-15" dirty="0">
                <a:solidFill>
                  <a:srgbClr val="FFFFFF"/>
                </a:solidFill>
                <a:cs typeface="Aharoni" pitchFamily="2" charset="-79"/>
              </a:rPr>
              <a:t> </a:t>
            </a:r>
            <a:r>
              <a:rPr sz="1400" b="1" spc="-430" dirty="0">
                <a:solidFill>
                  <a:srgbClr val="FFFFFF"/>
                </a:solidFill>
                <a:cs typeface="Aharoni" pitchFamily="2" charset="-79"/>
              </a:rPr>
              <a:t> </a:t>
            </a:r>
            <a:r>
              <a:rPr sz="1400" b="1" spc="-10" dirty="0">
                <a:solidFill>
                  <a:srgbClr val="FFFFFF"/>
                </a:solidFill>
                <a:cs typeface="Aharoni" pitchFamily="2" charset="-79"/>
              </a:rPr>
              <a:t>тел.</a:t>
            </a:r>
            <a:r>
              <a:rPr sz="1400" b="1" spc="35" dirty="0">
                <a:solidFill>
                  <a:srgbClr val="FFFFFF"/>
                </a:solidFill>
                <a:cs typeface="Aharoni" pitchFamily="2" charset="-79"/>
              </a:rPr>
              <a:t> </a:t>
            </a:r>
            <a:r>
              <a:rPr lang="ru-RU" sz="1400" b="1" spc="35" dirty="0">
                <a:solidFill>
                  <a:srgbClr val="FFFFFF"/>
                </a:solidFill>
                <a:cs typeface="Aharoni" pitchFamily="2" charset="-79"/>
              </a:rPr>
              <a:t>8 911 370 0081 доб.1016</a:t>
            </a:r>
            <a:r>
              <a:rPr sz="1400" b="1" spc="-5" dirty="0">
                <a:solidFill>
                  <a:srgbClr val="FFFFFF"/>
                </a:solidFill>
                <a:cs typeface="Aharoni" pitchFamily="2" charset="-79"/>
              </a:rPr>
              <a:t>,</a:t>
            </a:r>
            <a:r>
              <a:rPr sz="1400" b="1" spc="20" dirty="0">
                <a:solidFill>
                  <a:srgbClr val="FFFFFF"/>
                </a:solidFill>
                <a:cs typeface="Aharoni" pitchFamily="2" charset="-79"/>
              </a:rPr>
              <a:t> </a:t>
            </a:r>
            <a:r>
              <a:rPr sz="1400" b="1" spc="-5" dirty="0">
                <a:solidFill>
                  <a:srgbClr val="FFFFFF"/>
                </a:solidFill>
                <a:cs typeface="Aharoni" pitchFamily="2" charset="-79"/>
              </a:rPr>
              <a:t>email:</a:t>
            </a:r>
            <a:r>
              <a:rPr sz="1400" b="1" spc="50" dirty="0">
                <a:solidFill>
                  <a:srgbClr val="FFFFFF"/>
                </a:solidFill>
                <a:cs typeface="Aharoni" pitchFamily="2" charset="-79"/>
              </a:rPr>
              <a:t> </a:t>
            </a:r>
            <a:r>
              <a:rPr lang="en-US" sz="1400" dirty="0">
                <a:solidFill>
                  <a:schemeClr val="accent3">
                    <a:lumMod val="20000"/>
                    <a:lumOff val="80000"/>
                  </a:schemeClr>
                </a:solidFill>
                <a:cs typeface="Aharoni" pitchFamily="2" charset="-79"/>
              </a:rPr>
              <a:t>strugi@finupr.pskov.ru</a:t>
            </a:r>
            <a:endParaRPr sz="1400" u="sng" dirty="0">
              <a:solidFill>
                <a:schemeClr val="bg2"/>
              </a:solidFill>
              <a:cs typeface="Aharoni" pitchFamily="2" charset="-79"/>
            </a:endParaRPr>
          </a:p>
        </p:txBody>
      </p:sp>
      <p:pic>
        <p:nvPicPr>
          <p:cNvPr id="11" name="object 11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01155" y="6198391"/>
            <a:ext cx="542975" cy="542975"/>
          </a:xfrm>
          <a:prstGeom prst="rect">
            <a:avLst/>
          </a:prstGeom>
        </p:spPr>
      </p:pic>
      <p:pic>
        <p:nvPicPr>
          <p:cNvPr id="12" name="Picture 2">
            <a:extLst>
              <a:ext uri="{FF2B5EF4-FFF2-40B4-BE49-F238E27FC236}">
                <a16:creationId xmlns:a16="http://schemas.microsoft.com/office/drawing/2014/main" id="{5A9E5B1A-38AA-FF70-572B-252184BD7D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209" y="40733"/>
            <a:ext cx="739001" cy="4926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6" name="object 5">
            <a:extLst>
              <a:ext uri="{FF2B5EF4-FFF2-40B4-BE49-F238E27FC236}">
                <a16:creationId xmlns:a16="http://schemas.microsoft.com/office/drawing/2014/main" id="{9F36D73F-A4E6-9A6E-C9EA-DBED9814172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7585548"/>
              </p:ext>
            </p:extLst>
          </p:nvPr>
        </p:nvGraphicFramePr>
        <p:xfrm>
          <a:off x="118209" y="1245119"/>
          <a:ext cx="8947305" cy="4821857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20741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4553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6738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4232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4232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4232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155448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245745" marR="236220" indent="210185">
                        <a:lnSpc>
                          <a:spcPct val="100000"/>
                        </a:lnSpc>
                        <a:spcBef>
                          <a:spcPts val="1135"/>
                        </a:spcBef>
                      </a:pPr>
                      <a:r>
                        <a:rPr sz="1600" b="1" spc="-10" dirty="0" err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план</a:t>
                      </a:r>
                      <a:r>
                        <a:rPr sz="1600" b="1" spc="-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6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6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пе</a:t>
                      </a:r>
                      <a:r>
                        <a:rPr sz="1600" b="1" spc="-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р</a:t>
                      </a:r>
                      <a:r>
                        <a:rPr sz="1600" b="1" spc="-2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в</a:t>
                      </a:r>
                      <a:r>
                        <a:rPr sz="16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о</a:t>
                      </a:r>
                      <a:r>
                        <a:rPr sz="1600" b="1" spc="-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н</a:t>
                      </a:r>
                      <a:r>
                        <a:rPr sz="16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а-  ча</a:t>
                      </a:r>
                      <a:r>
                        <a:rPr sz="1600" b="1" spc="-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л</a:t>
                      </a:r>
                      <a:r>
                        <a:rPr sz="16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ьный</a:t>
                      </a:r>
                      <a:endParaRPr sz="1600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179070" marR="168910" indent="-1905" algn="ctr">
                        <a:lnSpc>
                          <a:spcPct val="100000"/>
                        </a:lnSpc>
                        <a:spcBef>
                          <a:spcPts val="1135"/>
                        </a:spcBef>
                      </a:pPr>
                      <a:r>
                        <a:rPr sz="1600" b="1" spc="-10" dirty="0" err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план</a:t>
                      </a:r>
                      <a:r>
                        <a:rPr sz="1600" b="1" spc="-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6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600" b="1" spc="-1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у</a:t>
                      </a:r>
                      <a:r>
                        <a:rPr sz="1600" b="1" spc="-4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то</a:t>
                      </a:r>
                      <a:r>
                        <a:rPr sz="16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ч</a:t>
                      </a:r>
                      <a:r>
                        <a:rPr sz="1600" b="1" spc="-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н</a:t>
                      </a:r>
                      <a:r>
                        <a:rPr sz="16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е</a:t>
                      </a:r>
                      <a:r>
                        <a:rPr sz="1600" b="1" spc="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н</a:t>
                      </a:r>
                      <a:r>
                        <a:rPr sz="16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-  </a:t>
                      </a:r>
                      <a:r>
                        <a:rPr sz="16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ный</a:t>
                      </a:r>
                      <a:endParaRPr sz="1600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R="96520" algn="r">
                        <a:lnSpc>
                          <a:spcPct val="100000"/>
                        </a:lnSpc>
                      </a:pPr>
                      <a:r>
                        <a:rPr lang="ru-RU" sz="1600" b="1" spc="-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И</a:t>
                      </a:r>
                      <a:r>
                        <a:rPr sz="1600" b="1" spc="-10" dirty="0" err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сполнено</a:t>
                      </a:r>
                      <a:r>
                        <a:rPr lang="ru-RU" sz="1600" b="1" spc="-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за</a:t>
                      </a:r>
                      <a:r>
                        <a:rPr lang="ru-RU" sz="1600" b="1" spc="-10" baseline="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2024 год</a:t>
                      </a:r>
                      <a:endParaRPr sz="1600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4445"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sz="16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%</a:t>
                      </a:r>
                      <a:endParaRPr sz="1600" dirty="0">
                        <a:latin typeface="Arial"/>
                        <a:cs typeface="Arial"/>
                      </a:endParaRPr>
                    </a:p>
                    <a:p>
                      <a:pPr marL="182245" marR="172085" indent="-635" algn="ctr">
                        <a:lnSpc>
                          <a:spcPct val="100000"/>
                        </a:lnSpc>
                      </a:pPr>
                      <a:r>
                        <a:rPr sz="1600" b="1" spc="-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исполне- </a:t>
                      </a:r>
                      <a:r>
                        <a:rPr sz="1600" b="1" spc="-43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6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ния </a:t>
                      </a:r>
                      <a:r>
                        <a:rPr sz="16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600" b="1" spc="-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первона- </a:t>
                      </a:r>
                      <a:r>
                        <a:rPr sz="1600" b="1" spc="-43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6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ч</a:t>
                      </a:r>
                      <a:r>
                        <a:rPr sz="16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а</a:t>
                      </a:r>
                      <a:r>
                        <a:rPr sz="1600" b="1" spc="-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л</a:t>
                      </a:r>
                      <a:r>
                        <a:rPr sz="16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ьн</a:t>
                      </a:r>
                      <a:r>
                        <a:rPr sz="1600" b="1" spc="-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о</a:t>
                      </a:r>
                      <a:r>
                        <a:rPr sz="1600" b="1" spc="-3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г</a:t>
                      </a:r>
                      <a:r>
                        <a:rPr sz="16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о  </a:t>
                      </a:r>
                      <a:r>
                        <a:rPr sz="1600" b="1" spc="-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плана</a:t>
                      </a:r>
                      <a:endParaRPr sz="1600" dirty="0">
                        <a:latin typeface="Arial"/>
                        <a:cs typeface="Arial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ct val="100000"/>
                        </a:lnSpc>
                        <a:spcBef>
                          <a:spcPts val="1280"/>
                        </a:spcBef>
                      </a:pPr>
                      <a:r>
                        <a:rPr sz="16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%</a:t>
                      </a:r>
                      <a:endParaRPr sz="1600" dirty="0">
                        <a:latin typeface="Arial"/>
                        <a:cs typeface="Arial"/>
                      </a:endParaRPr>
                    </a:p>
                    <a:p>
                      <a:pPr marL="194310" marR="184150"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6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исп</a:t>
                      </a:r>
                      <a:r>
                        <a:rPr sz="1600" b="1" spc="-4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о</a:t>
                      </a:r>
                      <a:r>
                        <a:rPr sz="1600" b="1" spc="-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л</a:t>
                      </a:r>
                      <a:r>
                        <a:rPr sz="16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н</a:t>
                      </a:r>
                      <a:r>
                        <a:rPr sz="16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е</a:t>
                      </a:r>
                      <a:r>
                        <a:rPr sz="16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-  </a:t>
                      </a:r>
                      <a:r>
                        <a:rPr sz="16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ния</a:t>
                      </a:r>
                      <a:endParaRPr sz="1600" dirty="0">
                        <a:latin typeface="Arial"/>
                        <a:cs typeface="Arial"/>
                      </a:endParaRPr>
                    </a:p>
                    <a:p>
                      <a:pPr marL="95250" marR="85090" indent="-1905" algn="ctr">
                        <a:lnSpc>
                          <a:spcPct val="100000"/>
                        </a:lnSpc>
                      </a:pPr>
                      <a:r>
                        <a:rPr sz="1600" b="1" spc="-1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уточнен- </a:t>
                      </a:r>
                      <a:r>
                        <a:rPr sz="1600" b="1" spc="-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600" b="1" spc="-1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ного</a:t>
                      </a:r>
                      <a:r>
                        <a:rPr sz="1600" b="1" spc="-5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600" b="1" spc="-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плана</a:t>
                      </a:r>
                      <a:endParaRPr sz="1600" dirty="0">
                        <a:latin typeface="Arial"/>
                        <a:cs typeface="Arial"/>
                      </a:endParaRPr>
                    </a:p>
                  </a:txBody>
                  <a:tcPr marL="0" marR="0" marT="16256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97662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sz="1600" b="1" spc="-20" dirty="0">
                          <a:latin typeface="Arial"/>
                          <a:cs typeface="Arial"/>
                        </a:rPr>
                        <a:t>Доходы,</a:t>
                      </a:r>
                      <a:endParaRPr sz="1600" dirty="0">
                        <a:latin typeface="Arial"/>
                        <a:cs typeface="Arial"/>
                      </a:endParaRPr>
                    </a:p>
                    <a:p>
                      <a:pPr marL="91440">
                        <a:lnSpc>
                          <a:spcPct val="100000"/>
                        </a:lnSpc>
                      </a:pPr>
                      <a:r>
                        <a:rPr sz="1600" b="1" spc="-5" dirty="0">
                          <a:latin typeface="Arial"/>
                          <a:cs typeface="Arial"/>
                        </a:rPr>
                        <a:t>в</a:t>
                      </a:r>
                      <a:r>
                        <a:rPr sz="1600" b="1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b="1" spc="-30" dirty="0">
                          <a:latin typeface="Arial"/>
                          <a:cs typeface="Arial"/>
                        </a:rPr>
                        <a:t>том</a:t>
                      </a:r>
                      <a:r>
                        <a:rPr sz="1600" b="1" spc="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b="1" spc="-10" dirty="0">
                          <a:latin typeface="Arial"/>
                          <a:cs typeface="Arial"/>
                        </a:rPr>
                        <a:t>числе</a:t>
                      </a:r>
                      <a:endParaRPr sz="1600" dirty="0">
                        <a:latin typeface="Arial"/>
                        <a:cs typeface="Arial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R="83185" algn="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lang="ru-RU" sz="1600" b="1" spc="-5" dirty="0">
                          <a:solidFill>
                            <a:srgbClr val="004E4B"/>
                          </a:solidFill>
                          <a:latin typeface="Arial"/>
                          <a:cs typeface="Arial"/>
                        </a:rPr>
                        <a:t>273 813,0</a:t>
                      </a:r>
                      <a:endParaRPr sz="1600" dirty="0">
                        <a:latin typeface="Arial"/>
                        <a:cs typeface="Arial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R="83185" algn="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lang="ru-RU" sz="1600" b="1" spc="-5" dirty="0">
                          <a:solidFill>
                            <a:srgbClr val="001C76"/>
                          </a:solidFill>
                          <a:latin typeface="Arial"/>
                          <a:cs typeface="Arial"/>
                        </a:rPr>
                        <a:t>457</a:t>
                      </a:r>
                      <a:r>
                        <a:rPr lang="ru-RU" sz="1600" b="1" spc="-5" baseline="0" dirty="0">
                          <a:solidFill>
                            <a:srgbClr val="001C76"/>
                          </a:solidFill>
                          <a:latin typeface="Arial"/>
                          <a:cs typeface="Arial"/>
                        </a:rPr>
                        <a:t> 518,4</a:t>
                      </a:r>
                      <a:endParaRPr sz="1600" dirty="0">
                        <a:latin typeface="Arial"/>
                        <a:cs typeface="Arial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R="83185" algn="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lang="ru-RU" sz="1600" b="1" dirty="0">
                          <a:solidFill>
                            <a:schemeClr val="bg1"/>
                          </a:solidFill>
                          <a:latin typeface="Arial"/>
                          <a:cs typeface="Arial"/>
                        </a:rPr>
                        <a:t>404 807,9</a:t>
                      </a:r>
                      <a:endParaRPr sz="1600" b="1" dirty="0">
                        <a:solidFill>
                          <a:schemeClr val="bg1"/>
                        </a:solidFill>
                        <a:latin typeface="Arial"/>
                        <a:cs typeface="Arial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R="78740" algn="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lang="ru-RU" sz="1600" b="1" spc="-20" dirty="0">
                          <a:solidFill>
                            <a:srgbClr val="004E4B"/>
                          </a:solidFill>
                          <a:latin typeface="Arial"/>
                          <a:cs typeface="Arial"/>
                        </a:rPr>
                        <a:t>147,8</a:t>
                      </a:r>
                      <a:endParaRPr sz="1600" dirty="0">
                        <a:latin typeface="Arial"/>
                        <a:cs typeface="Arial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R="78105" algn="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lang="ru-RU" sz="1600" b="1" spc="-5" dirty="0">
                          <a:solidFill>
                            <a:srgbClr val="001C76"/>
                          </a:solidFill>
                          <a:latin typeface="Arial"/>
                          <a:cs typeface="Arial"/>
                        </a:rPr>
                        <a:t>88,5</a:t>
                      </a:r>
                      <a:endParaRPr sz="1600" dirty="0">
                        <a:latin typeface="Arial"/>
                        <a:cs typeface="Arial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23086">
                <a:tc>
                  <a:txBody>
                    <a:bodyPr/>
                    <a:lstStyle/>
                    <a:p>
                      <a:pPr marL="91440" marR="699135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sz="1600" b="1" spc="-10" dirty="0">
                          <a:latin typeface="Arial"/>
                          <a:cs typeface="Arial"/>
                        </a:rPr>
                        <a:t>Налоговые/ </a:t>
                      </a:r>
                      <a:r>
                        <a:rPr sz="1600" b="1" spc="-5" dirty="0">
                          <a:latin typeface="Arial"/>
                          <a:cs typeface="Arial"/>
                        </a:rPr>
                        <a:t> не</a:t>
                      </a:r>
                      <a:r>
                        <a:rPr sz="1600" b="1" spc="-10" dirty="0">
                          <a:latin typeface="Arial"/>
                          <a:cs typeface="Arial"/>
                        </a:rPr>
                        <a:t>н</a:t>
                      </a:r>
                      <a:r>
                        <a:rPr sz="1600" b="1" spc="-5" dirty="0">
                          <a:latin typeface="Arial"/>
                          <a:cs typeface="Arial"/>
                        </a:rPr>
                        <a:t>а</a:t>
                      </a:r>
                      <a:r>
                        <a:rPr sz="1600" b="1" spc="-35" dirty="0">
                          <a:latin typeface="Arial"/>
                          <a:cs typeface="Arial"/>
                        </a:rPr>
                        <a:t>л</a:t>
                      </a:r>
                      <a:r>
                        <a:rPr sz="1600" b="1" dirty="0">
                          <a:latin typeface="Arial"/>
                          <a:cs typeface="Arial"/>
                        </a:rPr>
                        <a:t>о</a:t>
                      </a:r>
                      <a:r>
                        <a:rPr sz="1600" b="1" spc="-35" dirty="0">
                          <a:latin typeface="Arial"/>
                          <a:cs typeface="Arial"/>
                        </a:rPr>
                        <a:t>г</a:t>
                      </a:r>
                      <a:r>
                        <a:rPr sz="1600" b="1" dirty="0">
                          <a:latin typeface="Arial"/>
                          <a:cs typeface="Arial"/>
                        </a:rPr>
                        <a:t>овые  </a:t>
                      </a:r>
                      <a:r>
                        <a:rPr sz="1600" b="1" spc="-25" dirty="0">
                          <a:latin typeface="Arial"/>
                          <a:cs typeface="Arial"/>
                        </a:rPr>
                        <a:t>доходы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R="83185" algn="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lang="ru-RU" sz="1600" b="1" spc="-5" dirty="0">
                          <a:solidFill>
                            <a:srgbClr val="004E4B"/>
                          </a:solidFill>
                          <a:latin typeface="Arial"/>
                          <a:cs typeface="Arial"/>
                        </a:rPr>
                        <a:t>115 059</a:t>
                      </a:r>
                      <a:r>
                        <a:rPr lang="ru-RU" sz="1600" b="1" spc="-5" baseline="0" dirty="0">
                          <a:solidFill>
                            <a:srgbClr val="004E4B"/>
                          </a:solidFill>
                          <a:latin typeface="Arial"/>
                          <a:cs typeface="Arial"/>
                        </a:rPr>
                        <a:t>,0</a:t>
                      </a:r>
                      <a:endParaRPr sz="1600" dirty="0">
                        <a:latin typeface="Arial"/>
                        <a:cs typeface="Arial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R="83185" algn="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lang="ru-RU" sz="1600" b="1" spc="-5" dirty="0">
                          <a:solidFill>
                            <a:srgbClr val="001C76"/>
                          </a:solidFill>
                          <a:latin typeface="Arial"/>
                          <a:cs typeface="Arial"/>
                        </a:rPr>
                        <a:t>174 003,2</a:t>
                      </a:r>
                      <a:endParaRPr sz="1600" dirty="0">
                        <a:latin typeface="Arial"/>
                        <a:cs typeface="Arial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R="83185" algn="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lang="ru-RU" sz="16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126 329,1</a:t>
                      </a:r>
                      <a:endParaRPr sz="1600" dirty="0">
                        <a:latin typeface="Arial"/>
                        <a:cs typeface="Arial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R="78740" algn="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lang="ru-RU" sz="1600" b="1" spc="-5" dirty="0">
                          <a:solidFill>
                            <a:srgbClr val="004E4B"/>
                          </a:solidFill>
                          <a:latin typeface="Arial"/>
                          <a:cs typeface="Arial"/>
                        </a:rPr>
                        <a:t>109,8</a:t>
                      </a:r>
                      <a:endParaRPr sz="1600" dirty="0">
                        <a:latin typeface="Arial"/>
                        <a:cs typeface="Arial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R="78105" algn="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lang="ru-RU" sz="1600" b="1" spc="-5" dirty="0">
                          <a:solidFill>
                            <a:srgbClr val="001C76"/>
                          </a:solidFill>
                          <a:latin typeface="Arial"/>
                          <a:cs typeface="Arial"/>
                        </a:rPr>
                        <a:t>72,6</a:t>
                      </a:r>
                      <a:endParaRPr sz="1600" dirty="0">
                        <a:latin typeface="Arial"/>
                        <a:cs typeface="Arial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79120">
                <a:tc>
                  <a:txBody>
                    <a:bodyPr/>
                    <a:lstStyle/>
                    <a:p>
                      <a:pPr marL="91440" marR="456565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sz="1600" b="1" dirty="0">
                          <a:latin typeface="Arial"/>
                          <a:cs typeface="Arial"/>
                        </a:rPr>
                        <a:t>без</a:t>
                      </a:r>
                      <a:r>
                        <a:rPr sz="1600" b="1" spc="-25" dirty="0">
                          <a:latin typeface="Arial"/>
                          <a:cs typeface="Arial"/>
                        </a:rPr>
                        <a:t>в</a:t>
                      </a:r>
                      <a:r>
                        <a:rPr sz="1600" b="1" spc="-30" dirty="0">
                          <a:latin typeface="Arial"/>
                          <a:cs typeface="Arial"/>
                        </a:rPr>
                        <a:t>о</a:t>
                      </a:r>
                      <a:r>
                        <a:rPr sz="1600" b="1" spc="-40" dirty="0">
                          <a:latin typeface="Arial"/>
                          <a:cs typeface="Arial"/>
                        </a:rPr>
                        <a:t>з</a:t>
                      </a:r>
                      <a:r>
                        <a:rPr sz="1600" b="1" spc="-5" dirty="0">
                          <a:latin typeface="Arial"/>
                          <a:cs typeface="Arial"/>
                        </a:rPr>
                        <a:t>мез</a:t>
                      </a:r>
                      <a:r>
                        <a:rPr sz="1600" b="1" spc="-10" dirty="0">
                          <a:latin typeface="Arial"/>
                          <a:cs typeface="Arial"/>
                        </a:rPr>
                        <a:t>д</a:t>
                      </a:r>
                      <a:r>
                        <a:rPr sz="1600" b="1" dirty="0">
                          <a:latin typeface="Arial"/>
                          <a:cs typeface="Arial"/>
                        </a:rPr>
                        <a:t>ные  </a:t>
                      </a:r>
                      <a:r>
                        <a:rPr sz="1600" b="1" spc="-10" dirty="0">
                          <a:latin typeface="Arial"/>
                          <a:cs typeface="Arial"/>
                        </a:rPr>
                        <a:t>поступления</a:t>
                      </a:r>
                      <a:endParaRPr sz="1600" dirty="0">
                        <a:latin typeface="Arial"/>
                        <a:cs typeface="Arial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R="83185" algn="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lang="ru-RU" sz="1600" b="1" spc="-5" dirty="0">
                          <a:solidFill>
                            <a:srgbClr val="004E4B"/>
                          </a:solidFill>
                          <a:latin typeface="Arial"/>
                          <a:cs typeface="Arial"/>
                        </a:rPr>
                        <a:t>158 754,0</a:t>
                      </a:r>
                      <a:endParaRPr sz="1600" dirty="0">
                        <a:latin typeface="Arial"/>
                        <a:cs typeface="Arial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R="83185" algn="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lang="ru-RU" sz="1600" b="1" spc="-5" dirty="0">
                          <a:solidFill>
                            <a:srgbClr val="001C76"/>
                          </a:solidFill>
                          <a:latin typeface="Arial"/>
                          <a:cs typeface="Arial"/>
                        </a:rPr>
                        <a:t>283 515,2</a:t>
                      </a:r>
                      <a:endParaRPr sz="1600" dirty="0">
                        <a:latin typeface="Arial"/>
                        <a:cs typeface="Arial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R="83185" algn="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lang="ru-RU" sz="16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278 478,8</a:t>
                      </a:r>
                      <a:endParaRPr sz="1600" dirty="0">
                        <a:latin typeface="Arial"/>
                        <a:cs typeface="Arial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R="78740" algn="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lang="ru-RU" sz="1600" b="1" spc="-5" dirty="0">
                          <a:solidFill>
                            <a:srgbClr val="004E4B"/>
                          </a:solidFill>
                          <a:latin typeface="Arial"/>
                          <a:cs typeface="Arial"/>
                        </a:rPr>
                        <a:t>175,4</a:t>
                      </a:r>
                      <a:endParaRPr sz="1600" dirty="0">
                        <a:latin typeface="Arial"/>
                        <a:cs typeface="Arial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R="78105" algn="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lang="ru-RU" sz="1600" b="1" spc="-5" dirty="0">
                          <a:solidFill>
                            <a:srgbClr val="001C76"/>
                          </a:solidFill>
                          <a:latin typeface="Arial"/>
                          <a:cs typeface="Arial"/>
                        </a:rPr>
                        <a:t>98,2</a:t>
                      </a:r>
                      <a:r>
                        <a:rPr lang="ru-RU" sz="1600" b="1" spc="-5" baseline="0" dirty="0">
                          <a:solidFill>
                            <a:srgbClr val="001C76"/>
                          </a:solidFill>
                          <a:latin typeface="Arial"/>
                          <a:cs typeface="Arial"/>
                        </a:rPr>
                        <a:t> </a:t>
                      </a:r>
                      <a:endParaRPr sz="1600" dirty="0">
                        <a:latin typeface="Arial"/>
                        <a:cs typeface="Arial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88339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sz="1600" b="1" spc="-25" dirty="0">
                          <a:latin typeface="Arial"/>
                          <a:cs typeface="Arial"/>
                        </a:rPr>
                        <a:t>Расходы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T="4191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R="83185" algn="r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lang="ru-RU" sz="1600" b="1" spc="-5" dirty="0">
                          <a:solidFill>
                            <a:srgbClr val="004E4B"/>
                          </a:solidFill>
                          <a:latin typeface="Arial"/>
                          <a:cs typeface="Arial"/>
                        </a:rPr>
                        <a:t>273</a:t>
                      </a:r>
                      <a:r>
                        <a:rPr lang="ru-RU" sz="1600" b="1" spc="-5" baseline="0" dirty="0">
                          <a:solidFill>
                            <a:srgbClr val="004E4B"/>
                          </a:solidFill>
                          <a:latin typeface="Arial"/>
                          <a:cs typeface="Arial"/>
                        </a:rPr>
                        <a:t> 304,4</a:t>
                      </a:r>
                      <a:endParaRPr sz="1600" dirty="0">
                        <a:latin typeface="Arial"/>
                        <a:cs typeface="Arial"/>
                      </a:endParaRPr>
                    </a:p>
                  </a:txBody>
                  <a:tcPr marL="0" marR="0" marT="4191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R="83185" algn="r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latin typeface="Arial"/>
                          <a:cs typeface="Arial"/>
                        </a:rPr>
                        <a:t>468 689,2</a:t>
                      </a:r>
                      <a:endParaRPr sz="1600" b="1" dirty="0">
                        <a:solidFill>
                          <a:srgbClr val="002060"/>
                        </a:solidFill>
                        <a:latin typeface="Arial"/>
                        <a:cs typeface="Arial"/>
                      </a:endParaRPr>
                    </a:p>
                  </a:txBody>
                  <a:tcPr marL="0" marR="0" marT="4191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R="83185" algn="r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lang="ru-RU" sz="1600" b="1" dirty="0">
                          <a:solidFill>
                            <a:schemeClr val="bg1"/>
                          </a:solidFill>
                          <a:latin typeface="Arial"/>
                          <a:cs typeface="Arial"/>
                        </a:rPr>
                        <a:t>413 302,1</a:t>
                      </a:r>
                      <a:endParaRPr sz="1600" b="1" dirty="0">
                        <a:solidFill>
                          <a:schemeClr val="bg1"/>
                        </a:solidFill>
                        <a:latin typeface="Arial"/>
                        <a:cs typeface="Arial"/>
                      </a:endParaRPr>
                    </a:p>
                  </a:txBody>
                  <a:tcPr marL="0" marR="0" marT="4191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R="77470" algn="r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lang="ru-RU" sz="1600" b="1" spc="-45" dirty="0">
                          <a:solidFill>
                            <a:srgbClr val="004E4B"/>
                          </a:solidFill>
                          <a:latin typeface="Arial"/>
                          <a:cs typeface="Arial"/>
                        </a:rPr>
                        <a:t>151,2</a:t>
                      </a:r>
                      <a:endParaRPr sz="1600" dirty="0">
                        <a:latin typeface="Arial"/>
                        <a:cs typeface="Arial"/>
                      </a:endParaRPr>
                    </a:p>
                  </a:txBody>
                  <a:tcPr marL="0" marR="0" marT="4191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R="78105" algn="r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lang="ru-RU" sz="1600" b="1" spc="-5" dirty="0">
                          <a:solidFill>
                            <a:srgbClr val="001C76"/>
                          </a:solidFill>
                          <a:latin typeface="Arial"/>
                          <a:cs typeface="Arial"/>
                        </a:rPr>
                        <a:t>88,2</a:t>
                      </a:r>
                      <a:endParaRPr sz="1600" dirty="0">
                        <a:latin typeface="Arial"/>
                        <a:cs typeface="Arial"/>
                      </a:endParaRPr>
                    </a:p>
                  </a:txBody>
                  <a:tcPr marL="0" marR="0" marT="4191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79170">
                <a:tc>
                  <a:txBody>
                    <a:bodyPr/>
                    <a:lstStyle/>
                    <a:p>
                      <a:pPr marL="91440" marR="618490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sz="1600" b="1" spc="-5" dirty="0">
                          <a:latin typeface="Arial"/>
                          <a:cs typeface="Arial"/>
                        </a:rPr>
                        <a:t>Профицит</a:t>
                      </a:r>
                      <a:r>
                        <a:rPr sz="1600" b="1" spc="-4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b="1" spc="-5" dirty="0">
                          <a:latin typeface="Arial"/>
                          <a:cs typeface="Arial"/>
                        </a:rPr>
                        <a:t>(+)/ </a:t>
                      </a:r>
                      <a:r>
                        <a:rPr sz="1600" b="1" spc="-4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b="1" spc="-5" dirty="0">
                          <a:latin typeface="Arial"/>
                          <a:cs typeface="Arial"/>
                        </a:rPr>
                        <a:t>Дефицит(-)</a:t>
                      </a:r>
                      <a:endParaRPr sz="1600" dirty="0">
                        <a:latin typeface="Arial"/>
                        <a:cs typeface="Arial"/>
                      </a:endParaRPr>
                    </a:p>
                  </a:txBody>
                  <a:tcPr marL="0" marR="0" marT="4191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R="83185" algn="r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lang="ru-RU" sz="1600" b="1" spc="-5" dirty="0">
                          <a:solidFill>
                            <a:srgbClr val="004E4B"/>
                          </a:solidFill>
                          <a:latin typeface="Arial"/>
                          <a:cs typeface="Arial"/>
                        </a:rPr>
                        <a:t>(+)  508,6</a:t>
                      </a:r>
                      <a:endParaRPr sz="1600" dirty="0">
                        <a:latin typeface="Arial"/>
                        <a:cs typeface="Arial"/>
                      </a:endParaRPr>
                    </a:p>
                  </a:txBody>
                  <a:tcPr marL="0" marR="0" marT="4191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R="83185" algn="r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lang="ru-RU" sz="1600" b="1" spc="-5" dirty="0">
                          <a:solidFill>
                            <a:srgbClr val="001C76"/>
                          </a:solidFill>
                          <a:latin typeface="Arial"/>
                          <a:cs typeface="Arial"/>
                        </a:rPr>
                        <a:t>(-) 11 170,8</a:t>
                      </a:r>
                      <a:endParaRPr lang="ru-RU" sz="1600" dirty="0">
                        <a:latin typeface="Arial"/>
                        <a:cs typeface="Arial"/>
                      </a:endParaRPr>
                    </a:p>
                  </a:txBody>
                  <a:tcPr marL="0" marR="0" marT="4191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R="83185" algn="r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lang="ru-RU" sz="16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(-)</a:t>
                      </a:r>
                      <a:r>
                        <a:rPr lang="en-US" sz="16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lang="ru-RU" sz="16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8 494,2</a:t>
                      </a:r>
                      <a:endParaRPr sz="1600" dirty="0">
                        <a:latin typeface="Arial"/>
                        <a:cs typeface="Arial"/>
                      </a:endParaRPr>
                    </a:p>
                  </a:txBody>
                  <a:tcPr marL="0" marR="0" marT="4191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R="78740" algn="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lang="ru-RU" sz="1600" b="1" spc="-20" dirty="0">
                          <a:solidFill>
                            <a:srgbClr val="004E4B"/>
                          </a:solidFill>
                          <a:latin typeface="Arial"/>
                          <a:cs typeface="Arial"/>
                        </a:rPr>
                        <a:t>(-) 1670,1</a:t>
                      </a:r>
                      <a:endParaRPr lang="ru-RU" sz="1600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76,0</a:t>
                      </a:r>
                      <a:endParaRPr sz="1600" b="1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4000" cy="1143000"/>
          </a:xfrm>
          <a:custGeom>
            <a:avLst/>
            <a:gdLst/>
            <a:ahLst/>
            <a:cxnLst/>
            <a:rect l="l" t="t" r="r" b="b"/>
            <a:pathLst>
              <a:path w="9144000" h="1143000">
                <a:moveTo>
                  <a:pt x="9144000" y="0"/>
                </a:moveTo>
                <a:lnTo>
                  <a:pt x="0" y="0"/>
                </a:lnTo>
                <a:lnTo>
                  <a:pt x="0" y="1143000"/>
                </a:lnTo>
                <a:lnTo>
                  <a:pt x="9144000" y="1143000"/>
                </a:lnTo>
                <a:lnTo>
                  <a:pt x="9144000" y="0"/>
                </a:lnTo>
                <a:close/>
              </a:path>
            </a:pathLst>
          </a:custGeom>
          <a:solidFill>
            <a:schemeClr val="accent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032154" y="422528"/>
            <a:ext cx="6851015" cy="321242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pc="-5" dirty="0"/>
              <a:t>ИСПОЛНЕНИЕ</a:t>
            </a:r>
            <a:r>
              <a:rPr spc="-20" dirty="0"/>
              <a:t> </a:t>
            </a:r>
            <a:r>
              <a:rPr dirty="0"/>
              <a:t>ПО</a:t>
            </a:r>
            <a:r>
              <a:rPr spc="-15" dirty="0"/>
              <a:t> </a:t>
            </a:r>
            <a:r>
              <a:rPr dirty="0"/>
              <a:t>НАЛОГОВЫМ</a:t>
            </a:r>
            <a:r>
              <a:rPr spc="-35" dirty="0"/>
              <a:t> </a:t>
            </a:r>
            <a:r>
              <a:rPr spc="-25" dirty="0"/>
              <a:t>ДОХОДАМ</a:t>
            </a:r>
            <a:r>
              <a:rPr spc="-55" dirty="0"/>
              <a:t> </a:t>
            </a:r>
            <a:r>
              <a:rPr dirty="0"/>
              <a:t>(</a:t>
            </a:r>
            <a:r>
              <a:rPr lang="ru-RU" dirty="0" err="1"/>
              <a:t>тыс</a:t>
            </a:r>
            <a:r>
              <a:rPr dirty="0"/>
              <a:t>.</a:t>
            </a:r>
            <a:r>
              <a:rPr spc="-30" dirty="0"/>
              <a:t> </a:t>
            </a:r>
            <a:r>
              <a:rPr spc="-15" dirty="0"/>
              <a:t>руб.)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8937752" y="6519164"/>
            <a:ext cx="128270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b="1" spc="-5" dirty="0">
                <a:solidFill>
                  <a:srgbClr val="004E4B"/>
                </a:solidFill>
                <a:latin typeface="Calibri"/>
                <a:cs typeface="Calibri"/>
              </a:rPr>
              <a:t>3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1343913" y="5599582"/>
            <a:ext cx="471805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b="1" dirty="0">
                <a:solidFill>
                  <a:srgbClr val="FFFFFF"/>
                </a:solidFill>
                <a:latin typeface="Arial"/>
                <a:cs typeface="Arial"/>
              </a:rPr>
              <a:t>299,2</a:t>
            </a:r>
            <a:endParaRPr sz="1400">
              <a:latin typeface="Arial"/>
              <a:cs typeface="Arial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1267205" y="4999482"/>
            <a:ext cx="372745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b="1" dirty="0">
                <a:solidFill>
                  <a:srgbClr val="FFFFFF"/>
                </a:solidFill>
                <a:latin typeface="Arial"/>
                <a:cs typeface="Arial"/>
              </a:rPr>
              <a:t>39,0</a:t>
            </a:r>
            <a:endParaRPr sz="1400">
              <a:latin typeface="Arial"/>
              <a:cs typeface="Arial"/>
            </a:endParaRPr>
          </a:p>
        </p:txBody>
      </p:sp>
      <p:pic>
        <p:nvPicPr>
          <p:cNvPr id="33" name="Picture 2">
            <a:extLst>
              <a:ext uri="{FF2B5EF4-FFF2-40B4-BE49-F238E27FC236}">
                <a16:creationId xmlns:a16="http://schemas.microsoft.com/office/drawing/2014/main" id="{A6D7BD88-BD61-2338-4981-BD512EBBE2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210" y="139956"/>
            <a:ext cx="590166" cy="3934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6" name="object 5">
            <a:extLst>
              <a:ext uri="{FF2B5EF4-FFF2-40B4-BE49-F238E27FC236}">
                <a16:creationId xmlns:a16="http://schemas.microsoft.com/office/drawing/2014/main" id="{46F78069-E388-E8C3-813E-EB7FA2419A2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9552007"/>
              </p:ext>
            </p:extLst>
          </p:nvPr>
        </p:nvGraphicFramePr>
        <p:xfrm>
          <a:off x="118210" y="1282956"/>
          <a:ext cx="8947809" cy="515827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35986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6302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1157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6302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63023">
                  <a:extLst>
                    <a:ext uri="{9D8B030D-6E8A-4147-A177-3AD203B41FA5}">
                      <a16:colId xmlns:a16="http://schemas.microsoft.com/office/drawing/2014/main" val="3301767092"/>
                    </a:ext>
                  </a:extLst>
                </a:gridCol>
                <a:gridCol w="12873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1300143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245745" marR="236220" indent="210185">
                        <a:lnSpc>
                          <a:spcPct val="100000"/>
                        </a:lnSpc>
                        <a:spcBef>
                          <a:spcPts val="1135"/>
                        </a:spcBef>
                      </a:pPr>
                      <a:r>
                        <a:rPr sz="1400" b="1" spc="-10" dirty="0" err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план</a:t>
                      </a:r>
                      <a:r>
                        <a:rPr sz="1400" b="1" spc="-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b="1" dirty="0" err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пе</a:t>
                      </a:r>
                      <a:r>
                        <a:rPr sz="1400" b="1" spc="-10" dirty="0" err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р</a:t>
                      </a:r>
                      <a:r>
                        <a:rPr sz="1400" b="1" spc="-25" dirty="0" err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в</a:t>
                      </a:r>
                      <a:r>
                        <a:rPr sz="1400" b="1" dirty="0" err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о</a:t>
                      </a:r>
                      <a:r>
                        <a:rPr sz="1400" b="1" spc="-10" dirty="0" err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н</a:t>
                      </a:r>
                      <a:r>
                        <a:rPr lang="ru-RU" sz="1400" b="1" spc="-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а-</a:t>
                      </a:r>
                      <a:r>
                        <a:rPr sz="14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 ча</a:t>
                      </a:r>
                      <a:r>
                        <a:rPr sz="1400" b="1" spc="-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л</a:t>
                      </a:r>
                      <a:r>
                        <a:rPr sz="14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ьный</a:t>
                      </a:r>
                      <a:endParaRPr sz="1400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179070" marR="168910" indent="-1905" algn="ctr">
                        <a:lnSpc>
                          <a:spcPct val="100000"/>
                        </a:lnSpc>
                        <a:spcBef>
                          <a:spcPts val="1135"/>
                        </a:spcBef>
                      </a:pPr>
                      <a:r>
                        <a:rPr sz="1400" b="1" spc="-10" dirty="0" err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план</a:t>
                      </a:r>
                      <a:r>
                        <a:rPr sz="1400" b="1" spc="-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b="1" spc="-1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у</a:t>
                      </a:r>
                      <a:r>
                        <a:rPr sz="1400" b="1" spc="-4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то</a:t>
                      </a:r>
                      <a:r>
                        <a:rPr sz="14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ч</a:t>
                      </a:r>
                      <a:r>
                        <a:rPr sz="1400" b="1" spc="-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н</a:t>
                      </a:r>
                      <a:r>
                        <a:rPr sz="14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е</a:t>
                      </a:r>
                      <a:r>
                        <a:rPr sz="1400" b="1" spc="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н</a:t>
                      </a:r>
                      <a:r>
                        <a:rPr sz="14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-  </a:t>
                      </a:r>
                      <a:r>
                        <a:rPr sz="14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ный</a:t>
                      </a:r>
                      <a:endParaRPr sz="1400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R="96520" algn="ctr">
                        <a:lnSpc>
                          <a:spcPct val="100000"/>
                        </a:lnSpc>
                      </a:pPr>
                      <a:r>
                        <a:rPr lang="ru-RU" sz="1400" b="1" spc="-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И</a:t>
                      </a:r>
                      <a:r>
                        <a:rPr sz="1400" b="1" spc="-10" dirty="0" err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сполнено</a:t>
                      </a:r>
                      <a:r>
                        <a:rPr lang="ru-RU" sz="1400" b="1" spc="-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за</a:t>
                      </a:r>
                    </a:p>
                    <a:p>
                      <a:pPr marR="96520" algn="ctr">
                        <a:lnSpc>
                          <a:spcPct val="100000"/>
                        </a:lnSpc>
                      </a:pPr>
                      <a:r>
                        <a:rPr lang="ru-RU" sz="1400" b="1" spc="-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2024 год </a:t>
                      </a:r>
                      <a:endParaRPr sz="1400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4445"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sz="14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%</a:t>
                      </a:r>
                      <a:endParaRPr sz="1400" dirty="0">
                        <a:latin typeface="Arial"/>
                        <a:cs typeface="Arial"/>
                      </a:endParaRPr>
                    </a:p>
                    <a:p>
                      <a:pPr marL="182245" marR="172085" indent="-635" algn="ctr">
                        <a:lnSpc>
                          <a:spcPct val="100000"/>
                        </a:lnSpc>
                      </a:pPr>
                      <a:r>
                        <a:rPr sz="1400" b="1" spc="-10" dirty="0" err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исполне</a:t>
                      </a:r>
                      <a:r>
                        <a:rPr sz="1400" b="1" spc="-43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lang="ru-RU" sz="1400" b="1" spc="-43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 </a:t>
                      </a:r>
                      <a:r>
                        <a:rPr sz="1400" b="1" spc="-5" dirty="0" err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ния</a:t>
                      </a:r>
                      <a:r>
                        <a:rPr sz="14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b="1" spc="-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первона- </a:t>
                      </a:r>
                      <a:r>
                        <a:rPr sz="1400" b="1" spc="-43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ч</a:t>
                      </a:r>
                      <a:r>
                        <a:rPr sz="14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а</a:t>
                      </a:r>
                      <a:r>
                        <a:rPr sz="1400" b="1" spc="-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л</a:t>
                      </a:r>
                      <a:r>
                        <a:rPr sz="14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ьн</a:t>
                      </a:r>
                      <a:r>
                        <a:rPr sz="1400" b="1" spc="-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о</a:t>
                      </a:r>
                      <a:r>
                        <a:rPr sz="1400" b="1" spc="-3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г</a:t>
                      </a:r>
                      <a:r>
                        <a:rPr sz="14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о  </a:t>
                      </a:r>
                      <a:r>
                        <a:rPr sz="1400" b="1" spc="-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плана</a:t>
                      </a:r>
                      <a:endParaRPr sz="1400" dirty="0">
                        <a:latin typeface="Arial"/>
                        <a:cs typeface="Arial"/>
                      </a:endParaRPr>
                    </a:p>
                  </a:txBody>
                  <a:tcPr marL="0" marR="0" marT="4127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ct val="100000"/>
                        </a:lnSpc>
                        <a:spcBef>
                          <a:spcPts val="1280"/>
                        </a:spcBef>
                      </a:pPr>
                      <a:r>
                        <a:rPr sz="14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%</a:t>
                      </a:r>
                      <a:endParaRPr sz="1400" dirty="0">
                        <a:latin typeface="Arial"/>
                        <a:cs typeface="Arial"/>
                      </a:endParaRPr>
                    </a:p>
                    <a:p>
                      <a:pPr marL="194310" marR="184150"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lang="ru-RU" sz="14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И</a:t>
                      </a:r>
                      <a:r>
                        <a:rPr sz="1400" b="1" dirty="0" err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сп</a:t>
                      </a:r>
                      <a:r>
                        <a:rPr sz="1400" b="1" spc="-40" dirty="0" err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о</a:t>
                      </a:r>
                      <a:r>
                        <a:rPr sz="1400" b="1" spc="-10" dirty="0" err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л</a:t>
                      </a:r>
                      <a:r>
                        <a:rPr sz="1400" b="1" dirty="0" err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н</a:t>
                      </a:r>
                      <a:r>
                        <a:rPr sz="1400" b="1" spc="-5" dirty="0" err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е</a:t>
                      </a:r>
                      <a:r>
                        <a:rPr lang="ru-RU" sz="14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-</a:t>
                      </a:r>
                      <a:r>
                        <a:rPr sz="1400" b="1" spc="-5" dirty="0" err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ния</a:t>
                      </a:r>
                      <a:endParaRPr sz="1400" dirty="0">
                        <a:latin typeface="Arial"/>
                        <a:cs typeface="Arial"/>
                      </a:endParaRPr>
                    </a:p>
                    <a:p>
                      <a:pPr marL="95250" marR="85090" indent="-1905" algn="ctr">
                        <a:lnSpc>
                          <a:spcPct val="100000"/>
                        </a:lnSpc>
                      </a:pPr>
                      <a:r>
                        <a:rPr sz="1400" b="1" spc="-1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уточнен- </a:t>
                      </a:r>
                      <a:r>
                        <a:rPr sz="1400" b="1" spc="-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b="1" spc="-1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ного</a:t>
                      </a:r>
                      <a:r>
                        <a:rPr sz="1400" b="1" spc="-5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b="1" spc="-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плана</a:t>
                      </a:r>
                      <a:endParaRPr sz="1400" dirty="0">
                        <a:latin typeface="Arial"/>
                        <a:cs typeface="Arial"/>
                      </a:endParaRPr>
                    </a:p>
                  </a:txBody>
                  <a:tcPr marL="0" marR="0" marT="16256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96868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lang="ru-RU" sz="1400" b="1" spc="-20" dirty="0">
                          <a:latin typeface="Arial"/>
                          <a:cs typeface="Arial"/>
                        </a:rPr>
                        <a:t>Налоговые д</a:t>
                      </a:r>
                      <a:r>
                        <a:rPr sz="1400" b="1" spc="-20" dirty="0" err="1">
                          <a:latin typeface="Arial"/>
                          <a:cs typeface="Arial"/>
                        </a:rPr>
                        <a:t>оходы</a:t>
                      </a:r>
                      <a:r>
                        <a:rPr sz="1400" b="1" spc="-20" dirty="0">
                          <a:latin typeface="Arial"/>
                          <a:cs typeface="Arial"/>
                        </a:rPr>
                        <a:t>,</a:t>
                      </a:r>
                      <a:endParaRPr sz="1400" dirty="0">
                        <a:latin typeface="Arial"/>
                        <a:cs typeface="Arial"/>
                      </a:endParaRPr>
                    </a:p>
                    <a:p>
                      <a:pPr marL="91440">
                        <a:lnSpc>
                          <a:spcPct val="100000"/>
                        </a:lnSpc>
                      </a:pPr>
                      <a:r>
                        <a:rPr sz="1400" b="1" spc="-5" dirty="0">
                          <a:latin typeface="Arial"/>
                          <a:cs typeface="Arial"/>
                        </a:rPr>
                        <a:t>в</a:t>
                      </a:r>
                      <a:r>
                        <a:rPr sz="1400" b="1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b="1" spc="-30" dirty="0" err="1">
                          <a:latin typeface="Arial"/>
                          <a:cs typeface="Arial"/>
                        </a:rPr>
                        <a:t>том</a:t>
                      </a:r>
                      <a:r>
                        <a:rPr sz="1400" b="1" spc="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b="1" spc="-10" dirty="0" err="1">
                          <a:latin typeface="Arial"/>
                          <a:cs typeface="Arial"/>
                        </a:rPr>
                        <a:t>числе</a:t>
                      </a:r>
                      <a:r>
                        <a:rPr lang="ru-RU" sz="1400" b="1" spc="-10" dirty="0">
                          <a:latin typeface="Arial"/>
                          <a:cs typeface="Arial"/>
                        </a:rPr>
                        <a:t>:</a:t>
                      </a:r>
                      <a:endParaRPr sz="1400" dirty="0">
                        <a:latin typeface="Arial"/>
                        <a:cs typeface="Arial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R="83185"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lang="ru-RU" sz="1400" b="1" spc="-5" dirty="0">
                          <a:solidFill>
                            <a:srgbClr val="004E4B"/>
                          </a:solidFill>
                          <a:latin typeface="Arial"/>
                          <a:cs typeface="Arial"/>
                        </a:rPr>
                        <a:t>106 841</a:t>
                      </a:r>
                      <a:endParaRPr sz="1400" dirty="0">
                        <a:latin typeface="Arial"/>
                        <a:cs typeface="Arial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R="83185"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lang="ru-RU" sz="1400" b="1" spc="-5" dirty="0">
                          <a:solidFill>
                            <a:srgbClr val="001C76"/>
                          </a:solidFill>
                          <a:latin typeface="Arial"/>
                          <a:cs typeface="Arial"/>
                        </a:rPr>
                        <a:t>111 196,6</a:t>
                      </a:r>
                      <a:endParaRPr sz="1400" dirty="0">
                        <a:latin typeface="Arial"/>
                        <a:cs typeface="Arial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R="83185"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lang="ru-RU" sz="14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118 024,9</a:t>
                      </a:r>
                      <a:endParaRPr lang="ru-RU" sz="1400" dirty="0">
                        <a:latin typeface="Arial"/>
                        <a:cs typeface="Arial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R="78740"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lang="ru-RU" sz="1400" b="1" spc="-20" dirty="0">
                          <a:solidFill>
                            <a:srgbClr val="004E4B"/>
                          </a:solidFill>
                          <a:latin typeface="Arial"/>
                          <a:cs typeface="Arial"/>
                        </a:rPr>
                        <a:t>110,5</a:t>
                      </a:r>
                      <a:endParaRPr sz="1400" dirty="0">
                        <a:latin typeface="Arial"/>
                        <a:cs typeface="Arial"/>
                      </a:endParaRPr>
                    </a:p>
                  </a:txBody>
                  <a:tcPr marL="0" marR="0" marT="4127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R="78105"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lang="ru-RU" sz="1400" b="1" spc="-5" dirty="0">
                          <a:solidFill>
                            <a:srgbClr val="001C76"/>
                          </a:solidFill>
                          <a:latin typeface="Arial"/>
                          <a:cs typeface="Arial"/>
                        </a:rPr>
                        <a:t>106,1</a:t>
                      </a:r>
                      <a:endParaRPr sz="1400" dirty="0">
                        <a:latin typeface="Arial"/>
                        <a:cs typeface="Arial"/>
                      </a:endParaRPr>
                    </a:p>
                  </a:txBody>
                  <a:tcPr marL="0" marR="0" marT="4127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77606">
                <a:tc>
                  <a:txBody>
                    <a:bodyPr/>
                    <a:lstStyle/>
                    <a:p>
                      <a:pPr marL="91440" marR="699135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lang="ru-RU" sz="1400" b="1" spc="-10" dirty="0">
                          <a:latin typeface="Arial"/>
                          <a:cs typeface="Arial"/>
                        </a:rPr>
                        <a:t>НДФЛ</a:t>
                      </a:r>
                      <a:endParaRPr sz="1400" dirty="0">
                        <a:latin typeface="Arial"/>
                        <a:cs typeface="Arial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R="83185"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lang="ru-RU" sz="1400" b="1" spc="-5" dirty="0">
                          <a:solidFill>
                            <a:srgbClr val="004E4B"/>
                          </a:solidFill>
                          <a:latin typeface="Arial"/>
                          <a:cs typeface="Arial"/>
                        </a:rPr>
                        <a:t>6</a:t>
                      </a:r>
                      <a:r>
                        <a:rPr lang="en-US" sz="1400" b="1" spc="-5" dirty="0">
                          <a:solidFill>
                            <a:srgbClr val="004E4B"/>
                          </a:solidFill>
                          <a:latin typeface="Arial"/>
                          <a:cs typeface="Arial"/>
                        </a:rPr>
                        <a:t>4 7</a:t>
                      </a:r>
                      <a:r>
                        <a:rPr lang="ru-RU" sz="1400" b="1" spc="-5" dirty="0">
                          <a:solidFill>
                            <a:srgbClr val="004E4B"/>
                          </a:solidFill>
                          <a:latin typeface="Arial"/>
                          <a:cs typeface="Arial"/>
                        </a:rPr>
                        <a:t>48</a:t>
                      </a:r>
                      <a:endParaRPr sz="1400" dirty="0">
                        <a:latin typeface="Arial"/>
                        <a:cs typeface="Arial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R="83185"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lang="ru-RU" sz="1400" b="1" spc="-5" dirty="0">
                          <a:solidFill>
                            <a:srgbClr val="001C76"/>
                          </a:solidFill>
                          <a:latin typeface="Arial"/>
                          <a:cs typeface="Arial"/>
                        </a:rPr>
                        <a:t>66 613,0</a:t>
                      </a:r>
                      <a:endParaRPr sz="1400" dirty="0">
                        <a:latin typeface="Arial"/>
                        <a:cs typeface="Arial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R="83185"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lang="ru-RU" sz="14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71 990,7</a:t>
                      </a:r>
                      <a:endParaRPr sz="1400" dirty="0">
                        <a:latin typeface="Arial"/>
                        <a:cs typeface="Arial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R="78740"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lang="ru-RU" sz="1400" b="1" spc="-5" dirty="0">
                          <a:solidFill>
                            <a:srgbClr val="004E4B"/>
                          </a:solidFill>
                          <a:latin typeface="Arial"/>
                          <a:cs typeface="Arial"/>
                        </a:rPr>
                        <a:t>107,3</a:t>
                      </a:r>
                      <a:endParaRPr sz="1400" dirty="0">
                        <a:latin typeface="Arial"/>
                        <a:cs typeface="Arial"/>
                      </a:endParaRPr>
                    </a:p>
                  </a:txBody>
                  <a:tcPr marL="0" marR="0" marT="4127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R="78105"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lang="ru-RU" sz="1400" b="1" spc="-5" dirty="0">
                          <a:solidFill>
                            <a:srgbClr val="001C76"/>
                          </a:solidFill>
                          <a:latin typeface="Arial"/>
                          <a:cs typeface="Arial"/>
                        </a:rPr>
                        <a:t>108,1</a:t>
                      </a:r>
                      <a:endParaRPr sz="1400" dirty="0">
                        <a:latin typeface="Arial"/>
                        <a:cs typeface="Arial"/>
                      </a:endParaRPr>
                    </a:p>
                  </a:txBody>
                  <a:tcPr marL="0" marR="0" marT="4127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81678">
                <a:tc>
                  <a:txBody>
                    <a:bodyPr/>
                    <a:lstStyle/>
                    <a:p>
                      <a:pPr marL="91440" marR="456565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lang="ru-RU" sz="1400" b="1" dirty="0">
                          <a:latin typeface="Arial"/>
                          <a:cs typeface="Arial"/>
                        </a:rPr>
                        <a:t>Акцизы</a:t>
                      </a:r>
                    </a:p>
                    <a:p>
                      <a:pPr marL="91440" marR="456565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endParaRPr sz="1400" dirty="0">
                        <a:latin typeface="Arial"/>
                        <a:cs typeface="Arial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R="83185"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lang="ru-RU" sz="1400" b="1" spc="-5" dirty="0">
                          <a:solidFill>
                            <a:srgbClr val="004E4B"/>
                          </a:solidFill>
                          <a:latin typeface="Arial"/>
                          <a:cs typeface="Arial"/>
                        </a:rPr>
                        <a:t>20 919,0</a:t>
                      </a:r>
                      <a:endParaRPr sz="1400" dirty="0">
                        <a:latin typeface="Arial"/>
                        <a:cs typeface="Arial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R="83185"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lang="ru-RU" sz="1400" b="1" spc="-5" dirty="0">
                          <a:solidFill>
                            <a:srgbClr val="001C76"/>
                          </a:solidFill>
                          <a:latin typeface="Arial"/>
                          <a:cs typeface="Arial"/>
                        </a:rPr>
                        <a:t>20 919,0</a:t>
                      </a:r>
                      <a:endParaRPr sz="1400" dirty="0">
                        <a:latin typeface="Arial"/>
                        <a:cs typeface="Arial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R="83185"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lang="ru-RU" sz="14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22 439,0</a:t>
                      </a:r>
                      <a:endParaRPr sz="1400" dirty="0">
                        <a:latin typeface="Arial"/>
                        <a:cs typeface="Arial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R="78740"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sz="1400" b="1" spc="-5" dirty="0">
                          <a:solidFill>
                            <a:srgbClr val="004E4B"/>
                          </a:solidFill>
                          <a:latin typeface="Arial"/>
                          <a:cs typeface="Arial"/>
                        </a:rPr>
                        <a:t>1</a:t>
                      </a:r>
                      <a:r>
                        <a:rPr lang="ru-RU" sz="1400" b="1" spc="-5" dirty="0">
                          <a:solidFill>
                            <a:srgbClr val="004E4B"/>
                          </a:solidFill>
                          <a:latin typeface="Arial"/>
                          <a:cs typeface="Arial"/>
                        </a:rPr>
                        <a:t>16,4</a:t>
                      </a:r>
                      <a:r>
                        <a:rPr sz="1400" b="1" spc="-30" dirty="0">
                          <a:solidFill>
                            <a:srgbClr val="004E4B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b="1" spc="-5" dirty="0">
                          <a:solidFill>
                            <a:srgbClr val="004E4B"/>
                          </a:solidFill>
                          <a:latin typeface="Arial"/>
                          <a:cs typeface="Arial"/>
                        </a:rPr>
                        <a:t>%</a:t>
                      </a:r>
                      <a:endParaRPr sz="1400" dirty="0">
                        <a:latin typeface="Arial"/>
                        <a:cs typeface="Arial"/>
                      </a:endParaRPr>
                    </a:p>
                  </a:txBody>
                  <a:tcPr marL="0" marR="0" marT="4127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R="78105"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lang="ru-RU" sz="1400" b="1" spc="-5" dirty="0">
                          <a:solidFill>
                            <a:srgbClr val="001C76"/>
                          </a:solidFill>
                          <a:latin typeface="Arial"/>
                          <a:cs typeface="Arial"/>
                        </a:rPr>
                        <a:t>107,3</a:t>
                      </a:r>
                      <a:endParaRPr sz="1400" dirty="0">
                        <a:latin typeface="Arial"/>
                        <a:cs typeface="Arial"/>
                      </a:endParaRPr>
                    </a:p>
                  </a:txBody>
                  <a:tcPr marL="0" marR="0" marT="4127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97517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lang="ru-RU" sz="1400" b="1" spc="-25" dirty="0">
                          <a:latin typeface="Arial"/>
                          <a:cs typeface="Arial"/>
                        </a:rPr>
                        <a:t>Налог на совокупный доход</a:t>
                      </a:r>
                      <a:endParaRPr sz="1400" dirty="0">
                        <a:latin typeface="Arial"/>
                        <a:cs typeface="Arial"/>
                      </a:endParaRPr>
                    </a:p>
                  </a:txBody>
                  <a:tcPr marL="0" marR="0" marT="4191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R="83185" algn="ctr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lang="ru-RU" sz="1400" b="1" spc="-5" dirty="0">
                          <a:solidFill>
                            <a:srgbClr val="004E4B"/>
                          </a:solidFill>
                          <a:latin typeface="Arial"/>
                          <a:cs typeface="Arial"/>
                        </a:rPr>
                        <a:t>10 344,0</a:t>
                      </a:r>
                      <a:endParaRPr sz="1400" dirty="0">
                        <a:latin typeface="Arial"/>
                        <a:cs typeface="Arial"/>
                      </a:endParaRPr>
                    </a:p>
                  </a:txBody>
                  <a:tcPr marL="0" marR="0" marT="4191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83185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325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spc="-5" dirty="0">
                          <a:solidFill>
                            <a:srgbClr val="001C76"/>
                          </a:solidFill>
                          <a:latin typeface="Arial"/>
                          <a:cs typeface="Arial"/>
                        </a:rPr>
                        <a:t>11 620,6</a:t>
                      </a:r>
                      <a:endParaRPr lang="ru-RU" sz="1400" dirty="0">
                        <a:latin typeface="Arial"/>
                        <a:cs typeface="Arial"/>
                      </a:endParaRPr>
                    </a:p>
                    <a:p>
                      <a:pPr marR="83185"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endParaRPr lang="ru-RU" sz="1400" dirty="0">
                        <a:latin typeface="Arial"/>
                        <a:cs typeface="Arial"/>
                      </a:endParaRPr>
                    </a:p>
                  </a:txBody>
                  <a:tcPr marL="0" marR="0" marT="4191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R="83185"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lang="ru-RU" sz="14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11 231,7 </a:t>
                      </a:r>
                      <a:endParaRPr lang="ru-RU" sz="1400" dirty="0">
                        <a:latin typeface="Arial"/>
                        <a:cs typeface="Arial"/>
                      </a:endParaRPr>
                    </a:p>
                  </a:txBody>
                  <a:tcPr marL="0" marR="0" marT="4191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R="77470" algn="ctr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lang="ru-RU" sz="1400" b="1" spc="-45" dirty="0">
                          <a:solidFill>
                            <a:srgbClr val="004E4B"/>
                          </a:solidFill>
                          <a:latin typeface="Arial"/>
                          <a:cs typeface="Arial"/>
                        </a:rPr>
                        <a:t>108,6</a:t>
                      </a:r>
                      <a:endParaRPr sz="1400" dirty="0">
                        <a:latin typeface="Arial"/>
                        <a:cs typeface="Arial"/>
                      </a:endParaRPr>
                    </a:p>
                  </a:txBody>
                  <a:tcPr marL="0" marR="0" marT="4191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R="78105" algn="ctr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lang="ru-RU" sz="1400" b="1" spc="-5" dirty="0">
                          <a:solidFill>
                            <a:srgbClr val="001C76"/>
                          </a:solidFill>
                          <a:latin typeface="Arial"/>
                          <a:cs typeface="Arial"/>
                        </a:rPr>
                        <a:t>96,7</a:t>
                      </a:r>
                      <a:endParaRPr sz="1400" dirty="0">
                        <a:latin typeface="Arial"/>
                        <a:cs typeface="Arial"/>
                      </a:endParaRPr>
                    </a:p>
                  </a:txBody>
                  <a:tcPr marL="0" marR="0" marT="4191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29377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lang="ru-RU" sz="1400" b="1" spc="-25" dirty="0">
                          <a:latin typeface="Arial"/>
                          <a:cs typeface="Arial"/>
                        </a:rPr>
                        <a:t>Налог на имущество</a:t>
                      </a:r>
                      <a:endParaRPr sz="1400" dirty="0">
                        <a:latin typeface="Arial"/>
                        <a:cs typeface="Arial"/>
                      </a:endParaRPr>
                    </a:p>
                  </a:txBody>
                  <a:tcPr marL="0" marR="0" marT="4191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R="83185" algn="ctr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lang="ru-RU" sz="1400" b="1" spc="-5" dirty="0">
                          <a:solidFill>
                            <a:srgbClr val="004E4B"/>
                          </a:solidFill>
                          <a:latin typeface="Arial"/>
                          <a:cs typeface="Arial"/>
                        </a:rPr>
                        <a:t>9 540,0</a:t>
                      </a:r>
                      <a:endParaRPr sz="1400" dirty="0">
                        <a:latin typeface="Arial"/>
                        <a:cs typeface="Arial"/>
                      </a:endParaRPr>
                    </a:p>
                  </a:txBody>
                  <a:tcPr marL="0" marR="0" marT="4191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83185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325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spc="-5" dirty="0">
                          <a:solidFill>
                            <a:srgbClr val="001C76"/>
                          </a:solidFill>
                          <a:latin typeface="Arial"/>
                          <a:cs typeface="Arial"/>
                        </a:rPr>
                        <a:t>10 180,0</a:t>
                      </a:r>
                      <a:endParaRPr lang="ru-RU" sz="1400" dirty="0">
                        <a:latin typeface="Arial"/>
                        <a:cs typeface="Arial"/>
                      </a:endParaRPr>
                    </a:p>
                  </a:txBody>
                  <a:tcPr marL="0" marR="0" marT="4191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83185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325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10 430,8</a:t>
                      </a:r>
                      <a:endParaRPr lang="ru-RU" sz="1400" dirty="0">
                        <a:latin typeface="Arial"/>
                        <a:cs typeface="Arial"/>
                      </a:endParaRPr>
                    </a:p>
                    <a:p>
                      <a:pPr marR="83185"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endParaRPr lang="ru-RU" sz="1400" dirty="0">
                        <a:latin typeface="Arial"/>
                        <a:cs typeface="Arial"/>
                      </a:endParaRPr>
                    </a:p>
                  </a:txBody>
                  <a:tcPr marL="0" marR="0" marT="4191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R="77470" algn="ctr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lang="ru-RU" sz="1400" b="1" spc="-45" dirty="0">
                          <a:solidFill>
                            <a:srgbClr val="004E4B"/>
                          </a:solidFill>
                          <a:latin typeface="Arial"/>
                          <a:cs typeface="Arial"/>
                        </a:rPr>
                        <a:t>102,5</a:t>
                      </a:r>
                      <a:endParaRPr sz="1400" dirty="0">
                        <a:latin typeface="Arial"/>
                        <a:cs typeface="Arial"/>
                      </a:endParaRPr>
                    </a:p>
                  </a:txBody>
                  <a:tcPr marL="0" marR="0" marT="4191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R="78105" algn="ctr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lang="ru-RU" sz="1400" b="1" spc="-5" dirty="0">
                          <a:solidFill>
                            <a:srgbClr val="001C76"/>
                          </a:solidFill>
                          <a:latin typeface="Arial"/>
                          <a:cs typeface="Arial"/>
                        </a:rPr>
                        <a:t>102,5</a:t>
                      </a:r>
                      <a:endParaRPr sz="1400" dirty="0">
                        <a:latin typeface="Arial"/>
                        <a:cs typeface="Arial"/>
                      </a:endParaRPr>
                    </a:p>
                  </a:txBody>
                  <a:tcPr marL="0" marR="0" marT="4191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7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729377">
                <a:tc>
                  <a:txBody>
                    <a:bodyPr/>
                    <a:lstStyle/>
                    <a:p>
                      <a:pPr marL="91440" marR="618490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lang="ru-RU" sz="1400" b="1" spc="-5" dirty="0">
                          <a:latin typeface="Arial"/>
                          <a:cs typeface="Arial"/>
                        </a:rPr>
                        <a:t>Государственная пошлина</a:t>
                      </a:r>
                      <a:endParaRPr lang="ru-RU" sz="1400" dirty="0">
                        <a:latin typeface="Arial"/>
                        <a:cs typeface="Arial"/>
                      </a:endParaRPr>
                    </a:p>
                  </a:txBody>
                  <a:tcPr marL="0" marR="0" marT="4191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R="83185" algn="ctr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lang="ru-RU" sz="1400" b="1" spc="-5" dirty="0">
                          <a:solidFill>
                            <a:srgbClr val="004E4B"/>
                          </a:solidFill>
                          <a:latin typeface="Arial"/>
                          <a:cs typeface="Arial"/>
                        </a:rPr>
                        <a:t>1 29</a:t>
                      </a:r>
                      <a:r>
                        <a:rPr lang="ru-RU" sz="1400" b="1" spc="-5" baseline="0" dirty="0">
                          <a:solidFill>
                            <a:srgbClr val="004E4B"/>
                          </a:solidFill>
                          <a:latin typeface="Arial"/>
                          <a:cs typeface="Arial"/>
                        </a:rPr>
                        <a:t>0,0</a:t>
                      </a:r>
                      <a:endParaRPr sz="1400" dirty="0">
                        <a:latin typeface="Arial"/>
                        <a:cs typeface="Arial"/>
                      </a:endParaRPr>
                    </a:p>
                  </a:txBody>
                  <a:tcPr marL="0" marR="0" marT="4191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R="83185" algn="ctr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lang="ru-RU" sz="1400" b="1" spc="-5" dirty="0">
                          <a:solidFill>
                            <a:srgbClr val="001C76"/>
                          </a:solidFill>
                          <a:latin typeface="Arial"/>
                          <a:cs typeface="Arial"/>
                        </a:rPr>
                        <a:t>1 864,0</a:t>
                      </a:r>
                      <a:endParaRPr lang="ru-RU" sz="1400" dirty="0">
                        <a:latin typeface="Arial"/>
                        <a:cs typeface="Arial"/>
                      </a:endParaRPr>
                    </a:p>
                  </a:txBody>
                  <a:tcPr marL="0" marR="0" marT="4191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R="83185" algn="ctr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lang="ru-RU" sz="14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1</a:t>
                      </a:r>
                      <a:r>
                        <a:rPr lang="ru-RU" sz="1400" b="1" spc="-5" baseline="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932,7</a:t>
                      </a:r>
                      <a:endParaRPr sz="1400" dirty="0">
                        <a:latin typeface="Arial"/>
                        <a:cs typeface="Arial"/>
                      </a:endParaRPr>
                    </a:p>
                  </a:txBody>
                  <a:tcPr marL="0" marR="0" marT="4191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spc="-45" dirty="0">
                          <a:solidFill>
                            <a:srgbClr val="004E4B"/>
                          </a:solidFill>
                          <a:latin typeface="Arial"/>
                          <a:cs typeface="Arial"/>
                        </a:rPr>
                        <a:t>149,8</a:t>
                      </a:r>
                      <a:endParaRPr lang="ru-RU" sz="1400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spc="-5" dirty="0">
                          <a:solidFill>
                            <a:srgbClr val="001C76"/>
                          </a:solidFill>
                          <a:latin typeface="Arial"/>
                          <a:cs typeface="Arial"/>
                        </a:rPr>
                        <a:t>103,7</a:t>
                      </a:r>
                      <a:endParaRPr lang="ru-RU" sz="1400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7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2052719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927083" y="6537756"/>
            <a:ext cx="138430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b="1" spc="-5" dirty="0">
                <a:solidFill>
                  <a:srgbClr val="004E4B"/>
                </a:solidFill>
                <a:latin typeface="Arial"/>
                <a:cs typeface="Arial"/>
              </a:rPr>
              <a:t>4</a:t>
            </a:r>
            <a:endParaRPr sz="16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0" y="0"/>
            <a:ext cx="9144000" cy="1143000"/>
          </a:xfrm>
          <a:custGeom>
            <a:avLst/>
            <a:gdLst/>
            <a:ahLst/>
            <a:cxnLst/>
            <a:rect l="l" t="t" r="r" b="b"/>
            <a:pathLst>
              <a:path w="9144000" h="1143000">
                <a:moveTo>
                  <a:pt x="0" y="0"/>
                </a:moveTo>
                <a:lnTo>
                  <a:pt x="0" y="1143000"/>
                </a:lnTo>
                <a:lnTo>
                  <a:pt x="9143999" y="1143000"/>
                </a:lnTo>
                <a:lnTo>
                  <a:pt x="9143999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944676" y="422528"/>
            <a:ext cx="7202805" cy="3308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pc="-5" dirty="0"/>
              <a:t>ИСПОЛНЕНИЕ</a:t>
            </a:r>
            <a:r>
              <a:rPr spc="-30" dirty="0"/>
              <a:t> </a:t>
            </a:r>
            <a:r>
              <a:rPr dirty="0"/>
              <a:t>ПО</a:t>
            </a:r>
            <a:r>
              <a:rPr spc="-30" dirty="0"/>
              <a:t> </a:t>
            </a:r>
            <a:r>
              <a:rPr dirty="0"/>
              <a:t>НЕНАЛОГОВЫМ</a:t>
            </a:r>
            <a:r>
              <a:rPr spc="-25" dirty="0"/>
              <a:t> ДОХОДАМ</a:t>
            </a:r>
            <a:r>
              <a:rPr spc="-55" dirty="0"/>
              <a:t> </a:t>
            </a:r>
            <a:r>
              <a:rPr dirty="0"/>
              <a:t>(</a:t>
            </a:r>
            <a:r>
              <a:rPr lang="ru-RU" dirty="0" err="1"/>
              <a:t>тыс</a:t>
            </a:r>
            <a:r>
              <a:rPr dirty="0"/>
              <a:t>.</a:t>
            </a:r>
            <a:r>
              <a:rPr spc="-30" dirty="0"/>
              <a:t> </a:t>
            </a:r>
            <a:r>
              <a:rPr spc="-15" dirty="0"/>
              <a:t>руб.)</a:t>
            </a:r>
          </a:p>
        </p:txBody>
      </p:sp>
      <p:sp>
        <p:nvSpPr>
          <p:cNvPr id="24" name="object 24"/>
          <p:cNvSpPr txBox="1"/>
          <p:nvPr/>
        </p:nvSpPr>
        <p:spPr>
          <a:xfrm>
            <a:off x="1355216" y="5958941"/>
            <a:ext cx="29781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dirty="0">
                <a:solidFill>
                  <a:srgbClr val="FFFFFF"/>
                </a:solidFill>
                <a:latin typeface="Calibri"/>
                <a:cs typeface="Calibri"/>
              </a:rPr>
              <a:t>2</a:t>
            </a:r>
            <a:r>
              <a:rPr sz="1200" b="1" spc="5" dirty="0">
                <a:solidFill>
                  <a:srgbClr val="FFFFFF"/>
                </a:solidFill>
                <a:latin typeface="Calibri"/>
                <a:cs typeface="Calibri"/>
              </a:rPr>
              <a:t>1</a:t>
            </a:r>
            <a:r>
              <a:rPr sz="1200" b="1" dirty="0">
                <a:solidFill>
                  <a:srgbClr val="FFFFFF"/>
                </a:solidFill>
                <a:latin typeface="Calibri"/>
                <a:cs typeface="Calibri"/>
              </a:rPr>
              <a:t>,1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3298697" y="5827877"/>
            <a:ext cx="29781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dirty="0">
                <a:solidFill>
                  <a:srgbClr val="FFFFFF"/>
                </a:solidFill>
                <a:latin typeface="Calibri"/>
                <a:cs typeface="Calibri"/>
              </a:rPr>
              <a:t>3</a:t>
            </a:r>
            <a:r>
              <a:rPr sz="1200" b="1" spc="5" dirty="0">
                <a:solidFill>
                  <a:srgbClr val="FFFFFF"/>
                </a:solidFill>
                <a:latin typeface="Calibri"/>
                <a:cs typeface="Calibri"/>
              </a:rPr>
              <a:t>5</a:t>
            </a:r>
            <a:r>
              <a:rPr sz="1200" b="1" dirty="0">
                <a:solidFill>
                  <a:srgbClr val="FFFFFF"/>
                </a:solidFill>
                <a:latin typeface="Calibri"/>
                <a:cs typeface="Calibri"/>
              </a:rPr>
              <a:t>,5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1333880" y="5574284"/>
            <a:ext cx="342265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b="1" dirty="0">
                <a:solidFill>
                  <a:srgbClr val="FFFFFF"/>
                </a:solidFill>
                <a:latin typeface="Calibri"/>
                <a:cs typeface="Calibri"/>
              </a:rPr>
              <a:t>1</a:t>
            </a:r>
            <a:r>
              <a:rPr sz="1400" b="1" spc="-10" dirty="0">
                <a:solidFill>
                  <a:srgbClr val="FFFFFF"/>
                </a:solidFill>
                <a:latin typeface="Calibri"/>
                <a:cs typeface="Calibri"/>
              </a:rPr>
              <a:t>9</a:t>
            </a:r>
            <a:r>
              <a:rPr sz="1400" b="1" dirty="0">
                <a:solidFill>
                  <a:srgbClr val="FFFFFF"/>
                </a:solidFill>
                <a:latin typeface="Calibri"/>
                <a:cs typeface="Calibri"/>
              </a:rPr>
              <a:t>,3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3277361" y="4806188"/>
            <a:ext cx="493395" cy="39754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1525"/>
              </a:lnSpc>
              <a:spcBef>
                <a:spcPts val="100"/>
              </a:spcBef>
            </a:pPr>
            <a:r>
              <a:rPr sz="1400" b="1" spc="-5" dirty="0">
                <a:solidFill>
                  <a:srgbClr val="FFFFFF"/>
                </a:solidFill>
                <a:latin typeface="Calibri"/>
                <a:cs typeface="Calibri"/>
              </a:rPr>
              <a:t>13,7</a:t>
            </a:r>
            <a:endParaRPr sz="1400" dirty="0">
              <a:latin typeface="Calibri"/>
              <a:cs typeface="Calibri"/>
            </a:endParaRPr>
          </a:p>
          <a:p>
            <a:pPr marL="254635">
              <a:lnSpc>
                <a:spcPts val="1525"/>
              </a:lnSpc>
            </a:pPr>
            <a:r>
              <a:rPr sz="1400" b="1" spc="-5" dirty="0">
                <a:solidFill>
                  <a:srgbClr val="FFFFFF"/>
                </a:solidFill>
                <a:latin typeface="Calibri"/>
                <a:cs typeface="Calibri"/>
              </a:rPr>
              <a:t>5,2</a:t>
            </a:r>
            <a:endParaRPr sz="1400" dirty="0">
              <a:latin typeface="Calibri"/>
              <a:cs typeface="Calibri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1333880" y="5031994"/>
            <a:ext cx="342265" cy="4273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71755">
              <a:lnSpc>
                <a:spcPts val="1580"/>
              </a:lnSpc>
              <a:spcBef>
                <a:spcPts val="100"/>
              </a:spcBef>
            </a:pPr>
            <a:r>
              <a:rPr sz="1400" b="1" spc="-5" dirty="0">
                <a:solidFill>
                  <a:srgbClr val="FFFFFF"/>
                </a:solidFill>
                <a:latin typeface="Calibri"/>
                <a:cs typeface="Calibri"/>
              </a:rPr>
              <a:t>1,9</a:t>
            </a:r>
            <a:endParaRPr sz="1400">
              <a:latin typeface="Calibri"/>
              <a:cs typeface="Calibri"/>
            </a:endParaRPr>
          </a:p>
          <a:p>
            <a:pPr marL="12700">
              <a:lnSpc>
                <a:spcPts val="1580"/>
              </a:lnSpc>
            </a:pPr>
            <a:r>
              <a:rPr sz="1400" b="1" dirty="0">
                <a:solidFill>
                  <a:srgbClr val="FFFFFF"/>
                </a:solidFill>
                <a:latin typeface="Calibri"/>
                <a:cs typeface="Calibri"/>
              </a:rPr>
              <a:t>1</a:t>
            </a:r>
            <a:r>
              <a:rPr sz="1400" b="1" spc="-10" dirty="0">
                <a:solidFill>
                  <a:srgbClr val="FFFFFF"/>
                </a:solidFill>
                <a:latin typeface="Calibri"/>
                <a:cs typeface="Calibri"/>
              </a:rPr>
              <a:t>0</a:t>
            </a:r>
            <a:r>
              <a:rPr sz="1400" b="1" dirty="0">
                <a:solidFill>
                  <a:srgbClr val="FFFFFF"/>
                </a:solidFill>
                <a:latin typeface="Calibri"/>
                <a:cs typeface="Calibri"/>
              </a:rPr>
              <a:t>,3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3093211" y="4632452"/>
            <a:ext cx="251460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b="1" dirty="0">
                <a:solidFill>
                  <a:srgbClr val="FFFFFF"/>
                </a:solidFill>
                <a:latin typeface="Calibri"/>
                <a:cs typeface="Calibri"/>
              </a:rPr>
              <a:t>5</a:t>
            </a:r>
            <a:r>
              <a:rPr sz="1400" b="1" spc="-10" dirty="0">
                <a:solidFill>
                  <a:srgbClr val="FFFFFF"/>
                </a:solidFill>
                <a:latin typeface="Calibri"/>
                <a:cs typeface="Calibri"/>
              </a:rPr>
              <a:t>,</a:t>
            </a:r>
            <a:r>
              <a:rPr sz="1400" b="1" dirty="0">
                <a:solidFill>
                  <a:srgbClr val="FFFFFF"/>
                </a:solidFill>
                <a:latin typeface="Calibri"/>
                <a:cs typeface="Calibri"/>
              </a:rPr>
              <a:t>4</a:t>
            </a:r>
            <a:endParaRPr sz="1400">
              <a:latin typeface="Calibri"/>
              <a:cs typeface="Calibri"/>
            </a:endParaRPr>
          </a:p>
        </p:txBody>
      </p:sp>
      <p:graphicFrame>
        <p:nvGraphicFramePr>
          <p:cNvPr id="44" name="object 5">
            <a:extLst>
              <a:ext uri="{FF2B5EF4-FFF2-40B4-BE49-F238E27FC236}">
                <a16:creationId xmlns:a16="http://schemas.microsoft.com/office/drawing/2014/main" id="{923A16AE-5BB3-7066-76C9-F43FC1617E7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133868"/>
              </p:ext>
            </p:extLst>
          </p:nvPr>
        </p:nvGraphicFramePr>
        <p:xfrm>
          <a:off x="179512" y="1222019"/>
          <a:ext cx="8886001" cy="519613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739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588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588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588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00590">
                  <a:extLst>
                    <a:ext uri="{9D8B030D-6E8A-4147-A177-3AD203B41FA5}">
                      <a16:colId xmlns:a16="http://schemas.microsoft.com/office/drawing/2014/main" val="3301767092"/>
                    </a:ext>
                  </a:extLst>
                </a:gridCol>
                <a:gridCol w="116901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11160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245745" marR="236220" indent="210185" algn="ctr">
                        <a:lnSpc>
                          <a:spcPct val="100000"/>
                        </a:lnSpc>
                        <a:spcBef>
                          <a:spcPts val="1135"/>
                        </a:spcBef>
                      </a:pPr>
                      <a:r>
                        <a:rPr sz="1200" b="1" spc="-10" dirty="0" err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план</a:t>
                      </a:r>
                      <a:r>
                        <a:rPr sz="1200" b="1" spc="-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2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200" b="1" dirty="0" err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пе</a:t>
                      </a:r>
                      <a:r>
                        <a:rPr sz="1200" b="1" spc="-10" dirty="0" err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р</a:t>
                      </a:r>
                      <a:r>
                        <a:rPr sz="1200" b="1" spc="-25" dirty="0" err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в</a:t>
                      </a:r>
                      <a:r>
                        <a:rPr sz="1200" b="1" dirty="0" err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о</a:t>
                      </a:r>
                      <a:r>
                        <a:rPr sz="1200" b="1" spc="-10" dirty="0" err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н</a:t>
                      </a:r>
                      <a:r>
                        <a:rPr sz="1200" b="1" dirty="0" err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а</a:t>
                      </a:r>
                      <a:r>
                        <a:rPr sz="12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-  </a:t>
                      </a:r>
                      <a:r>
                        <a:rPr sz="1200" b="1" dirty="0" err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ча</a:t>
                      </a:r>
                      <a:r>
                        <a:rPr sz="1200" b="1" spc="-10" dirty="0" err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л</a:t>
                      </a:r>
                      <a:r>
                        <a:rPr sz="1200" b="1" dirty="0" err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ьный</a:t>
                      </a:r>
                      <a:endParaRPr sz="1200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179070" marR="168910" indent="-1905" algn="ctr">
                        <a:lnSpc>
                          <a:spcPct val="100000"/>
                        </a:lnSpc>
                        <a:spcBef>
                          <a:spcPts val="1135"/>
                        </a:spcBef>
                      </a:pPr>
                      <a:r>
                        <a:rPr sz="1200" b="1" spc="-10" dirty="0" err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план</a:t>
                      </a:r>
                      <a:r>
                        <a:rPr sz="1200" b="1" spc="-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2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200" b="1" spc="-1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у</a:t>
                      </a:r>
                      <a:r>
                        <a:rPr sz="1200" b="1" spc="-4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то</a:t>
                      </a:r>
                      <a:r>
                        <a:rPr sz="12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ч</a:t>
                      </a:r>
                      <a:r>
                        <a:rPr sz="1200" b="1" spc="-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н</a:t>
                      </a:r>
                      <a:r>
                        <a:rPr sz="12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е</a:t>
                      </a:r>
                      <a:r>
                        <a:rPr sz="1200" b="1" spc="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н</a:t>
                      </a:r>
                      <a:r>
                        <a:rPr sz="12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-  </a:t>
                      </a:r>
                      <a:r>
                        <a:rPr sz="12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ный</a:t>
                      </a:r>
                      <a:endParaRPr sz="1200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R="96520" algn="ctr">
                        <a:lnSpc>
                          <a:spcPct val="100000"/>
                        </a:lnSpc>
                      </a:pPr>
                      <a:r>
                        <a:rPr lang="ru-RU" sz="1200" b="1" spc="-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Исполнено</a:t>
                      </a:r>
                    </a:p>
                    <a:p>
                      <a:pPr marR="96520" algn="ctr">
                        <a:lnSpc>
                          <a:spcPct val="100000"/>
                        </a:lnSpc>
                      </a:pPr>
                      <a:r>
                        <a:rPr lang="ru-RU" sz="1200" b="1" spc="-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2024 год </a:t>
                      </a:r>
                      <a:endParaRPr lang="ru-RU" sz="1200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4445"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sz="12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%</a:t>
                      </a:r>
                      <a:endParaRPr sz="1200" dirty="0">
                        <a:latin typeface="Arial"/>
                        <a:cs typeface="Arial"/>
                      </a:endParaRPr>
                    </a:p>
                    <a:p>
                      <a:pPr marL="182245" marR="172085" indent="-635" algn="ctr">
                        <a:lnSpc>
                          <a:spcPct val="100000"/>
                        </a:lnSpc>
                      </a:pPr>
                      <a:r>
                        <a:rPr sz="1200" b="1" spc="-10" dirty="0" err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исполне</a:t>
                      </a:r>
                      <a:r>
                        <a:rPr sz="1200" b="1" spc="-43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lang="ru-RU" sz="1200" b="1" spc="-43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 </a:t>
                      </a:r>
                      <a:r>
                        <a:rPr sz="1200" b="1" spc="-5" dirty="0" err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ния</a:t>
                      </a:r>
                      <a:r>
                        <a:rPr sz="12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2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200" b="1" spc="-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первона- </a:t>
                      </a:r>
                      <a:r>
                        <a:rPr sz="1200" b="1" spc="-43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2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ч</a:t>
                      </a:r>
                      <a:r>
                        <a:rPr sz="12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а</a:t>
                      </a:r>
                      <a:r>
                        <a:rPr sz="1200" b="1" spc="-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л</a:t>
                      </a:r>
                      <a:r>
                        <a:rPr sz="12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ьн</a:t>
                      </a:r>
                      <a:r>
                        <a:rPr sz="1200" b="1" spc="-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о</a:t>
                      </a:r>
                      <a:r>
                        <a:rPr sz="1200" b="1" spc="-3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г</a:t>
                      </a:r>
                      <a:r>
                        <a:rPr sz="12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о  </a:t>
                      </a:r>
                      <a:r>
                        <a:rPr sz="1200" b="1" spc="-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плана</a:t>
                      </a:r>
                      <a:endParaRPr sz="1200" dirty="0">
                        <a:latin typeface="Arial"/>
                        <a:cs typeface="Arial"/>
                      </a:endParaRPr>
                    </a:p>
                  </a:txBody>
                  <a:tcPr marL="0" marR="0" marT="4127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ct val="100000"/>
                        </a:lnSpc>
                        <a:spcBef>
                          <a:spcPts val="1280"/>
                        </a:spcBef>
                      </a:pPr>
                      <a:r>
                        <a:rPr sz="12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%</a:t>
                      </a:r>
                      <a:endParaRPr sz="1200" dirty="0">
                        <a:latin typeface="Arial"/>
                        <a:cs typeface="Arial"/>
                      </a:endParaRPr>
                    </a:p>
                    <a:p>
                      <a:pPr marL="194310" marR="184150"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200" b="1" dirty="0" err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исп</a:t>
                      </a:r>
                      <a:r>
                        <a:rPr sz="1200" b="1" spc="-40" dirty="0" err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о</a:t>
                      </a:r>
                      <a:r>
                        <a:rPr sz="1200" b="1" spc="-10" dirty="0" err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л</a:t>
                      </a:r>
                      <a:r>
                        <a:rPr sz="1200" b="1" dirty="0" err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н</a:t>
                      </a:r>
                      <a:r>
                        <a:rPr sz="1200" b="1" spc="-5" dirty="0" err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ения</a:t>
                      </a:r>
                      <a:endParaRPr sz="1200" dirty="0">
                        <a:latin typeface="Arial"/>
                        <a:cs typeface="Arial"/>
                      </a:endParaRPr>
                    </a:p>
                    <a:p>
                      <a:pPr marL="95250" marR="85090" indent="-1905" algn="ctr">
                        <a:lnSpc>
                          <a:spcPct val="100000"/>
                        </a:lnSpc>
                      </a:pPr>
                      <a:r>
                        <a:rPr sz="1200" b="1" spc="-15" dirty="0" err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уточненного</a:t>
                      </a:r>
                      <a:r>
                        <a:rPr sz="1200" b="1" spc="-5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200" b="1" spc="-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плана</a:t>
                      </a:r>
                      <a:endParaRPr sz="1200" dirty="0">
                        <a:latin typeface="Arial"/>
                        <a:cs typeface="Arial"/>
                      </a:endParaRPr>
                    </a:p>
                  </a:txBody>
                  <a:tcPr marL="0" marR="0" marT="16256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3227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lang="ru-RU" sz="1200" b="1" spc="-20" dirty="0">
                          <a:latin typeface="Arial" pitchFamily="34" charset="0"/>
                          <a:cs typeface="Arial" pitchFamily="34" charset="0"/>
                        </a:rPr>
                        <a:t>Неналоговые д</a:t>
                      </a:r>
                      <a:r>
                        <a:rPr sz="1200" b="1" spc="-20" dirty="0" err="1">
                          <a:latin typeface="Arial" pitchFamily="34" charset="0"/>
                          <a:cs typeface="Arial" pitchFamily="34" charset="0"/>
                        </a:rPr>
                        <a:t>оходы</a:t>
                      </a:r>
                      <a:r>
                        <a:rPr sz="1200" b="1" spc="-20" dirty="0">
                          <a:latin typeface="Arial" pitchFamily="34" charset="0"/>
                          <a:cs typeface="Arial" pitchFamily="34" charset="0"/>
                        </a:rPr>
                        <a:t>,</a:t>
                      </a:r>
                      <a:endParaRPr sz="1200" dirty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91440">
                        <a:lnSpc>
                          <a:spcPct val="100000"/>
                        </a:lnSpc>
                      </a:pPr>
                      <a:r>
                        <a:rPr sz="1200" b="1" spc="-5" dirty="0">
                          <a:latin typeface="Arial" pitchFamily="34" charset="0"/>
                          <a:cs typeface="Arial" pitchFamily="34" charset="0"/>
                        </a:rPr>
                        <a:t>в</a:t>
                      </a:r>
                      <a:r>
                        <a:rPr sz="1200" b="1" spc="-15" dirty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sz="1200" b="1" spc="-30" dirty="0" err="1">
                          <a:latin typeface="Arial" pitchFamily="34" charset="0"/>
                          <a:cs typeface="Arial" pitchFamily="34" charset="0"/>
                        </a:rPr>
                        <a:t>том</a:t>
                      </a:r>
                      <a:r>
                        <a:rPr sz="1200" b="1" spc="15" dirty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sz="1200" b="1" spc="-10" dirty="0" err="1">
                          <a:latin typeface="Arial" pitchFamily="34" charset="0"/>
                          <a:cs typeface="Arial" pitchFamily="34" charset="0"/>
                        </a:rPr>
                        <a:t>числе</a:t>
                      </a:r>
                      <a:r>
                        <a:rPr lang="ru-RU" sz="1200" b="1" spc="-10" dirty="0">
                          <a:latin typeface="Arial" pitchFamily="34" charset="0"/>
                          <a:cs typeface="Arial" pitchFamily="34" charset="0"/>
                        </a:rPr>
                        <a:t>:</a:t>
                      </a:r>
                      <a:endParaRPr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R="83185"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lang="ru-RU" sz="1200" b="1" spc="-5" dirty="0">
                          <a:solidFill>
                            <a:srgbClr val="004E4B"/>
                          </a:solidFill>
                          <a:latin typeface="Arial"/>
                          <a:cs typeface="Arial"/>
                        </a:rPr>
                        <a:t>8 218,0</a:t>
                      </a:r>
                      <a:endParaRPr sz="1200" dirty="0">
                        <a:latin typeface="Arial"/>
                        <a:cs typeface="Arial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R="83185"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lang="ru-RU" sz="1200" b="1" spc="-5" dirty="0">
                          <a:solidFill>
                            <a:srgbClr val="001C76"/>
                          </a:solidFill>
                          <a:latin typeface="Arial"/>
                          <a:cs typeface="Arial"/>
                        </a:rPr>
                        <a:t>62 806,6</a:t>
                      </a:r>
                      <a:endParaRPr sz="1200" dirty="0">
                        <a:latin typeface="Arial"/>
                        <a:cs typeface="Arial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R="83185"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lang="ru-RU" sz="12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8</a:t>
                      </a:r>
                      <a:r>
                        <a:rPr lang="ru-RU" sz="1200" b="1" spc="-5" baseline="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304,2</a:t>
                      </a:r>
                      <a:endParaRPr lang="ru-RU" sz="1200" dirty="0">
                        <a:latin typeface="Arial"/>
                        <a:cs typeface="Arial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R="78740"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lang="ru-RU" sz="1200" b="1" spc="-20" dirty="0">
                          <a:solidFill>
                            <a:srgbClr val="004E4B"/>
                          </a:solidFill>
                          <a:latin typeface="Arial"/>
                          <a:cs typeface="Arial"/>
                        </a:rPr>
                        <a:t>101,0</a:t>
                      </a:r>
                      <a:endParaRPr sz="1200" dirty="0">
                        <a:latin typeface="Arial"/>
                        <a:cs typeface="Arial"/>
                      </a:endParaRPr>
                    </a:p>
                  </a:txBody>
                  <a:tcPr marL="0" marR="0" marT="4127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R="78105"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lang="ru-RU" sz="1200" b="1" spc="-5" dirty="0">
                          <a:solidFill>
                            <a:srgbClr val="001C76"/>
                          </a:solidFill>
                          <a:latin typeface="Arial"/>
                          <a:cs typeface="Arial"/>
                        </a:rPr>
                        <a:t>13,2</a:t>
                      </a:r>
                      <a:endParaRPr sz="1200" dirty="0">
                        <a:latin typeface="Arial"/>
                        <a:cs typeface="Arial"/>
                      </a:endParaRPr>
                    </a:p>
                  </a:txBody>
                  <a:tcPr marL="0" marR="0" marT="4127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81716">
                <a:tc>
                  <a:txBody>
                    <a:bodyPr/>
                    <a:lstStyle/>
                    <a:p>
                      <a:pPr marL="91440" marR="699135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lang="ru-RU" sz="1200" b="1" spc="-10" dirty="0">
                          <a:latin typeface="Arial" pitchFamily="34" charset="0"/>
                          <a:cs typeface="Arial" pitchFamily="34" charset="0"/>
                        </a:rPr>
                        <a:t>Доходы от использования имущества</a:t>
                      </a:r>
                      <a:endParaRPr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R="83185"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lang="ru-RU" sz="1200" b="1" spc="-5" dirty="0">
                          <a:solidFill>
                            <a:srgbClr val="004E4B"/>
                          </a:solidFill>
                          <a:latin typeface="Arial"/>
                          <a:cs typeface="Arial"/>
                        </a:rPr>
                        <a:t>1 545,0</a:t>
                      </a:r>
                      <a:endParaRPr sz="1200" dirty="0">
                        <a:latin typeface="Arial"/>
                        <a:cs typeface="Arial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R="83185"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lang="ru-RU" sz="1200" b="1" spc="-5" dirty="0">
                          <a:solidFill>
                            <a:srgbClr val="001C76"/>
                          </a:solidFill>
                          <a:latin typeface="Arial"/>
                          <a:cs typeface="Arial"/>
                        </a:rPr>
                        <a:t>4 134,6</a:t>
                      </a:r>
                      <a:endParaRPr sz="1200" dirty="0">
                        <a:latin typeface="Arial"/>
                        <a:cs typeface="Arial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R="83185"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lang="ru-RU" sz="12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4 209,3</a:t>
                      </a:r>
                      <a:endParaRPr sz="1200" dirty="0">
                        <a:latin typeface="Arial"/>
                        <a:cs typeface="Arial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R="78740"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lang="ru-RU" sz="1200" b="1" spc="-5" dirty="0">
                          <a:solidFill>
                            <a:srgbClr val="004E4B"/>
                          </a:solidFill>
                          <a:latin typeface="Arial"/>
                          <a:cs typeface="Arial"/>
                        </a:rPr>
                        <a:t>272,4</a:t>
                      </a:r>
                      <a:endParaRPr sz="1200" dirty="0">
                        <a:latin typeface="Arial"/>
                        <a:cs typeface="Arial"/>
                      </a:endParaRPr>
                    </a:p>
                  </a:txBody>
                  <a:tcPr marL="0" marR="0" marT="4127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R="78105"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lang="ru-RU" sz="1200" b="1" spc="-5" dirty="0">
                          <a:solidFill>
                            <a:srgbClr val="001C76"/>
                          </a:solidFill>
                          <a:latin typeface="Arial"/>
                          <a:cs typeface="Arial"/>
                        </a:rPr>
                        <a:t>101,8</a:t>
                      </a:r>
                      <a:endParaRPr sz="1200" dirty="0">
                        <a:latin typeface="Arial"/>
                        <a:cs typeface="Arial"/>
                      </a:endParaRPr>
                    </a:p>
                  </a:txBody>
                  <a:tcPr marL="0" marR="0" marT="4127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62054">
                <a:tc>
                  <a:txBody>
                    <a:bodyPr/>
                    <a:lstStyle/>
                    <a:p>
                      <a:pPr marL="91440" marR="699135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lang="ru-RU" sz="1200" b="1" spc="-10" dirty="0">
                          <a:latin typeface="Arial" pitchFamily="34" charset="0"/>
                          <a:cs typeface="Arial" pitchFamily="34" charset="0"/>
                        </a:rPr>
                        <a:t>Платежи при пользовании природными ресурсами</a:t>
                      </a:r>
                      <a:endParaRPr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4127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R="83185"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lang="ru-RU" sz="1200" b="1" spc="-5" dirty="0">
                          <a:solidFill>
                            <a:srgbClr val="004E4B"/>
                          </a:solidFill>
                          <a:latin typeface="Arial"/>
                          <a:cs typeface="Arial"/>
                        </a:rPr>
                        <a:t>438,0</a:t>
                      </a:r>
                      <a:endParaRPr sz="1200" dirty="0">
                        <a:latin typeface="Arial"/>
                        <a:cs typeface="Arial"/>
                      </a:endParaRPr>
                    </a:p>
                  </a:txBody>
                  <a:tcPr marL="0" marR="0" marT="4127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R="83185"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lang="ru-RU" sz="1200" b="1" spc="-5" dirty="0">
                          <a:solidFill>
                            <a:srgbClr val="001C76"/>
                          </a:solidFill>
                          <a:latin typeface="Arial"/>
                          <a:cs typeface="Arial"/>
                        </a:rPr>
                        <a:t>438,0</a:t>
                      </a:r>
                      <a:endParaRPr sz="1200" dirty="0">
                        <a:latin typeface="Arial"/>
                        <a:cs typeface="Arial"/>
                      </a:endParaRPr>
                    </a:p>
                  </a:txBody>
                  <a:tcPr marL="0" marR="0" marT="4127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R="83185"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lang="ru-RU" sz="12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186,7</a:t>
                      </a:r>
                      <a:endParaRPr sz="1200" dirty="0">
                        <a:latin typeface="Arial"/>
                        <a:cs typeface="Arial"/>
                      </a:endParaRPr>
                    </a:p>
                  </a:txBody>
                  <a:tcPr marL="0" marR="0" marT="4127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R="78740"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lang="ru-RU" sz="1200" b="1" spc="-5" dirty="0">
                          <a:solidFill>
                            <a:srgbClr val="004E4B"/>
                          </a:solidFill>
                          <a:latin typeface="Arial"/>
                          <a:cs typeface="Arial"/>
                        </a:rPr>
                        <a:t>42,6</a:t>
                      </a:r>
                      <a:endParaRPr sz="1200" dirty="0">
                        <a:latin typeface="Arial"/>
                        <a:cs typeface="Arial"/>
                      </a:endParaRPr>
                    </a:p>
                  </a:txBody>
                  <a:tcPr marL="0" marR="0" marT="4127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R="78105"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lang="ru-RU" sz="1200" b="1" spc="-5" dirty="0">
                          <a:solidFill>
                            <a:srgbClr val="001C76"/>
                          </a:solidFill>
                          <a:latin typeface="Arial"/>
                          <a:cs typeface="Arial"/>
                        </a:rPr>
                        <a:t>42,6</a:t>
                      </a:r>
                      <a:endParaRPr sz="1200" dirty="0">
                        <a:latin typeface="Arial"/>
                        <a:cs typeface="Arial"/>
                      </a:endParaRPr>
                    </a:p>
                  </a:txBody>
                  <a:tcPr marL="0" marR="0" marT="4127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6124002"/>
                  </a:ext>
                </a:extLst>
              </a:tr>
              <a:tr h="401377">
                <a:tc>
                  <a:txBody>
                    <a:bodyPr/>
                    <a:lstStyle/>
                    <a:p>
                      <a:pPr marL="91440" marR="456565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lang="ru-RU" sz="1200" b="1" dirty="0">
                          <a:latin typeface="Arial" pitchFamily="34" charset="0"/>
                          <a:cs typeface="Arial" pitchFamily="34" charset="0"/>
                        </a:rPr>
                        <a:t>Доходы от платных услуг</a:t>
                      </a:r>
                    </a:p>
                  </a:txBody>
                  <a:tcPr marL="0" marR="0" marT="412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R="83185"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lang="ru-RU" sz="1200" dirty="0">
                          <a:latin typeface="Arial"/>
                          <a:cs typeface="Arial"/>
                        </a:rPr>
                        <a:t>-</a:t>
                      </a:r>
                      <a:endParaRPr sz="1200" dirty="0">
                        <a:latin typeface="Arial"/>
                        <a:cs typeface="Arial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R="83185"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lang="ru-RU" sz="1200" b="1" spc="-5" dirty="0">
                          <a:solidFill>
                            <a:srgbClr val="001C76"/>
                          </a:solidFill>
                          <a:latin typeface="Arial"/>
                          <a:cs typeface="Arial"/>
                        </a:rPr>
                        <a:t>13,8</a:t>
                      </a:r>
                      <a:endParaRPr sz="1200" dirty="0">
                        <a:latin typeface="Arial"/>
                        <a:cs typeface="Arial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R="83185"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lang="ru-RU" sz="12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13,8</a:t>
                      </a:r>
                      <a:endParaRPr sz="1200" dirty="0">
                        <a:latin typeface="Arial"/>
                        <a:cs typeface="Arial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R="78740"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lang="ru-RU" sz="1200" b="1" spc="-5" dirty="0">
                          <a:solidFill>
                            <a:srgbClr val="004E4B"/>
                          </a:solidFill>
                          <a:latin typeface="Arial"/>
                          <a:cs typeface="Arial"/>
                        </a:rPr>
                        <a:t>0</a:t>
                      </a:r>
                      <a:endParaRPr lang="ru-RU" sz="1200" dirty="0">
                        <a:latin typeface="Arial"/>
                        <a:cs typeface="Arial"/>
                      </a:endParaRPr>
                    </a:p>
                  </a:txBody>
                  <a:tcPr marL="0" marR="0" marT="4127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R="78105"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lang="ru-RU" sz="1200" b="1" spc="-5" dirty="0">
                          <a:solidFill>
                            <a:srgbClr val="001C76"/>
                          </a:solidFill>
                          <a:latin typeface="Arial"/>
                          <a:cs typeface="Arial"/>
                        </a:rPr>
                        <a:t>100</a:t>
                      </a:r>
                      <a:endParaRPr sz="1200" dirty="0">
                        <a:latin typeface="Arial"/>
                        <a:cs typeface="Arial"/>
                      </a:endParaRPr>
                    </a:p>
                  </a:txBody>
                  <a:tcPr marL="0" marR="0" marT="4127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89279">
                <a:tc>
                  <a:txBody>
                    <a:bodyPr/>
                    <a:lstStyle/>
                    <a:p>
                      <a:pPr marL="91440" marR="618490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lang="ru-RU" sz="1200" b="1" spc="-5" dirty="0">
                          <a:latin typeface="Arial" pitchFamily="34" charset="0"/>
                          <a:cs typeface="Arial" pitchFamily="34" charset="0"/>
                        </a:rPr>
                        <a:t>Доходы от продажи материальных и нематериальных активов</a:t>
                      </a:r>
                      <a:endParaRPr lang="ru-RU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4191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R="83185" algn="ctr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lang="ru-RU" sz="1200" b="1" spc="-5" dirty="0">
                          <a:solidFill>
                            <a:srgbClr val="004E4B"/>
                          </a:solidFill>
                          <a:latin typeface="Arial"/>
                          <a:cs typeface="Arial"/>
                        </a:rPr>
                        <a:t>4 780,0</a:t>
                      </a:r>
                      <a:endParaRPr sz="1200" dirty="0">
                        <a:latin typeface="Arial"/>
                        <a:cs typeface="Arial"/>
                      </a:endParaRPr>
                    </a:p>
                  </a:txBody>
                  <a:tcPr marL="0" marR="0" marT="4191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83185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325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spc="-5" dirty="0">
                          <a:solidFill>
                            <a:srgbClr val="001C76"/>
                          </a:solidFill>
                          <a:latin typeface="Arial"/>
                          <a:cs typeface="Arial"/>
                        </a:rPr>
                        <a:t>55 657,7</a:t>
                      </a:r>
                      <a:endParaRPr lang="ru-RU" sz="1200" dirty="0">
                        <a:latin typeface="Arial"/>
                        <a:cs typeface="Arial"/>
                      </a:endParaRPr>
                    </a:p>
                    <a:p>
                      <a:pPr marR="83185"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endParaRPr lang="ru-RU" sz="1200" dirty="0">
                        <a:latin typeface="Arial"/>
                        <a:cs typeface="Arial"/>
                      </a:endParaRPr>
                    </a:p>
                  </a:txBody>
                  <a:tcPr marL="0" marR="0" marT="4191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R="83185"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lang="ru-RU" sz="12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2 572,2</a:t>
                      </a:r>
                      <a:endParaRPr lang="ru-RU" sz="1200" dirty="0">
                        <a:latin typeface="Arial"/>
                        <a:cs typeface="Arial"/>
                      </a:endParaRPr>
                    </a:p>
                  </a:txBody>
                  <a:tcPr marL="0" marR="0" marT="4191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R="77470" algn="ctr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lang="ru-RU" sz="1200" b="1" spc="-45" dirty="0">
                          <a:solidFill>
                            <a:srgbClr val="004E4B"/>
                          </a:solidFill>
                          <a:latin typeface="Arial"/>
                          <a:cs typeface="Arial"/>
                        </a:rPr>
                        <a:t>53,8</a:t>
                      </a:r>
                      <a:endParaRPr sz="1200" dirty="0">
                        <a:latin typeface="Arial"/>
                        <a:cs typeface="Arial"/>
                      </a:endParaRPr>
                    </a:p>
                  </a:txBody>
                  <a:tcPr marL="0" marR="0" marT="4191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R="78105" algn="ctr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lang="ru-RU" sz="1200" b="1" spc="-5" dirty="0">
                          <a:solidFill>
                            <a:srgbClr val="001C76"/>
                          </a:solidFill>
                          <a:latin typeface="Arial"/>
                          <a:cs typeface="Arial"/>
                        </a:rPr>
                        <a:t>4,6</a:t>
                      </a:r>
                      <a:endParaRPr sz="1200" dirty="0">
                        <a:latin typeface="Arial"/>
                        <a:cs typeface="Arial"/>
                      </a:endParaRPr>
                    </a:p>
                  </a:txBody>
                  <a:tcPr marL="0" marR="0" marT="4191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3340">
                <a:tc>
                  <a:txBody>
                    <a:bodyPr/>
                    <a:lstStyle/>
                    <a:p>
                      <a:pPr marL="91440" marR="618490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lang="ru-RU" sz="1200" b="1" spc="-5" dirty="0" err="1">
                          <a:latin typeface="Arial" pitchFamily="34" charset="0"/>
                          <a:cs typeface="Arial" pitchFamily="34" charset="0"/>
                        </a:rPr>
                        <a:t>Штрафы,санкции</a:t>
                      </a:r>
                      <a:r>
                        <a:rPr lang="ru-RU" sz="1200" b="1" spc="-5" dirty="0">
                          <a:latin typeface="Arial" pitchFamily="34" charset="0"/>
                          <a:cs typeface="Arial" pitchFamily="34" charset="0"/>
                        </a:rPr>
                        <a:t>, </a:t>
                      </a:r>
                      <a:r>
                        <a:rPr lang="ru-RU" sz="1200" b="1" spc="-5" dirty="0" err="1">
                          <a:latin typeface="Arial" pitchFamily="34" charset="0"/>
                          <a:cs typeface="Arial" pitchFamily="34" charset="0"/>
                        </a:rPr>
                        <a:t>возмещ.ущерба</a:t>
                      </a:r>
                      <a:endParaRPr lang="ru-RU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4191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R="83185" algn="ctr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lang="ru-RU" sz="1200" b="1" spc="-5" dirty="0">
                          <a:solidFill>
                            <a:srgbClr val="004E4B"/>
                          </a:solidFill>
                          <a:latin typeface="Arial"/>
                          <a:cs typeface="Arial"/>
                        </a:rPr>
                        <a:t>1 455,0</a:t>
                      </a:r>
                      <a:endParaRPr sz="1200" dirty="0">
                        <a:latin typeface="Arial"/>
                        <a:cs typeface="Arial"/>
                      </a:endParaRPr>
                    </a:p>
                  </a:txBody>
                  <a:tcPr marL="0" marR="0" marT="4191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R="83185" algn="ctr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lang="ru-RU" sz="1200" b="1" spc="-5" dirty="0">
                          <a:solidFill>
                            <a:srgbClr val="001C76"/>
                          </a:solidFill>
                          <a:latin typeface="Arial"/>
                          <a:cs typeface="Arial"/>
                        </a:rPr>
                        <a:t>1</a:t>
                      </a:r>
                      <a:r>
                        <a:rPr lang="ru-RU" sz="1200" b="1" spc="-5" baseline="0" dirty="0">
                          <a:solidFill>
                            <a:srgbClr val="001C76"/>
                          </a:solidFill>
                          <a:latin typeface="Arial"/>
                          <a:cs typeface="Arial"/>
                        </a:rPr>
                        <a:t> 466,0</a:t>
                      </a:r>
                      <a:endParaRPr lang="ru-RU" sz="1200" dirty="0">
                        <a:latin typeface="Arial"/>
                        <a:cs typeface="Arial"/>
                      </a:endParaRPr>
                    </a:p>
                  </a:txBody>
                  <a:tcPr marL="0" marR="0" marT="4191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R="83185" algn="ctr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lang="ru-RU" sz="12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267,6</a:t>
                      </a:r>
                      <a:endParaRPr sz="1200" dirty="0">
                        <a:latin typeface="Arial"/>
                        <a:cs typeface="Arial"/>
                      </a:endParaRPr>
                    </a:p>
                  </a:txBody>
                  <a:tcPr marL="0" marR="0" marT="4191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spc="-45" dirty="0">
                          <a:solidFill>
                            <a:srgbClr val="004E4B"/>
                          </a:solidFill>
                          <a:latin typeface="Arial"/>
                          <a:cs typeface="Arial"/>
                        </a:rPr>
                        <a:t>18,4</a:t>
                      </a:r>
                      <a:endParaRPr lang="ru-RU" sz="1200" dirty="0">
                        <a:latin typeface="Arial"/>
                        <a:cs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sz="12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spc="-5" dirty="0">
                          <a:solidFill>
                            <a:srgbClr val="001C76"/>
                          </a:solidFill>
                          <a:latin typeface="Arial"/>
                          <a:cs typeface="Arial"/>
                        </a:rPr>
                        <a:t>18,6</a:t>
                      </a:r>
                      <a:endParaRPr lang="ru-RU" sz="1200" dirty="0">
                        <a:latin typeface="Arial"/>
                        <a:cs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sz="12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7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00250">
                <a:tc>
                  <a:txBody>
                    <a:bodyPr/>
                    <a:lstStyle/>
                    <a:p>
                      <a:pPr marL="91440" marR="61849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33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>
                          <a:latin typeface="Arial" pitchFamily="34" charset="0"/>
                          <a:cs typeface="Arial" pitchFamily="34" charset="0"/>
                        </a:rPr>
                        <a:t>Прочие неналоговые доходы</a:t>
                      </a:r>
                    </a:p>
                    <a:p>
                      <a:pPr marL="91440" marR="618490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endParaRPr lang="ru-RU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4191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R="83185" algn="ctr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lang="ru-RU" sz="1200" b="1" dirty="0">
                          <a:latin typeface="Arial"/>
                          <a:cs typeface="Arial"/>
                        </a:rPr>
                        <a:t>-</a:t>
                      </a:r>
                      <a:endParaRPr sz="1200" b="1" dirty="0">
                        <a:latin typeface="Arial"/>
                        <a:cs typeface="Arial"/>
                      </a:endParaRPr>
                    </a:p>
                  </a:txBody>
                  <a:tcPr marL="0" marR="0" marT="4191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R="83185" algn="ctr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lang="ru-RU" sz="1200" b="1" spc="-5" dirty="0">
                          <a:solidFill>
                            <a:srgbClr val="001C76"/>
                          </a:solidFill>
                          <a:latin typeface="Arial"/>
                          <a:cs typeface="Arial"/>
                        </a:rPr>
                        <a:t>1 096,5</a:t>
                      </a:r>
                      <a:endParaRPr lang="ru-RU" sz="1200" dirty="0">
                        <a:latin typeface="Arial"/>
                        <a:cs typeface="Arial"/>
                      </a:endParaRPr>
                    </a:p>
                  </a:txBody>
                  <a:tcPr marL="0" marR="0" marT="4191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R="83185" algn="ctr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lang="ru-RU" sz="12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1 054,6</a:t>
                      </a:r>
                      <a:endParaRPr sz="1200" dirty="0">
                        <a:latin typeface="Arial"/>
                        <a:cs typeface="Arial"/>
                      </a:endParaRPr>
                    </a:p>
                  </a:txBody>
                  <a:tcPr marL="0" marR="0" marT="4191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R="78740"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lang="ru-RU" sz="1200" b="1" spc="-5" dirty="0">
                          <a:solidFill>
                            <a:srgbClr val="004E4B"/>
                          </a:solidFill>
                          <a:latin typeface="Arial"/>
                          <a:cs typeface="Arial"/>
                        </a:rPr>
                        <a:t>0</a:t>
                      </a:r>
                      <a:endParaRPr lang="ru-RU" sz="1200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spc="-5" dirty="0">
                          <a:solidFill>
                            <a:srgbClr val="001C76"/>
                          </a:solidFill>
                          <a:latin typeface="Arial"/>
                          <a:cs typeface="Arial"/>
                        </a:rPr>
                        <a:t>96,2</a:t>
                      </a:r>
                      <a:endParaRPr lang="ru-RU" sz="1200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53910045"/>
                  </a:ext>
                </a:extLst>
              </a:tr>
            </a:tbl>
          </a:graphicData>
        </a:graphic>
      </p:graphicFrame>
      <p:pic>
        <p:nvPicPr>
          <p:cNvPr id="45" name="Picture 2">
            <a:extLst>
              <a:ext uri="{FF2B5EF4-FFF2-40B4-BE49-F238E27FC236}">
                <a16:creationId xmlns:a16="http://schemas.microsoft.com/office/drawing/2014/main" id="{28FAF956-D8A6-B2C5-6B6C-CDFCA5FA11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210" y="139956"/>
            <a:ext cx="590166" cy="3934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-5179" y="51004"/>
            <a:ext cx="9144000" cy="1143000"/>
          </a:xfrm>
          <a:custGeom>
            <a:avLst/>
            <a:gdLst/>
            <a:ahLst/>
            <a:cxnLst/>
            <a:rect l="l" t="t" r="r" b="b"/>
            <a:pathLst>
              <a:path w="9144000" h="1143000">
                <a:moveTo>
                  <a:pt x="9144000" y="0"/>
                </a:moveTo>
                <a:lnTo>
                  <a:pt x="0" y="0"/>
                </a:lnTo>
                <a:lnTo>
                  <a:pt x="0" y="1143000"/>
                </a:lnTo>
                <a:lnTo>
                  <a:pt x="9144000" y="1143000"/>
                </a:lnTo>
                <a:lnTo>
                  <a:pt x="9144000" y="0"/>
                </a:lnTo>
                <a:close/>
              </a:path>
            </a:pathLst>
          </a:custGeom>
          <a:solidFill>
            <a:schemeClr val="accent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627989" y="400253"/>
            <a:ext cx="8392795" cy="3314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pc="-5" dirty="0"/>
              <a:t>ИСПОЛНЕНИЕ</a:t>
            </a:r>
            <a:r>
              <a:rPr spc="-30" dirty="0"/>
              <a:t> </a:t>
            </a:r>
            <a:r>
              <a:rPr dirty="0"/>
              <a:t>ПО</a:t>
            </a:r>
            <a:r>
              <a:rPr spc="-30" dirty="0"/>
              <a:t> </a:t>
            </a:r>
            <a:r>
              <a:rPr spc="-5" dirty="0"/>
              <a:t>БЕЗВОЗМЕЗДНЫМ</a:t>
            </a:r>
            <a:r>
              <a:rPr spc="-50" dirty="0"/>
              <a:t> </a:t>
            </a:r>
            <a:r>
              <a:rPr spc="-5" dirty="0"/>
              <a:t>ПОСТУПЛЕНИЯМ</a:t>
            </a:r>
            <a:r>
              <a:rPr spc="-30" dirty="0"/>
              <a:t> </a:t>
            </a:r>
            <a:r>
              <a:rPr dirty="0"/>
              <a:t>(</a:t>
            </a:r>
            <a:r>
              <a:rPr lang="ru-RU" dirty="0" err="1"/>
              <a:t>тыс</a:t>
            </a:r>
            <a:r>
              <a:rPr dirty="0"/>
              <a:t>.</a:t>
            </a:r>
            <a:r>
              <a:rPr spc="-35" dirty="0"/>
              <a:t> </a:t>
            </a:r>
            <a:r>
              <a:rPr spc="-15" dirty="0"/>
              <a:t>руб.)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8900286" y="6537756"/>
            <a:ext cx="138430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b="1" spc="-5" dirty="0">
                <a:solidFill>
                  <a:srgbClr val="004E4B"/>
                </a:solidFill>
                <a:latin typeface="Arial"/>
                <a:cs typeface="Arial"/>
              </a:rPr>
              <a:t>5</a:t>
            </a:r>
            <a:endParaRPr sz="1600">
              <a:latin typeface="Arial"/>
              <a:cs typeface="Arial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4687951" y="4400803"/>
            <a:ext cx="1052195" cy="43601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417195" algn="ctr">
              <a:lnSpc>
                <a:spcPts val="1290"/>
              </a:lnSpc>
              <a:spcBef>
                <a:spcPts val="100"/>
              </a:spcBef>
            </a:pPr>
            <a:endParaRPr sz="1100" dirty="0">
              <a:latin typeface="Arial"/>
              <a:cs typeface="Arial"/>
            </a:endParaRPr>
          </a:p>
          <a:p>
            <a:pPr marL="376555" marR="5080" indent="-106680">
              <a:lnSpc>
                <a:spcPts val="1260"/>
              </a:lnSpc>
              <a:spcBef>
                <a:spcPts val="740"/>
              </a:spcBef>
            </a:pPr>
            <a:endParaRPr sz="1100" dirty="0">
              <a:latin typeface="Arial"/>
              <a:cs typeface="Arial"/>
            </a:endParaRPr>
          </a:p>
        </p:txBody>
      </p:sp>
      <p:pic>
        <p:nvPicPr>
          <p:cNvPr id="40" name="Picture 2">
            <a:extLst>
              <a:ext uri="{FF2B5EF4-FFF2-40B4-BE49-F238E27FC236}">
                <a16:creationId xmlns:a16="http://schemas.microsoft.com/office/drawing/2014/main" id="{9219EBAF-17CA-D63C-E33A-ADD13803D5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359" y="169291"/>
            <a:ext cx="493630" cy="329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1" name="object 5">
            <a:extLst>
              <a:ext uri="{FF2B5EF4-FFF2-40B4-BE49-F238E27FC236}">
                <a16:creationId xmlns:a16="http://schemas.microsoft.com/office/drawing/2014/main" id="{C1CBD1BC-4AAA-F8B4-6582-C07C0104466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5771003"/>
              </p:ext>
            </p:extLst>
          </p:nvPr>
        </p:nvGraphicFramePr>
        <p:xfrm>
          <a:off x="87351" y="1393246"/>
          <a:ext cx="8933433" cy="461294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23446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0404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6054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7157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64444">
                  <a:extLst>
                    <a:ext uri="{9D8B030D-6E8A-4147-A177-3AD203B41FA5}">
                      <a16:colId xmlns:a16="http://schemas.microsoft.com/office/drawing/2014/main" val="3301767092"/>
                    </a:ext>
                  </a:extLst>
                </a:gridCol>
                <a:gridCol w="129836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992364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245745" marR="236220" indent="210185" algn="ctr">
                        <a:lnSpc>
                          <a:spcPct val="100000"/>
                        </a:lnSpc>
                        <a:spcBef>
                          <a:spcPts val="1135"/>
                        </a:spcBef>
                      </a:pPr>
                      <a:r>
                        <a:rPr lang="ru-RU" sz="1200" b="1" spc="-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план </a:t>
                      </a:r>
                      <a:r>
                        <a:rPr lang="ru-RU" sz="12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lang="ru-RU" sz="1200" b="1" dirty="0" err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пе</a:t>
                      </a:r>
                      <a:r>
                        <a:rPr lang="ru-RU" sz="1200" b="1" spc="-10" dirty="0" err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р</a:t>
                      </a:r>
                      <a:r>
                        <a:rPr lang="ru-RU" sz="1200" b="1" spc="-25" dirty="0" err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в</a:t>
                      </a:r>
                      <a:r>
                        <a:rPr lang="ru-RU" sz="1200" b="1" dirty="0" err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о</a:t>
                      </a:r>
                      <a:r>
                        <a:rPr lang="ru-RU" sz="1200" b="1" spc="-10" dirty="0" err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н</a:t>
                      </a:r>
                      <a:r>
                        <a:rPr lang="ru-RU" sz="1200" b="1" dirty="0" err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а</a:t>
                      </a:r>
                      <a:r>
                        <a:rPr lang="ru-RU" sz="12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-  </a:t>
                      </a:r>
                      <a:r>
                        <a:rPr lang="ru-RU" sz="1200" b="1" dirty="0" err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ча</a:t>
                      </a:r>
                      <a:r>
                        <a:rPr lang="ru-RU" sz="1200" b="1" spc="-10" dirty="0" err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л</a:t>
                      </a:r>
                      <a:r>
                        <a:rPr lang="ru-RU" sz="1200" b="1" dirty="0" err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ьный</a:t>
                      </a:r>
                      <a:endParaRPr lang="ru-RU" sz="1200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179070" marR="168910" indent="-1905" algn="ctr">
                        <a:lnSpc>
                          <a:spcPct val="100000"/>
                        </a:lnSpc>
                        <a:spcBef>
                          <a:spcPts val="1135"/>
                        </a:spcBef>
                      </a:pPr>
                      <a:r>
                        <a:rPr sz="1200" b="1" spc="-10" dirty="0" err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план</a:t>
                      </a:r>
                      <a:r>
                        <a:rPr sz="1200" b="1" spc="-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2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200" b="1" spc="-15" dirty="0" err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у</a:t>
                      </a:r>
                      <a:r>
                        <a:rPr sz="1200" b="1" spc="-40" dirty="0" err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то</a:t>
                      </a:r>
                      <a:r>
                        <a:rPr sz="1200" b="1" dirty="0" err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ч</a:t>
                      </a:r>
                      <a:r>
                        <a:rPr sz="1200" b="1" spc="-10" dirty="0" err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н</a:t>
                      </a:r>
                      <a:r>
                        <a:rPr sz="1200" b="1" spc="-5" dirty="0" err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е</a:t>
                      </a:r>
                      <a:r>
                        <a:rPr sz="12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-  </a:t>
                      </a:r>
                      <a:r>
                        <a:rPr sz="12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ный</a:t>
                      </a:r>
                      <a:endParaRPr sz="1200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R="96520" algn="ctr">
                        <a:lnSpc>
                          <a:spcPct val="100000"/>
                        </a:lnSpc>
                      </a:pPr>
                      <a:r>
                        <a:rPr lang="ru-RU" sz="1200" b="1" spc="-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И</a:t>
                      </a:r>
                      <a:r>
                        <a:rPr sz="1200" b="1" spc="-10" dirty="0" err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сполнено</a:t>
                      </a:r>
                      <a:endParaRPr lang="ru-RU" sz="1200" b="1" spc="-10" dirty="0">
                        <a:solidFill>
                          <a:srgbClr val="FFFFFF"/>
                        </a:solidFill>
                        <a:latin typeface="Arial"/>
                        <a:cs typeface="Arial"/>
                      </a:endParaRPr>
                    </a:p>
                    <a:p>
                      <a:pPr marR="96520" algn="ctr">
                        <a:lnSpc>
                          <a:spcPct val="100000"/>
                        </a:lnSpc>
                      </a:pPr>
                      <a:r>
                        <a:rPr lang="ru-RU" sz="1200" b="1" spc="-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2024 год </a:t>
                      </a:r>
                      <a:endParaRPr sz="1200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4445"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sz="12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%</a:t>
                      </a:r>
                      <a:endParaRPr sz="1200" dirty="0">
                        <a:latin typeface="Arial"/>
                        <a:cs typeface="Arial"/>
                      </a:endParaRPr>
                    </a:p>
                    <a:p>
                      <a:pPr marL="182245" marR="172085" indent="-635" algn="ctr">
                        <a:lnSpc>
                          <a:spcPct val="100000"/>
                        </a:lnSpc>
                      </a:pPr>
                      <a:r>
                        <a:rPr sz="1200" b="1" spc="-10" dirty="0" err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исполне</a:t>
                      </a:r>
                      <a:r>
                        <a:rPr sz="1200" b="1" spc="-43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lang="ru-RU" sz="1200" b="1" spc="-43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 </a:t>
                      </a:r>
                      <a:r>
                        <a:rPr sz="1200" b="1" spc="-5" dirty="0" err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ния</a:t>
                      </a:r>
                      <a:r>
                        <a:rPr sz="12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2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200" b="1" spc="-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первона- </a:t>
                      </a:r>
                      <a:r>
                        <a:rPr sz="1200" b="1" spc="-43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2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ч</a:t>
                      </a:r>
                      <a:r>
                        <a:rPr sz="12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а</a:t>
                      </a:r>
                      <a:r>
                        <a:rPr sz="1200" b="1" spc="-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л</a:t>
                      </a:r>
                      <a:r>
                        <a:rPr sz="12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ьн</a:t>
                      </a:r>
                      <a:r>
                        <a:rPr sz="1200" b="1" spc="-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о</a:t>
                      </a:r>
                      <a:r>
                        <a:rPr sz="1200" b="1" spc="-3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г</a:t>
                      </a:r>
                      <a:r>
                        <a:rPr sz="12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о  </a:t>
                      </a:r>
                      <a:r>
                        <a:rPr sz="1200" b="1" spc="-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плана</a:t>
                      </a:r>
                      <a:endParaRPr sz="1200" dirty="0">
                        <a:latin typeface="Arial"/>
                        <a:cs typeface="Arial"/>
                      </a:endParaRPr>
                    </a:p>
                  </a:txBody>
                  <a:tcPr marL="0" marR="0" marT="4127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ct val="100000"/>
                        </a:lnSpc>
                        <a:spcBef>
                          <a:spcPts val="1280"/>
                        </a:spcBef>
                      </a:pPr>
                      <a:r>
                        <a:rPr sz="12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%</a:t>
                      </a:r>
                      <a:endParaRPr sz="1200" dirty="0">
                        <a:latin typeface="Arial"/>
                        <a:cs typeface="Arial"/>
                      </a:endParaRPr>
                    </a:p>
                    <a:p>
                      <a:pPr marL="194310" marR="184150"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200" b="1" dirty="0" err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исп</a:t>
                      </a:r>
                      <a:r>
                        <a:rPr sz="1200" b="1" spc="-40" dirty="0" err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о</a:t>
                      </a:r>
                      <a:r>
                        <a:rPr sz="1200" b="1" spc="-10" dirty="0" err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л</a:t>
                      </a:r>
                      <a:r>
                        <a:rPr sz="1200" b="1" dirty="0" err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н</a:t>
                      </a:r>
                      <a:r>
                        <a:rPr sz="1200" b="1" spc="-5" dirty="0" err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ения</a:t>
                      </a:r>
                      <a:endParaRPr sz="1200" dirty="0">
                        <a:latin typeface="Arial"/>
                        <a:cs typeface="Arial"/>
                      </a:endParaRPr>
                    </a:p>
                    <a:p>
                      <a:pPr marL="95250" marR="85090" indent="-1905" algn="ctr">
                        <a:lnSpc>
                          <a:spcPct val="100000"/>
                        </a:lnSpc>
                      </a:pPr>
                      <a:r>
                        <a:rPr sz="1200" b="1" spc="-1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уточнен- </a:t>
                      </a:r>
                      <a:r>
                        <a:rPr sz="1200" b="1" spc="-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200" b="1" spc="-1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ного</a:t>
                      </a:r>
                      <a:r>
                        <a:rPr sz="1200" b="1" spc="-5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200" b="1" spc="-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плана</a:t>
                      </a:r>
                      <a:endParaRPr sz="1200" dirty="0">
                        <a:latin typeface="Arial"/>
                        <a:cs typeface="Arial"/>
                      </a:endParaRPr>
                    </a:p>
                  </a:txBody>
                  <a:tcPr marL="0" marR="0" marT="16256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48319">
                <a:tc>
                  <a:txBody>
                    <a:bodyPr/>
                    <a:lstStyle/>
                    <a:p>
                      <a:pPr marL="9144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325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>
                          <a:latin typeface="Arial" pitchFamily="34" charset="0"/>
                          <a:cs typeface="Arial" pitchFamily="34" charset="0"/>
                        </a:rPr>
                        <a:t>Без</a:t>
                      </a:r>
                      <a:r>
                        <a:rPr lang="ru-RU" sz="1200" b="1" spc="-25" dirty="0">
                          <a:latin typeface="Arial" pitchFamily="34" charset="0"/>
                          <a:cs typeface="Arial" pitchFamily="34" charset="0"/>
                        </a:rPr>
                        <a:t>в</a:t>
                      </a:r>
                      <a:r>
                        <a:rPr lang="ru-RU" sz="1200" b="1" spc="-30" dirty="0">
                          <a:latin typeface="Arial" pitchFamily="34" charset="0"/>
                          <a:cs typeface="Arial" pitchFamily="34" charset="0"/>
                        </a:rPr>
                        <a:t>о</a:t>
                      </a:r>
                      <a:r>
                        <a:rPr lang="ru-RU" sz="1200" b="1" spc="-40" dirty="0">
                          <a:latin typeface="Arial" pitchFamily="34" charset="0"/>
                          <a:cs typeface="Arial" pitchFamily="34" charset="0"/>
                        </a:rPr>
                        <a:t>з</a:t>
                      </a:r>
                      <a:r>
                        <a:rPr lang="ru-RU" sz="1200" b="1" spc="-5" dirty="0">
                          <a:latin typeface="Arial" pitchFamily="34" charset="0"/>
                          <a:cs typeface="Arial" pitchFamily="34" charset="0"/>
                        </a:rPr>
                        <a:t>мез</a:t>
                      </a:r>
                      <a:r>
                        <a:rPr lang="ru-RU" sz="1200" b="1" spc="-10" dirty="0">
                          <a:latin typeface="Arial" pitchFamily="34" charset="0"/>
                          <a:cs typeface="Arial" pitchFamily="34" charset="0"/>
                        </a:rPr>
                        <a:t>д</a:t>
                      </a:r>
                      <a:r>
                        <a:rPr lang="ru-RU" sz="1200" b="1" dirty="0">
                          <a:latin typeface="Arial" pitchFamily="34" charset="0"/>
                          <a:cs typeface="Arial" pitchFamily="34" charset="0"/>
                        </a:rPr>
                        <a:t>ные  </a:t>
                      </a:r>
                      <a:r>
                        <a:rPr lang="ru-RU" sz="1200" b="1" spc="-10" dirty="0">
                          <a:latin typeface="Arial" pitchFamily="34" charset="0"/>
                          <a:cs typeface="Arial" pitchFamily="34" charset="0"/>
                        </a:rPr>
                        <a:t>поступления</a:t>
                      </a:r>
                      <a:r>
                        <a:rPr sz="1200" b="1" spc="-20" dirty="0">
                          <a:latin typeface="Arial" pitchFamily="34" charset="0"/>
                          <a:cs typeface="Arial" pitchFamily="34" charset="0"/>
                        </a:rPr>
                        <a:t>,</a:t>
                      </a:r>
                      <a:endParaRPr sz="1200" dirty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91440">
                        <a:lnSpc>
                          <a:spcPct val="100000"/>
                        </a:lnSpc>
                      </a:pPr>
                      <a:r>
                        <a:rPr sz="1200" b="1" spc="-5" dirty="0">
                          <a:latin typeface="Arial" pitchFamily="34" charset="0"/>
                          <a:cs typeface="Arial" pitchFamily="34" charset="0"/>
                        </a:rPr>
                        <a:t>в</a:t>
                      </a:r>
                      <a:r>
                        <a:rPr sz="1200" b="1" spc="-15" dirty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sz="1200" b="1" spc="-30" dirty="0">
                          <a:latin typeface="Arial" pitchFamily="34" charset="0"/>
                          <a:cs typeface="Arial" pitchFamily="34" charset="0"/>
                        </a:rPr>
                        <a:t>том</a:t>
                      </a:r>
                      <a:r>
                        <a:rPr sz="1200" b="1" spc="15" dirty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sz="1200" b="1" spc="-10" dirty="0">
                          <a:latin typeface="Arial" pitchFamily="34" charset="0"/>
                          <a:cs typeface="Arial" pitchFamily="34" charset="0"/>
                        </a:rPr>
                        <a:t>числе</a:t>
                      </a:r>
                      <a:endParaRPr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R="83185"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lang="ru-RU" sz="1400" b="1" spc="-5" dirty="0">
                          <a:solidFill>
                            <a:srgbClr val="004E4B"/>
                          </a:solidFill>
                          <a:latin typeface="Arial" pitchFamily="34" charset="0"/>
                          <a:cs typeface="Arial" pitchFamily="34" charset="0"/>
                        </a:rPr>
                        <a:t>162</a:t>
                      </a:r>
                      <a:r>
                        <a:rPr lang="ru-RU" sz="1400" b="1" spc="-5" baseline="0" dirty="0">
                          <a:solidFill>
                            <a:srgbClr val="004E4B"/>
                          </a:solidFill>
                          <a:latin typeface="Arial" pitchFamily="34" charset="0"/>
                          <a:cs typeface="Arial" pitchFamily="34" charset="0"/>
                        </a:rPr>
                        <a:t> 900,7</a:t>
                      </a:r>
                      <a:endParaRPr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R="83185"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lang="ru-RU" sz="1400" b="1" spc="-5" dirty="0">
                          <a:solidFill>
                            <a:srgbClr val="001C76"/>
                          </a:solidFill>
                          <a:latin typeface="Arial" pitchFamily="34" charset="0"/>
                          <a:cs typeface="Arial" pitchFamily="34" charset="0"/>
                        </a:rPr>
                        <a:t>283 5</a:t>
                      </a:r>
                      <a:r>
                        <a:rPr lang="ru-RU" sz="1400" b="1" spc="-5" baseline="0" dirty="0">
                          <a:solidFill>
                            <a:srgbClr val="001C76"/>
                          </a:solidFill>
                          <a:latin typeface="Arial" pitchFamily="34" charset="0"/>
                          <a:cs typeface="Arial" pitchFamily="34" charset="0"/>
                        </a:rPr>
                        <a:t>15,2</a:t>
                      </a:r>
                      <a:endParaRPr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R="83185"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lang="ru-RU" sz="1400" b="1" spc="-5" dirty="0">
                          <a:solidFill>
                            <a:srgbClr val="FFFFFF"/>
                          </a:solidFill>
                          <a:latin typeface="Arial" pitchFamily="34" charset="0"/>
                          <a:cs typeface="Arial" pitchFamily="34" charset="0"/>
                        </a:rPr>
                        <a:t>278</a:t>
                      </a:r>
                      <a:r>
                        <a:rPr lang="ru-RU" sz="1400" b="1" spc="-5" baseline="0" dirty="0">
                          <a:solidFill>
                            <a:srgbClr val="FFFFFF"/>
                          </a:solidFill>
                          <a:latin typeface="Arial" pitchFamily="34" charset="0"/>
                          <a:cs typeface="Arial" pitchFamily="34" charset="0"/>
                        </a:rPr>
                        <a:t> 478,8</a:t>
                      </a:r>
                      <a:endParaRPr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R="78740"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lang="ru-RU" sz="1400" b="1" spc="-20" dirty="0">
                          <a:solidFill>
                            <a:srgbClr val="004E4B"/>
                          </a:solidFill>
                          <a:latin typeface="Arial" pitchFamily="34" charset="0"/>
                          <a:cs typeface="Arial" pitchFamily="34" charset="0"/>
                        </a:rPr>
                        <a:t>175,4</a:t>
                      </a:r>
                      <a:endParaRPr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4127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R="78105"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lang="ru-RU" sz="1400" b="1" spc="-5" dirty="0">
                          <a:solidFill>
                            <a:srgbClr val="001C76"/>
                          </a:solidFill>
                          <a:latin typeface="Arial" pitchFamily="34" charset="0"/>
                          <a:cs typeface="Arial" pitchFamily="34" charset="0"/>
                        </a:rPr>
                        <a:t>98,2</a:t>
                      </a:r>
                      <a:endParaRPr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4127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2523">
                <a:tc>
                  <a:txBody>
                    <a:bodyPr/>
                    <a:lstStyle/>
                    <a:p>
                      <a:pPr marL="91440" marR="456565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lang="ru-RU" sz="1200" b="1" dirty="0">
                          <a:latin typeface="Arial" pitchFamily="34" charset="0"/>
                          <a:cs typeface="Arial" pitchFamily="34" charset="0"/>
                        </a:rPr>
                        <a:t>Дотации</a:t>
                      </a:r>
                    </a:p>
                    <a:p>
                      <a:pPr marL="91440" marR="456565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endParaRPr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R="83185"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lang="ru-RU" sz="1400" b="1" spc="-5" dirty="0">
                          <a:solidFill>
                            <a:srgbClr val="004E4B"/>
                          </a:solidFill>
                          <a:latin typeface="Arial" pitchFamily="34" charset="0"/>
                          <a:cs typeface="Arial" pitchFamily="34" charset="0"/>
                        </a:rPr>
                        <a:t>45 6</a:t>
                      </a:r>
                      <a:r>
                        <a:rPr lang="ru-RU" sz="1400" b="1" spc="-5" baseline="0" dirty="0">
                          <a:solidFill>
                            <a:srgbClr val="004E4B"/>
                          </a:solidFill>
                          <a:latin typeface="Arial" pitchFamily="34" charset="0"/>
                          <a:cs typeface="Arial" pitchFamily="34" charset="0"/>
                        </a:rPr>
                        <a:t>31,0</a:t>
                      </a:r>
                      <a:endParaRPr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4127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R="83185"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lang="ru-RU" sz="1400" b="1" spc="-5" dirty="0">
                          <a:solidFill>
                            <a:srgbClr val="001C76"/>
                          </a:solidFill>
                          <a:latin typeface="Arial" pitchFamily="34" charset="0"/>
                          <a:cs typeface="Arial" pitchFamily="34" charset="0"/>
                        </a:rPr>
                        <a:t>111 310,8</a:t>
                      </a:r>
                      <a:endParaRPr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4127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R="83185"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lang="ru-RU" sz="1400" b="1" spc="-5" dirty="0">
                          <a:solidFill>
                            <a:srgbClr val="FFFFFF"/>
                          </a:solidFill>
                          <a:latin typeface="Arial" pitchFamily="34" charset="0"/>
                          <a:cs typeface="Arial" pitchFamily="34" charset="0"/>
                        </a:rPr>
                        <a:t>111 310,8</a:t>
                      </a:r>
                      <a:endParaRPr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4127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R="78740"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lang="ru-RU" sz="1400" b="1" spc="-5" dirty="0">
                          <a:solidFill>
                            <a:srgbClr val="004E4B"/>
                          </a:solidFill>
                          <a:latin typeface="Arial" pitchFamily="34" charset="0"/>
                          <a:cs typeface="Arial" pitchFamily="34" charset="0"/>
                        </a:rPr>
                        <a:t>243,9</a:t>
                      </a:r>
                      <a:endParaRPr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4127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R="78105"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lang="ru-RU" sz="1400" b="1" spc="-5" dirty="0">
                          <a:solidFill>
                            <a:srgbClr val="001C76"/>
                          </a:solidFill>
                          <a:latin typeface="Arial" pitchFamily="34" charset="0"/>
                          <a:cs typeface="Arial" pitchFamily="34" charset="0"/>
                        </a:rPr>
                        <a:t>100</a:t>
                      </a:r>
                      <a:r>
                        <a:rPr sz="1400" b="1" spc="-35" dirty="0">
                          <a:solidFill>
                            <a:srgbClr val="001C76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sz="1400" b="1" spc="-5" dirty="0">
                          <a:solidFill>
                            <a:srgbClr val="001C76"/>
                          </a:solidFill>
                          <a:latin typeface="Arial" pitchFamily="34" charset="0"/>
                          <a:cs typeface="Arial" pitchFamily="34" charset="0"/>
                        </a:rPr>
                        <a:t>%</a:t>
                      </a:r>
                      <a:endParaRPr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4127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88388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lang="ru-RU" sz="1200" b="1" spc="-25" dirty="0">
                          <a:latin typeface="Arial" pitchFamily="34" charset="0"/>
                          <a:cs typeface="Arial" pitchFamily="34" charset="0"/>
                        </a:rPr>
                        <a:t>Субсидии</a:t>
                      </a:r>
                      <a:endParaRPr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4191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R="83185" algn="ctr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lang="ru-RU" sz="1400" b="1" spc="-5" dirty="0">
                          <a:solidFill>
                            <a:srgbClr val="004E4B"/>
                          </a:solidFill>
                          <a:latin typeface="Arial" pitchFamily="34" charset="0"/>
                          <a:cs typeface="Arial" pitchFamily="34" charset="0"/>
                        </a:rPr>
                        <a:t>29 485,0</a:t>
                      </a:r>
                      <a:endParaRPr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4191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83185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325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spc="-5" dirty="0">
                          <a:solidFill>
                            <a:srgbClr val="001C76"/>
                          </a:solidFill>
                          <a:latin typeface="Arial" pitchFamily="34" charset="0"/>
                          <a:cs typeface="Arial" pitchFamily="34" charset="0"/>
                        </a:rPr>
                        <a:t>72 608,1</a:t>
                      </a:r>
                      <a:endParaRPr lang="ru-RU" sz="1400" dirty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R="83185"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endParaRPr lang="ru-RU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4191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R="83185"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lang="ru-RU" sz="1400" b="1" dirty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67 765,4</a:t>
                      </a:r>
                    </a:p>
                  </a:txBody>
                  <a:tcPr marL="0" marR="0" marT="4191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R="77470" algn="ctr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lang="ru-RU" sz="1400" b="1" spc="-45" dirty="0">
                          <a:solidFill>
                            <a:srgbClr val="004E4B"/>
                          </a:solidFill>
                          <a:latin typeface="Arial" pitchFamily="34" charset="0"/>
                          <a:cs typeface="Arial" pitchFamily="34" charset="0"/>
                        </a:rPr>
                        <a:t>229,8</a:t>
                      </a:r>
                      <a:endParaRPr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4191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R="78105" algn="ctr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lang="ru-RU" sz="1400" b="1" spc="-5" dirty="0">
                          <a:solidFill>
                            <a:srgbClr val="001C76"/>
                          </a:solidFill>
                          <a:latin typeface="Arial" pitchFamily="34" charset="0"/>
                          <a:cs typeface="Arial" pitchFamily="34" charset="0"/>
                        </a:rPr>
                        <a:t>93,3</a:t>
                      </a:r>
                      <a:endParaRPr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4191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7683">
                <a:tc>
                  <a:txBody>
                    <a:bodyPr/>
                    <a:lstStyle/>
                    <a:p>
                      <a:pPr marL="91440" marR="618490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lang="ru-RU" sz="1200" b="1" spc="-5" dirty="0">
                          <a:latin typeface="Arial" pitchFamily="34" charset="0"/>
                          <a:cs typeface="Arial" pitchFamily="34" charset="0"/>
                        </a:rPr>
                        <a:t>Субвенции</a:t>
                      </a:r>
                      <a:endParaRPr lang="ru-RU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4191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R="83185" algn="ctr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lang="ru-RU" sz="1400" b="1" spc="-5" dirty="0">
                          <a:solidFill>
                            <a:srgbClr val="004E4B"/>
                          </a:solidFill>
                          <a:latin typeface="Arial" pitchFamily="34" charset="0"/>
                          <a:cs typeface="Arial" pitchFamily="34" charset="0"/>
                        </a:rPr>
                        <a:t>77 752,0</a:t>
                      </a:r>
                      <a:endParaRPr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4191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R="83185" algn="ctr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lang="ru-RU" sz="1400" b="1" spc="-5" dirty="0">
                          <a:solidFill>
                            <a:srgbClr val="001C76"/>
                          </a:solidFill>
                          <a:latin typeface="Arial" pitchFamily="34" charset="0"/>
                          <a:cs typeface="Arial" pitchFamily="34" charset="0"/>
                        </a:rPr>
                        <a:t>87 193,1</a:t>
                      </a:r>
                      <a:endParaRPr lang="ru-RU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4191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R="83185"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lang="ru-RU" sz="1400" b="1" spc="-5" dirty="0">
                          <a:solidFill>
                            <a:srgbClr val="FFFFFF"/>
                          </a:solidFill>
                          <a:latin typeface="Arial" pitchFamily="34" charset="0"/>
                          <a:cs typeface="Arial" pitchFamily="34" charset="0"/>
                        </a:rPr>
                        <a:t>87 123,1</a:t>
                      </a:r>
                      <a:endParaRPr lang="ru-RU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4191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spc="-45" dirty="0">
                          <a:solidFill>
                            <a:srgbClr val="004E4B"/>
                          </a:solidFill>
                          <a:latin typeface="Arial" pitchFamily="34" charset="0"/>
                          <a:cs typeface="Arial" pitchFamily="34" charset="0"/>
                        </a:rPr>
                        <a:t>112,1</a:t>
                      </a:r>
                      <a:endParaRPr lang="ru-RU" sz="1400" dirty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spc="-5" dirty="0">
                          <a:solidFill>
                            <a:srgbClr val="001C76"/>
                          </a:solidFill>
                          <a:latin typeface="Arial" pitchFamily="34" charset="0"/>
                          <a:cs typeface="Arial" pitchFamily="34" charset="0"/>
                        </a:rPr>
                        <a:t>99,9</a:t>
                      </a:r>
                      <a:endParaRPr lang="ru-RU" sz="1400" dirty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7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782150">
                <a:tc>
                  <a:txBody>
                    <a:bodyPr/>
                    <a:lstStyle/>
                    <a:p>
                      <a:pPr marL="91440" marR="618490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lang="ru-RU" sz="1200" b="1" spc="-5" dirty="0">
                          <a:latin typeface="Arial" pitchFamily="34" charset="0"/>
                          <a:cs typeface="Arial" pitchFamily="34" charset="0"/>
                        </a:rPr>
                        <a:t>Иные межбюджетные трансферты</a:t>
                      </a:r>
                      <a:endParaRPr lang="ru-RU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4191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R="83185" algn="ctr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lang="ru-RU" sz="1400" b="1" spc="-5" dirty="0">
                          <a:solidFill>
                            <a:srgbClr val="004E4B"/>
                          </a:solidFill>
                          <a:latin typeface="Arial" pitchFamily="34" charset="0"/>
                          <a:cs typeface="Arial" pitchFamily="34" charset="0"/>
                        </a:rPr>
                        <a:t>12 403,2</a:t>
                      </a:r>
                      <a:endParaRPr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4191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R="83185" algn="ctr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lang="ru-RU" sz="1400" b="1" spc="-5" dirty="0">
                          <a:solidFill>
                            <a:srgbClr val="001C76"/>
                          </a:solidFill>
                          <a:latin typeface="Arial" pitchFamily="34" charset="0"/>
                          <a:cs typeface="Arial" pitchFamily="34" charset="0"/>
                        </a:rPr>
                        <a:t>12 403,2</a:t>
                      </a:r>
                      <a:endParaRPr lang="ru-RU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4191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R="83185" algn="ctr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lang="ru-RU" sz="1400" b="1" spc="-5" dirty="0">
                          <a:solidFill>
                            <a:srgbClr val="FFFFFF"/>
                          </a:solidFill>
                          <a:latin typeface="Arial" pitchFamily="34" charset="0"/>
                          <a:cs typeface="Arial" pitchFamily="34" charset="0"/>
                        </a:rPr>
                        <a:t>12 377,0</a:t>
                      </a:r>
                      <a:endParaRPr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4191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spc="-45" dirty="0">
                          <a:solidFill>
                            <a:srgbClr val="004E4B"/>
                          </a:solidFill>
                          <a:latin typeface="Arial" pitchFamily="34" charset="0"/>
                          <a:cs typeface="Arial" pitchFamily="34" charset="0"/>
                        </a:rPr>
                        <a:t>210,3</a:t>
                      </a:r>
                      <a:endParaRPr lang="ru-RU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spc="-5" dirty="0">
                          <a:solidFill>
                            <a:srgbClr val="001C76"/>
                          </a:solidFill>
                          <a:latin typeface="Arial" pitchFamily="34" charset="0"/>
                          <a:cs typeface="Arial" pitchFamily="34" charset="0"/>
                        </a:rPr>
                        <a:t>99,8</a:t>
                      </a:r>
                      <a:endParaRPr lang="ru-RU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7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2033190"/>
                  </a:ext>
                </a:extLst>
              </a:tr>
              <a:tr h="782150">
                <a:tc>
                  <a:txBody>
                    <a:bodyPr/>
                    <a:lstStyle/>
                    <a:p>
                      <a:pPr marL="91440" marR="61849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33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spc="-5" dirty="0">
                          <a:latin typeface="Arial" pitchFamily="34" charset="0"/>
                          <a:cs typeface="Arial" pitchFamily="34" charset="0"/>
                        </a:rPr>
                        <a:t>Возврат</a:t>
                      </a:r>
                      <a:r>
                        <a:rPr lang="ru-RU" sz="1200" b="1" spc="-5" baseline="0" dirty="0">
                          <a:latin typeface="Arial" pitchFamily="34" charset="0"/>
                          <a:cs typeface="Arial" pitchFamily="34" charset="0"/>
                        </a:rPr>
                        <a:t> остатков субсидий прошлых лет</a:t>
                      </a:r>
                      <a:endParaRPr lang="ru-RU" sz="1200" dirty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91440" marR="618490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endParaRPr lang="ru-RU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4191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R="83185" algn="ctr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lang="ru-RU" sz="1400" dirty="0"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  <a:endParaRPr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4191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R="83185" algn="ctr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lang="ru-RU" sz="1400" dirty="0"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</a:p>
                  </a:txBody>
                  <a:tcPr marL="0" marR="0" marT="4191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83185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33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spc="-5" dirty="0">
                          <a:solidFill>
                            <a:srgbClr val="FFFFFF"/>
                          </a:solidFill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  <a:r>
                        <a:rPr lang="ru-RU" sz="1400" b="1" spc="-5" baseline="0" dirty="0">
                          <a:solidFill>
                            <a:srgbClr val="FFFFFF"/>
                          </a:solidFill>
                          <a:latin typeface="Arial" pitchFamily="34" charset="0"/>
                          <a:cs typeface="Arial" pitchFamily="34" charset="0"/>
                        </a:rPr>
                        <a:t> 97,5</a:t>
                      </a:r>
                      <a:endParaRPr lang="ru-RU" sz="1400" dirty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R="83185" algn="ctr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endParaRPr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4191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4622296"/>
              </p:ext>
            </p:extLst>
          </p:nvPr>
        </p:nvGraphicFramePr>
        <p:xfrm>
          <a:off x="5565057" y="1564142"/>
          <a:ext cx="3479856" cy="447940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90837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5483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166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76331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endParaRPr sz="9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152400" algn="ctr">
                        <a:lnSpc>
                          <a:spcPts val="1870"/>
                        </a:lnSpc>
                      </a:pPr>
                      <a:r>
                        <a:rPr lang="ru-RU" sz="800" b="1" spc="-5" dirty="0">
                          <a:latin typeface="Arial" pitchFamily="34" charset="0"/>
                          <a:cs typeface="Arial" pitchFamily="34" charset="0"/>
                        </a:rPr>
                        <a:t>Исполнено за 2024 год</a:t>
                      </a:r>
                      <a:endParaRPr sz="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120014" algn="ctr">
                        <a:lnSpc>
                          <a:spcPts val="1870"/>
                        </a:lnSpc>
                      </a:pPr>
                      <a:r>
                        <a:rPr sz="900" b="1" spc="-5">
                          <a:latin typeface="Arial" pitchFamily="34" charset="0"/>
                          <a:cs typeface="Arial" pitchFamily="34" charset="0"/>
                        </a:rPr>
                        <a:t>%</a:t>
                      </a:r>
                      <a:r>
                        <a:rPr sz="900" b="1" spc="-4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sz="900" b="1" spc="-5">
                          <a:latin typeface="Arial" pitchFamily="34" charset="0"/>
                          <a:cs typeface="Arial" pitchFamily="34" charset="0"/>
                        </a:rPr>
                        <a:t>исп</a:t>
                      </a:r>
                      <a:r>
                        <a:rPr lang="ru-RU" sz="900" b="1" spc="-5" dirty="0" err="1">
                          <a:latin typeface="Arial" pitchFamily="34" charset="0"/>
                          <a:cs typeface="Arial" pitchFamily="34" charset="0"/>
                        </a:rPr>
                        <a:t>олнения</a:t>
                      </a:r>
                      <a:endParaRPr sz="90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4375">
                <a:tc>
                  <a:txBody>
                    <a:bodyPr/>
                    <a:lstStyle/>
                    <a:p>
                      <a:pPr marL="8255" algn="l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900" b="1" spc="-15" dirty="0">
                          <a:latin typeface="Arial" pitchFamily="34" charset="0"/>
                          <a:cs typeface="Arial" pitchFamily="34" charset="0"/>
                        </a:rPr>
                        <a:t>ОБЩЕГОСУДАРСТВЕН-</a:t>
                      </a:r>
                      <a:endParaRPr sz="900" dirty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8255" algn="l">
                        <a:lnSpc>
                          <a:spcPts val="1350"/>
                        </a:lnSpc>
                      </a:pPr>
                      <a:r>
                        <a:rPr sz="900" b="1" dirty="0">
                          <a:latin typeface="Arial" pitchFamily="34" charset="0"/>
                          <a:cs typeface="Arial" pitchFamily="34" charset="0"/>
                        </a:rPr>
                        <a:t>НЫЕ</a:t>
                      </a:r>
                      <a:r>
                        <a:rPr sz="900" b="1" spc="-45" dirty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sz="900" b="1" spc="-5" dirty="0">
                          <a:latin typeface="Arial" pitchFamily="34" charset="0"/>
                          <a:cs typeface="Arial" pitchFamily="34" charset="0"/>
                        </a:rPr>
                        <a:t>ВОПРОСЫ</a:t>
                      </a:r>
                      <a:endParaRPr sz="9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635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910"/>
                        </a:spcBef>
                      </a:pPr>
                      <a:r>
                        <a:rPr lang="ru-RU" sz="900" b="1" spc="-10" dirty="0">
                          <a:latin typeface="Arial" pitchFamily="34" charset="0"/>
                          <a:cs typeface="Arial" pitchFamily="34" charset="0"/>
                        </a:rPr>
                        <a:t>73 604,1</a:t>
                      </a:r>
                      <a:endParaRPr sz="9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11557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910"/>
                        </a:spcBef>
                      </a:pPr>
                      <a:r>
                        <a:rPr lang="ru-RU" sz="900" b="1" spc="-10" dirty="0">
                          <a:latin typeface="Arial" pitchFamily="34" charset="0"/>
                          <a:cs typeface="Arial" pitchFamily="34" charset="0"/>
                        </a:rPr>
                        <a:t>88,4</a:t>
                      </a:r>
                      <a:endParaRPr sz="9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11557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7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96170">
                <a:tc>
                  <a:txBody>
                    <a:bodyPr/>
                    <a:lstStyle/>
                    <a:p>
                      <a:pPr marL="8255" marR="633730" algn="l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900" b="1" spc="-10" dirty="0">
                          <a:latin typeface="Arial" pitchFamily="34" charset="0"/>
                          <a:cs typeface="Arial" pitchFamily="34" charset="0"/>
                        </a:rPr>
                        <a:t>НАЦИОНАЛЬНАЯ </a:t>
                      </a:r>
                      <a:r>
                        <a:rPr sz="900" b="1" spc="-5" dirty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sz="900" b="1" spc="-10" dirty="0">
                          <a:latin typeface="Arial" pitchFamily="34" charset="0"/>
                          <a:cs typeface="Arial" pitchFamily="34" charset="0"/>
                        </a:rPr>
                        <a:t>БЕЗОПАСНОСТЬ</a:t>
                      </a:r>
                      <a:r>
                        <a:rPr sz="900" b="1" spc="-75" dirty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sz="900" b="1" dirty="0">
                          <a:latin typeface="Arial" pitchFamily="34" charset="0"/>
                          <a:cs typeface="Arial" pitchFamily="34" charset="0"/>
                        </a:rPr>
                        <a:t>И</a:t>
                      </a:r>
                      <a:endParaRPr sz="900" dirty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8255" marR="176530" algn="l">
                        <a:lnSpc>
                          <a:spcPct val="100000"/>
                        </a:lnSpc>
                      </a:pPr>
                      <a:r>
                        <a:rPr sz="900" b="1" dirty="0">
                          <a:latin typeface="Arial" pitchFamily="34" charset="0"/>
                          <a:cs typeface="Arial" pitchFamily="34" charset="0"/>
                        </a:rPr>
                        <a:t>П</a:t>
                      </a:r>
                      <a:r>
                        <a:rPr sz="900" b="1" spc="-105" dirty="0">
                          <a:latin typeface="Arial" pitchFamily="34" charset="0"/>
                          <a:cs typeface="Arial" pitchFamily="34" charset="0"/>
                        </a:rPr>
                        <a:t>Р</a:t>
                      </a:r>
                      <a:r>
                        <a:rPr sz="900" b="1" spc="-40" dirty="0">
                          <a:latin typeface="Arial" pitchFamily="34" charset="0"/>
                          <a:cs typeface="Arial" pitchFamily="34" charset="0"/>
                        </a:rPr>
                        <a:t>А</a:t>
                      </a:r>
                      <a:r>
                        <a:rPr sz="900" b="1" spc="-30" dirty="0">
                          <a:latin typeface="Arial" pitchFamily="34" charset="0"/>
                          <a:cs typeface="Arial" pitchFamily="34" charset="0"/>
                        </a:rPr>
                        <a:t>В</a:t>
                      </a:r>
                      <a:r>
                        <a:rPr sz="900" b="1" dirty="0">
                          <a:latin typeface="Arial" pitchFamily="34" charset="0"/>
                          <a:cs typeface="Arial" pitchFamily="34" charset="0"/>
                        </a:rPr>
                        <a:t>О</a:t>
                      </a:r>
                      <a:r>
                        <a:rPr sz="900" b="1" spc="-45" dirty="0">
                          <a:latin typeface="Arial" pitchFamily="34" charset="0"/>
                          <a:cs typeface="Arial" pitchFamily="34" charset="0"/>
                        </a:rPr>
                        <a:t>О</a:t>
                      </a:r>
                      <a:r>
                        <a:rPr sz="900" b="1" dirty="0">
                          <a:latin typeface="Arial" pitchFamily="34" charset="0"/>
                          <a:cs typeface="Arial" pitchFamily="34" charset="0"/>
                        </a:rPr>
                        <a:t>Х</a:t>
                      </a:r>
                      <a:r>
                        <a:rPr sz="900" b="1" spc="-105" dirty="0">
                          <a:latin typeface="Arial" pitchFamily="34" charset="0"/>
                          <a:cs typeface="Arial" pitchFamily="34" charset="0"/>
                        </a:rPr>
                        <a:t>Р</a:t>
                      </a:r>
                      <a:r>
                        <a:rPr sz="900" b="1" spc="-40" dirty="0">
                          <a:latin typeface="Arial" pitchFamily="34" charset="0"/>
                          <a:cs typeface="Arial" pitchFamily="34" charset="0"/>
                        </a:rPr>
                        <a:t>А</a:t>
                      </a:r>
                      <a:r>
                        <a:rPr sz="900" b="1" spc="-5" dirty="0">
                          <a:latin typeface="Arial" pitchFamily="34" charset="0"/>
                          <a:cs typeface="Arial" pitchFamily="34" charset="0"/>
                        </a:rPr>
                        <a:t>НИТЕЛЬ</a:t>
                      </a:r>
                      <a:r>
                        <a:rPr sz="900" b="1" spc="5" dirty="0">
                          <a:latin typeface="Arial" pitchFamily="34" charset="0"/>
                          <a:cs typeface="Arial" pitchFamily="34" charset="0"/>
                        </a:rPr>
                        <a:t>Н</a:t>
                      </a:r>
                      <a:r>
                        <a:rPr sz="900" b="1" spc="-30" dirty="0">
                          <a:latin typeface="Arial" pitchFamily="34" charset="0"/>
                          <a:cs typeface="Arial" pitchFamily="34" charset="0"/>
                        </a:rPr>
                        <a:t>А</a:t>
                      </a:r>
                      <a:r>
                        <a:rPr sz="900" b="1" dirty="0">
                          <a:latin typeface="Arial" pitchFamily="34" charset="0"/>
                          <a:cs typeface="Arial" pitchFamily="34" charset="0"/>
                        </a:rPr>
                        <a:t>Я  </a:t>
                      </a:r>
                      <a:r>
                        <a:rPr sz="900" b="1" spc="-5" dirty="0">
                          <a:latin typeface="Arial" pitchFamily="34" charset="0"/>
                          <a:cs typeface="Arial" pitchFamily="34" charset="0"/>
                        </a:rPr>
                        <a:t>ДЕЯТЕЛЬНОСТЬ</a:t>
                      </a:r>
                      <a:endParaRPr sz="9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635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900" b="1" dirty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endParaRPr sz="900" b="1" dirty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lang="ru-RU" sz="900" b="1" spc="-5" dirty="0">
                          <a:latin typeface="Arial" pitchFamily="34" charset="0"/>
                          <a:cs typeface="Arial" pitchFamily="34" charset="0"/>
                        </a:rPr>
                        <a:t>6 000,5</a:t>
                      </a:r>
                      <a:endParaRPr sz="9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900" b="1" dirty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endParaRPr sz="900" b="1" dirty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lang="ru-RU" sz="900" b="1" spc="-5" dirty="0">
                          <a:latin typeface="Arial" pitchFamily="34" charset="0"/>
                          <a:cs typeface="Arial" pitchFamily="34" charset="0"/>
                        </a:rPr>
                        <a:t>58,8</a:t>
                      </a:r>
                      <a:endParaRPr sz="9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55358">
                <a:tc>
                  <a:txBody>
                    <a:bodyPr/>
                    <a:lstStyle/>
                    <a:p>
                      <a:pPr marL="8255" marR="755650" algn="l">
                        <a:lnSpc>
                          <a:spcPct val="100000"/>
                        </a:lnSpc>
                      </a:pPr>
                      <a:r>
                        <a:rPr sz="900" b="1" spc="-5" dirty="0">
                          <a:latin typeface="Arial" pitchFamily="34" charset="0"/>
                          <a:cs typeface="Arial" pitchFamily="34" charset="0"/>
                        </a:rPr>
                        <a:t>Н</a:t>
                      </a:r>
                      <a:r>
                        <a:rPr sz="900" b="1" spc="-45" dirty="0">
                          <a:latin typeface="Arial" pitchFamily="34" charset="0"/>
                          <a:cs typeface="Arial" pitchFamily="34" charset="0"/>
                        </a:rPr>
                        <a:t>А</a:t>
                      </a:r>
                      <a:r>
                        <a:rPr sz="900" b="1" spc="-5" dirty="0">
                          <a:latin typeface="Arial" pitchFamily="34" charset="0"/>
                          <a:cs typeface="Arial" pitchFamily="34" charset="0"/>
                        </a:rPr>
                        <a:t>ЦИ</a:t>
                      </a:r>
                      <a:r>
                        <a:rPr sz="900" b="1" dirty="0">
                          <a:latin typeface="Arial" pitchFamily="34" charset="0"/>
                          <a:cs typeface="Arial" pitchFamily="34" charset="0"/>
                        </a:rPr>
                        <a:t>О</a:t>
                      </a:r>
                      <a:r>
                        <a:rPr sz="900" b="1" spc="5" dirty="0">
                          <a:latin typeface="Arial" pitchFamily="34" charset="0"/>
                          <a:cs typeface="Arial" pitchFamily="34" charset="0"/>
                        </a:rPr>
                        <a:t>Н</a:t>
                      </a:r>
                      <a:r>
                        <a:rPr sz="900" b="1" spc="-30" dirty="0">
                          <a:latin typeface="Arial" pitchFamily="34" charset="0"/>
                          <a:cs typeface="Arial" pitchFamily="34" charset="0"/>
                        </a:rPr>
                        <a:t>А</a:t>
                      </a:r>
                      <a:r>
                        <a:rPr sz="900" b="1" dirty="0">
                          <a:latin typeface="Arial" pitchFamily="34" charset="0"/>
                          <a:cs typeface="Arial" pitchFamily="34" charset="0"/>
                        </a:rPr>
                        <a:t>ЛЬ</a:t>
                      </a:r>
                      <a:r>
                        <a:rPr sz="900" b="1" spc="5" dirty="0">
                          <a:latin typeface="Arial" pitchFamily="34" charset="0"/>
                          <a:cs typeface="Arial" pitchFamily="34" charset="0"/>
                        </a:rPr>
                        <a:t>Н</a:t>
                      </a:r>
                      <a:r>
                        <a:rPr sz="900" b="1" spc="-30" dirty="0">
                          <a:latin typeface="Arial" pitchFamily="34" charset="0"/>
                          <a:cs typeface="Arial" pitchFamily="34" charset="0"/>
                        </a:rPr>
                        <a:t>А</a:t>
                      </a:r>
                      <a:r>
                        <a:rPr sz="900" b="1" dirty="0">
                          <a:latin typeface="Arial" pitchFamily="34" charset="0"/>
                          <a:cs typeface="Arial" pitchFamily="34" charset="0"/>
                        </a:rPr>
                        <a:t>Я  </a:t>
                      </a:r>
                      <a:r>
                        <a:rPr sz="900" b="1" spc="-5" dirty="0">
                          <a:latin typeface="Arial" pitchFamily="34" charset="0"/>
                          <a:cs typeface="Arial" pitchFamily="34" charset="0"/>
                        </a:rPr>
                        <a:t>ЭКОНОМИКА</a:t>
                      </a:r>
                      <a:endParaRPr sz="9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910"/>
                        </a:spcBef>
                      </a:pPr>
                      <a:r>
                        <a:rPr lang="ru-RU" sz="900" b="1" dirty="0">
                          <a:latin typeface="Arial" pitchFamily="34" charset="0"/>
                          <a:cs typeface="Arial" pitchFamily="34" charset="0"/>
                        </a:rPr>
                        <a:t>51 258,5</a:t>
                      </a:r>
                      <a:endParaRPr sz="9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11557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910"/>
                        </a:spcBef>
                      </a:pPr>
                      <a:r>
                        <a:rPr lang="ru-RU" sz="900" b="1" spc="-5" dirty="0">
                          <a:latin typeface="Arial" pitchFamily="34" charset="0"/>
                          <a:cs typeface="Arial" pitchFamily="34" charset="0"/>
                        </a:rPr>
                        <a:t>82,2</a:t>
                      </a:r>
                      <a:endParaRPr sz="9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11557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20252">
                <a:tc>
                  <a:txBody>
                    <a:bodyPr/>
                    <a:lstStyle/>
                    <a:p>
                      <a:pPr marL="8255" marR="749935" algn="l">
                        <a:lnSpc>
                          <a:spcPct val="100000"/>
                        </a:lnSpc>
                      </a:pPr>
                      <a:r>
                        <a:rPr sz="900" b="1" spc="-10" dirty="0">
                          <a:latin typeface="Arial" pitchFamily="34" charset="0"/>
                          <a:cs typeface="Arial" pitchFamily="34" charset="0"/>
                        </a:rPr>
                        <a:t>ЖИЛИЩНО- </a:t>
                      </a:r>
                      <a:r>
                        <a:rPr sz="900" b="1" spc="-5" dirty="0">
                          <a:latin typeface="Arial" pitchFamily="34" charset="0"/>
                          <a:cs typeface="Arial" pitchFamily="34" charset="0"/>
                        </a:rPr>
                        <a:t> КОМ</a:t>
                      </a:r>
                      <a:r>
                        <a:rPr sz="900" b="1" spc="-10" dirty="0">
                          <a:latin typeface="Arial" pitchFamily="34" charset="0"/>
                          <a:cs typeface="Arial" pitchFamily="34" charset="0"/>
                        </a:rPr>
                        <a:t>М</a:t>
                      </a:r>
                      <a:r>
                        <a:rPr sz="900" b="1" spc="-5" dirty="0">
                          <a:latin typeface="Arial" pitchFamily="34" charset="0"/>
                          <a:cs typeface="Arial" pitchFamily="34" charset="0"/>
                        </a:rPr>
                        <a:t>УН</a:t>
                      </a:r>
                      <a:r>
                        <a:rPr sz="900" b="1" spc="-30" dirty="0">
                          <a:latin typeface="Arial" pitchFamily="34" charset="0"/>
                          <a:cs typeface="Arial" pitchFamily="34" charset="0"/>
                        </a:rPr>
                        <a:t>А</a:t>
                      </a:r>
                      <a:r>
                        <a:rPr sz="900" b="1" dirty="0">
                          <a:latin typeface="Arial" pitchFamily="34" charset="0"/>
                          <a:cs typeface="Arial" pitchFamily="34" charset="0"/>
                        </a:rPr>
                        <a:t>ЛЬ</a:t>
                      </a:r>
                      <a:r>
                        <a:rPr sz="900" b="1" spc="-5" dirty="0">
                          <a:latin typeface="Arial" pitchFamily="34" charset="0"/>
                          <a:cs typeface="Arial" pitchFamily="34" charset="0"/>
                        </a:rPr>
                        <a:t>Н</a:t>
                      </a:r>
                      <a:r>
                        <a:rPr sz="900" b="1" dirty="0">
                          <a:latin typeface="Arial" pitchFamily="34" charset="0"/>
                          <a:cs typeface="Arial" pitchFamily="34" charset="0"/>
                        </a:rPr>
                        <a:t>ОЕ  </a:t>
                      </a:r>
                      <a:r>
                        <a:rPr sz="900" b="1" spc="-15" dirty="0">
                          <a:latin typeface="Arial" pitchFamily="34" charset="0"/>
                          <a:cs typeface="Arial" pitchFamily="34" charset="0"/>
                        </a:rPr>
                        <a:t>ХОЗЯЙСТВО</a:t>
                      </a:r>
                      <a:endParaRPr sz="9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5"/>
                        </a:spcBef>
                      </a:pPr>
                      <a:endParaRPr sz="900" b="1" dirty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900" b="1" spc="-5" dirty="0">
                          <a:latin typeface="Arial" pitchFamily="34" charset="0"/>
                          <a:cs typeface="Arial" pitchFamily="34" charset="0"/>
                        </a:rPr>
                        <a:t>43 663,5</a:t>
                      </a:r>
                      <a:endParaRPr sz="9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698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5"/>
                        </a:spcBef>
                      </a:pPr>
                      <a:endParaRPr sz="900" b="1" dirty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900" b="1" spc="-5" dirty="0">
                          <a:latin typeface="Arial" pitchFamily="34" charset="0"/>
                          <a:cs typeface="Arial" pitchFamily="34" charset="0"/>
                        </a:rPr>
                        <a:t>78,4</a:t>
                      </a:r>
                      <a:endParaRPr sz="9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698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0637">
                <a:tc>
                  <a:txBody>
                    <a:bodyPr/>
                    <a:lstStyle/>
                    <a:p>
                      <a:pPr marL="8255" algn="l">
                        <a:lnSpc>
                          <a:spcPts val="1345"/>
                        </a:lnSpc>
                        <a:spcBef>
                          <a:spcPts val="819"/>
                        </a:spcBef>
                      </a:pPr>
                      <a:r>
                        <a:rPr lang="ru-RU" sz="900" b="1" dirty="0">
                          <a:latin typeface="Arial" pitchFamily="34" charset="0"/>
                          <a:cs typeface="Arial" pitchFamily="34" charset="0"/>
                        </a:rPr>
                        <a:t>ОХРАНА</a:t>
                      </a:r>
                      <a:r>
                        <a:rPr lang="ru-RU" sz="900" dirty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900" b="1" dirty="0">
                          <a:latin typeface="Arial" pitchFamily="34" charset="0"/>
                          <a:cs typeface="Arial" pitchFamily="34" charset="0"/>
                        </a:rPr>
                        <a:t>ОКРУЖАЮЩЕЙ СРЕДЫ</a:t>
                      </a:r>
                    </a:p>
                  </a:txBody>
                  <a:tcPr marL="0" marR="0" marT="104139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r>
                        <a:rPr lang="ru-RU" sz="900" b="1" dirty="0">
                          <a:latin typeface="Arial" pitchFamily="34" charset="0"/>
                          <a:cs typeface="Arial" pitchFamily="34" charset="0"/>
                        </a:rPr>
                        <a:t>277,2</a:t>
                      </a:r>
                      <a:endParaRPr sz="9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3048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r>
                        <a:rPr lang="ru-RU" sz="900" b="1" dirty="0">
                          <a:latin typeface="Arial" pitchFamily="34" charset="0"/>
                          <a:cs typeface="Arial" pitchFamily="34" charset="0"/>
                        </a:rPr>
                        <a:t>63,3</a:t>
                      </a:r>
                      <a:endParaRPr sz="9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3048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09871130"/>
                  </a:ext>
                </a:extLst>
              </a:tr>
              <a:tr h="288786">
                <a:tc>
                  <a:txBody>
                    <a:bodyPr/>
                    <a:lstStyle/>
                    <a:p>
                      <a:pPr marL="8255" algn="l">
                        <a:lnSpc>
                          <a:spcPts val="1345"/>
                        </a:lnSpc>
                        <a:spcBef>
                          <a:spcPts val="819"/>
                        </a:spcBef>
                      </a:pPr>
                      <a:r>
                        <a:rPr sz="900" b="1" spc="-25" dirty="0">
                          <a:latin typeface="Arial" pitchFamily="34" charset="0"/>
                          <a:cs typeface="Arial" pitchFamily="34" charset="0"/>
                        </a:rPr>
                        <a:t>ОБРАЗОВАНИЕ</a:t>
                      </a:r>
                      <a:endParaRPr sz="9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104139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r>
                        <a:rPr lang="ru-RU" sz="900" b="1" dirty="0">
                          <a:latin typeface="Arial" pitchFamily="34" charset="0"/>
                          <a:cs typeface="Arial" pitchFamily="34" charset="0"/>
                        </a:rPr>
                        <a:t>183 689,5</a:t>
                      </a:r>
                      <a:endParaRPr sz="9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3048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r>
                        <a:rPr lang="ru-RU" sz="900" b="1" spc="-5" dirty="0">
                          <a:latin typeface="Arial" pitchFamily="34" charset="0"/>
                          <a:cs typeface="Arial" pitchFamily="34" charset="0"/>
                        </a:rPr>
                        <a:t>93,5</a:t>
                      </a:r>
                      <a:endParaRPr sz="9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3048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0637">
                <a:tc>
                  <a:txBody>
                    <a:bodyPr/>
                    <a:lstStyle/>
                    <a:p>
                      <a:pPr marL="8255" algn="l">
                        <a:lnSpc>
                          <a:spcPts val="1340"/>
                        </a:lnSpc>
                        <a:spcBef>
                          <a:spcPts val="819"/>
                        </a:spcBef>
                      </a:pPr>
                      <a:r>
                        <a:rPr sz="900" b="1" spc="-35" dirty="0">
                          <a:latin typeface="Arial" pitchFamily="34" charset="0"/>
                          <a:cs typeface="Arial" pitchFamily="34" charset="0"/>
                        </a:rPr>
                        <a:t>КУЛЬТУРА</a:t>
                      </a:r>
                      <a:endParaRPr sz="9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104139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r>
                        <a:rPr lang="ru-RU" sz="900" b="1" dirty="0">
                          <a:latin typeface="Arial" pitchFamily="34" charset="0"/>
                          <a:cs typeface="Arial" pitchFamily="34" charset="0"/>
                        </a:rPr>
                        <a:t>39 819,9</a:t>
                      </a:r>
                      <a:endParaRPr sz="9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3048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r>
                        <a:rPr lang="ru-RU" sz="900" b="1" dirty="0">
                          <a:latin typeface="Arial" pitchFamily="34" charset="0"/>
                          <a:cs typeface="Arial" pitchFamily="34" charset="0"/>
                        </a:rPr>
                        <a:t>89,3</a:t>
                      </a:r>
                      <a:endParaRPr sz="9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3048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3300">
                <a:tc>
                  <a:txBody>
                    <a:bodyPr/>
                    <a:lstStyle/>
                    <a:p>
                      <a:pPr marL="8255" algn="l">
                        <a:lnSpc>
                          <a:spcPts val="1340"/>
                        </a:lnSpc>
                        <a:spcBef>
                          <a:spcPts val="819"/>
                        </a:spcBef>
                      </a:pPr>
                      <a:r>
                        <a:rPr sz="900" b="1" spc="-15" dirty="0">
                          <a:latin typeface="Arial" pitchFamily="34" charset="0"/>
                          <a:cs typeface="Arial" pitchFamily="34" charset="0"/>
                        </a:rPr>
                        <a:t>СОЦИАЛЬНАЯ</a:t>
                      </a:r>
                      <a:r>
                        <a:rPr sz="900" b="1" spc="40" dirty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sz="900" b="1" spc="-5" dirty="0">
                          <a:latin typeface="Arial" pitchFamily="34" charset="0"/>
                          <a:cs typeface="Arial" pitchFamily="34" charset="0"/>
                        </a:rPr>
                        <a:t>ПОЛИТИКА</a:t>
                      </a:r>
                      <a:endParaRPr sz="9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104139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r>
                        <a:rPr lang="ru-RU" sz="900" b="1" spc="-5" dirty="0">
                          <a:latin typeface="Arial" pitchFamily="34" charset="0"/>
                          <a:cs typeface="Arial" pitchFamily="34" charset="0"/>
                        </a:rPr>
                        <a:t>5 716,6</a:t>
                      </a:r>
                      <a:endParaRPr sz="9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3048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r>
                        <a:rPr lang="ru-RU" sz="900" b="1" spc="-20" dirty="0">
                          <a:latin typeface="Arial" pitchFamily="34" charset="0"/>
                          <a:cs typeface="Arial" pitchFamily="34" charset="0"/>
                        </a:rPr>
                        <a:t>99,1</a:t>
                      </a:r>
                      <a:endParaRPr sz="9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3048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96329">
                <a:tc>
                  <a:txBody>
                    <a:bodyPr/>
                    <a:lstStyle/>
                    <a:p>
                      <a:pPr marL="8255" marR="28575" algn="l">
                        <a:lnSpc>
                          <a:spcPct val="100000"/>
                        </a:lnSpc>
                      </a:pPr>
                      <a:r>
                        <a:rPr sz="900" b="1" spc="-10">
                          <a:latin typeface="Arial" pitchFamily="34" charset="0"/>
                          <a:cs typeface="Arial" pitchFamily="34" charset="0"/>
                        </a:rPr>
                        <a:t>ФИЗИЧЕСКА</a:t>
                      </a:r>
                      <a:r>
                        <a:rPr lang="ru-RU" sz="900" b="1" spc="-10" dirty="0">
                          <a:latin typeface="Arial" pitchFamily="34" charset="0"/>
                          <a:cs typeface="Arial" pitchFamily="34" charset="0"/>
                        </a:rPr>
                        <a:t>Я</a:t>
                      </a:r>
                      <a:r>
                        <a:rPr sz="900" b="1" spc="1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sz="900" b="1" spc="-35" dirty="0">
                          <a:latin typeface="Arial" pitchFamily="34" charset="0"/>
                          <a:cs typeface="Arial" pitchFamily="34" charset="0"/>
                        </a:rPr>
                        <a:t>КУЛЬТУРА</a:t>
                      </a:r>
                      <a:r>
                        <a:rPr sz="900" b="1" dirty="0">
                          <a:latin typeface="Arial" pitchFamily="34" charset="0"/>
                          <a:cs typeface="Arial" pitchFamily="34" charset="0"/>
                        </a:rPr>
                        <a:t> И </a:t>
                      </a:r>
                      <a:r>
                        <a:rPr sz="900" b="1" spc="-320" dirty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sz="900" b="1" spc="-5" dirty="0">
                          <a:latin typeface="Arial" pitchFamily="34" charset="0"/>
                          <a:cs typeface="Arial" pitchFamily="34" charset="0"/>
                        </a:rPr>
                        <a:t>СПОРТ</a:t>
                      </a:r>
                      <a:endParaRPr sz="9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915"/>
                        </a:spcBef>
                      </a:pPr>
                      <a:r>
                        <a:rPr lang="ru-RU" sz="900" b="1" spc="-5" dirty="0">
                          <a:latin typeface="Arial" pitchFamily="34" charset="0"/>
                          <a:cs typeface="Arial" pitchFamily="34" charset="0"/>
                        </a:rPr>
                        <a:t>8 829,7</a:t>
                      </a:r>
                      <a:endParaRPr sz="9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11620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915"/>
                        </a:spcBef>
                      </a:pPr>
                      <a:r>
                        <a:rPr lang="ru-RU" sz="900" b="1" spc="-5" dirty="0">
                          <a:latin typeface="Arial" pitchFamily="34" charset="0"/>
                          <a:cs typeface="Arial" pitchFamily="34" charset="0"/>
                        </a:rPr>
                        <a:t>94,5</a:t>
                      </a:r>
                      <a:endParaRPr sz="9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11620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82040">
                <a:tc>
                  <a:txBody>
                    <a:bodyPr/>
                    <a:lstStyle/>
                    <a:p>
                      <a:pPr marL="8255" marR="298450" algn="l">
                        <a:lnSpc>
                          <a:spcPct val="100000"/>
                        </a:lnSpc>
                      </a:pPr>
                      <a:r>
                        <a:rPr sz="900" b="1" spc="-15" dirty="0">
                          <a:latin typeface="Arial" pitchFamily="34" charset="0"/>
                          <a:cs typeface="Arial" pitchFamily="34" charset="0"/>
                        </a:rPr>
                        <a:t>СРЕДСТВА</a:t>
                      </a:r>
                      <a:r>
                        <a:rPr sz="900" b="1" spc="-70" dirty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sz="900" b="1" spc="-20" dirty="0">
                          <a:latin typeface="Arial" pitchFamily="34" charset="0"/>
                          <a:cs typeface="Arial" pitchFamily="34" charset="0"/>
                        </a:rPr>
                        <a:t>МАССОВОЙ </a:t>
                      </a:r>
                      <a:r>
                        <a:rPr sz="900" b="1" spc="-320" dirty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sz="900" b="1" spc="-10" dirty="0">
                          <a:latin typeface="Arial" pitchFamily="34" charset="0"/>
                          <a:cs typeface="Arial" pitchFamily="34" charset="0"/>
                        </a:rPr>
                        <a:t>ИНФОРМАЦИИ</a:t>
                      </a:r>
                      <a:endParaRPr sz="9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919"/>
                        </a:spcBef>
                      </a:pPr>
                      <a:r>
                        <a:rPr lang="ru-RU" sz="900" b="1" dirty="0">
                          <a:latin typeface="Arial" pitchFamily="34" charset="0"/>
                          <a:cs typeface="Arial" pitchFamily="34" charset="0"/>
                        </a:rPr>
                        <a:t>430</a:t>
                      </a:r>
                      <a:endParaRPr sz="9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116839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919"/>
                        </a:spcBef>
                      </a:pPr>
                      <a:r>
                        <a:rPr lang="ru-RU" sz="900" b="1" spc="-10" dirty="0">
                          <a:latin typeface="Arial" pitchFamily="34" charset="0"/>
                          <a:cs typeface="Arial" pitchFamily="34" charset="0"/>
                        </a:rPr>
                        <a:t>100</a:t>
                      </a:r>
                      <a:r>
                        <a:rPr sz="900" b="1" spc="-15" dirty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endParaRPr sz="9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116839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7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82040">
                <a:tc>
                  <a:txBody>
                    <a:bodyPr/>
                    <a:lstStyle/>
                    <a:p>
                      <a:pPr algn="l"/>
                      <a:r>
                        <a:rPr lang="ru-RU" sz="900" b="1" dirty="0">
                          <a:latin typeface="Arial" pitchFamily="34" charset="0"/>
                          <a:cs typeface="Arial" pitchFamily="34" charset="0"/>
                        </a:rPr>
                        <a:t>ОБСЛУЖИВАНИЕ МУНИЦИПАЛЬНОГО ДОЛГА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b="1" dirty="0">
                          <a:latin typeface="Arial" pitchFamily="34" charset="0"/>
                          <a:cs typeface="Arial" pitchFamily="34" charset="0"/>
                        </a:rPr>
                        <a:t>12,6</a:t>
                      </a:r>
                    </a:p>
                  </a:txBody>
                  <a:tcPr marL="0" marR="0" marT="116839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919"/>
                        </a:spcBef>
                      </a:pPr>
                      <a:r>
                        <a:rPr lang="ru-RU" sz="900" b="1" dirty="0">
                          <a:latin typeface="Arial" pitchFamily="34" charset="0"/>
                          <a:cs typeface="Arial" pitchFamily="34" charset="0"/>
                        </a:rPr>
                        <a:t>100 </a:t>
                      </a:r>
                      <a:endParaRPr sz="9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116839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7372172"/>
                  </a:ext>
                </a:extLst>
              </a:tr>
              <a:tr h="395920">
                <a:tc>
                  <a:txBody>
                    <a:bodyPr/>
                    <a:lstStyle/>
                    <a:p>
                      <a:pPr marL="53975" algn="l">
                        <a:lnSpc>
                          <a:spcPct val="100000"/>
                        </a:lnSpc>
                        <a:spcBef>
                          <a:spcPts val="245"/>
                        </a:spcBef>
                      </a:pPr>
                      <a:r>
                        <a:rPr sz="900" b="1" spc="-25" dirty="0">
                          <a:latin typeface="Arial" pitchFamily="34" charset="0"/>
                          <a:cs typeface="Arial" pitchFamily="34" charset="0"/>
                        </a:rPr>
                        <a:t>ИТОГО</a:t>
                      </a:r>
                      <a:endParaRPr sz="9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3111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45"/>
                        </a:spcBef>
                      </a:pPr>
                      <a:r>
                        <a:rPr lang="ru-RU" sz="900" b="1" dirty="0">
                          <a:latin typeface="Arial" pitchFamily="34" charset="0"/>
                          <a:cs typeface="Arial" pitchFamily="34" charset="0"/>
                        </a:rPr>
                        <a:t>413 302,1</a:t>
                      </a:r>
                      <a:endParaRPr sz="9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3111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45"/>
                        </a:spcBef>
                      </a:pPr>
                      <a:r>
                        <a:rPr lang="ru-RU" sz="900" b="1" dirty="0">
                          <a:latin typeface="Arial" pitchFamily="34" charset="0"/>
                          <a:cs typeface="Arial" pitchFamily="34" charset="0"/>
                        </a:rPr>
                        <a:t>82,6 %</a:t>
                      </a:r>
                      <a:endParaRPr sz="9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3111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</a:tbl>
          </a:graphicData>
        </a:graphic>
      </p:graphicFrame>
      <p:sp>
        <p:nvSpPr>
          <p:cNvPr id="4" name="object 4"/>
          <p:cNvSpPr txBox="1"/>
          <p:nvPr/>
        </p:nvSpPr>
        <p:spPr>
          <a:xfrm>
            <a:off x="8927083" y="6537756"/>
            <a:ext cx="138430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b="1" spc="-5" dirty="0">
                <a:solidFill>
                  <a:srgbClr val="004E4B"/>
                </a:solidFill>
                <a:latin typeface="Arial"/>
                <a:cs typeface="Arial"/>
              </a:rPr>
              <a:t>6</a:t>
            </a:r>
            <a:endParaRPr sz="1600">
              <a:latin typeface="Arial"/>
              <a:cs typeface="Arial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214282" y="142852"/>
            <a:ext cx="8786874" cy="714380"/>
            <a:chOff x="0" y="0"/>
            <a:chExt cx="9144000" cy="1143000"/>
          </a:xfrm>
          <a:solidFill>
            <a:schemeClr val="accent6"/>
          </a:solidFill>
        </p:grpSpPr>
        <p:pic>
          <p:nvPicPr>
            <p:cNvPr id="6" name="object 6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12101" y="97876"/>
              <a:ext cx="427648" cy="522899"/>
            </a:xfrm>
            <a:prstGeom prst="rect">
              <a:avLst/>
            </a:prstGeom>
            <a:grpFill/>
          </p:spPr>
        </p:pic>
        <p:sp>
          <p:nvSpPr>
            <p:cNvPr id="7" name="object 7"/>
            <p:cNvSpPr/>
            <p:nvPr/>
          </p:nvSpPr>
          <p:spPr>
            <a:xfrm>
              <a:off x="0" y="0"/>
              <a:ext cx="9144000" cy="1143000"/>
            </a:xfrm>
            <a:custGeom>
              <a:avLst/>
              <a:gdLst/>
              <a:ahLst/>
              <a:cxnLst/>
              <a:rect l="l" t="t" r="r" b="b"/>
              <a:pathLst>
                <a:path w="9144000" h="1143000">
                  <a:moveTo>
                    <a:pt x="9144000" y="0"/>
                  </a:moveTo>
                  <a:lnTo>
                    <a:pt x="0" y="0"/>
                  </a:lnTo>
                  <a:lnTo>
                    <a:pt x="0" y="1143000"/>
                  </a:lnTo>
                  <a:lnTo>
                    <a:pt x="9144000" y="1143000"/>
                  </a:lnTo>
                  <a:lnTo>
                    <a:pt x="9144000" y="0"/>
                  </a:lnTo>
                  <a:close/>
                </a:path>
              </a:pathLst>
            </a:custGeom>
            <a:grpFill/>
          </p:spPr>
          <p:txBody>
            <a:bodyPr wrap="square" lIns="0" tIns="0" rIns="0" bIns="0" rtlCol="0"/>
            <a:lstStyle/>
            <a:p>
              <a:endParaRPr lang="ru-RU" dirty="0"/>
            </a:p>
            <a:p>
              <a:endParaRPr dirty="0"/>
            </a:p>
          </p:txBody>
        </p:sp>
      </p:grpSp>
      <p:sp>
        <p:nvSpPr>
          <p:cNvPr id="11" name="object 11"/>
          <p:cNvSpPr txBox="1">
            <a:spLocks noGrp="1"/>
          </p:cNvSpPr>
          <p:nvPr>
            <p:ph type="title"/>
          </p:nvPr>
        </p:nvSpPr>
        <p:spPr>
          <a:xfrm>
            <a:off x="954430" y="400253"/>
            <a:ext cx="8078470" cy="321242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pc="-5" dirty="0"/>
              <a:t>ИСПОЛНЕНИЕ</a:t>
            </a:r>
            <a:r>
              <a:rPr spc="-55" dirty="0"/>
              <a:t> </a:t>
            </a:r>
            <a:r>
              <a:rPr spc="-45" dirty="0"/>
              <a:t>РАСХОДОВ</a:t>
            </a:r>
            <a:r>
              <a:rPr spc="-30" dirty="0"/>
              <a:t> </a:t>
            </a:r>
            <a:r>
              <a:rPr spc="-25" dirty="0"/>
              <a:t>БЮДЖЕТА</a:t>
            </a:r>
            <a:r>
              <a:rPr spc="-5" dirty="0"/>
              <a:t> </a:t>
            </a:r>
            <a:r>
              <a:rPr dirty="0"/>
              <a:t>ПО</a:t>
            </a:r>
            <a:r>
              <a:rPr spc="-25" dirty="0"/>
              <a:t> </a:t>
            </a:r>
            <a:r>
              <a:rPr spc="-35" dirty="0"/>
              <a:t>ОТРАСЛЯМ </a:t>
            </a:r>
            <a:r>
              <a:rPr dirty="0"/>
              <a:t>(</a:t>
            </a:r>
            <a:r>
              <a:rPr lang="ru-RU" dirty="0" err="1"/>
              <a:t>тыс</a:t>
            </a:r>
            <a:r>
              <a:rPr dirty="0"/>
              <a:t>.</a:t>
            </a:r>
            <a:r>
              <a:rPr spc="-40" dirty="0"/>
              <a:t> </a:t>
            </a:r>
            <a:r>
              <a:rPr spc="-15" dirty="0"/>
              <a:t>руб.)</a:t>
            </a:r>
          </a:p>
        </p:txBody>
      </p:sp>
      <p:pic>
        <p:nvPicPr>
          <p:cNvPr id="27" name="Picture 2">
            <a:extLst>
              <a:ext uri="{FF2B5EF4-FFF2-40B4-BE49-F238E27FC236}">
                <a16:creationId xmlns:a16="http://schemas.microsoft.com/office/drawing/2014/main" id="{71DFAEC2-F08D-DE70-FA0A-792DBF538F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20" y="357166"/>
            <a:ext cx="488639" cy="325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8" name="Таблица 27">
            <a:extLst>
              <a:ext uri="{FF2B5EF4-FFF2-40B4-BE49-F238E27FC236}">
                <a16:creationId xmlns:a16="http://schemas.microsoft.com/office/drawing/2014/main" id="{60B44AE6-C5E6-6953-666E-6FAAD3E764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6444176"/>
              </p:ext>
            </p:extLst>
          </p:nvPr>
        </p:nvGraphicFramePr>
        <p:xfrm>
          <a:off x="774359" y="6244387"/>
          <a:ext cx="3354776" cy="4267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354776">
                  <a:extLst>
                    <a:ext uri="{9D8B030D-6E8A-4147-A177-3AD203B41FA5}">
                      <a16:colId xmlns:a16="http://schemas.microsoft.com/office/drawing/2014/main" val="451984693"/>
                    </a:ext>
                  </a:extLst>
                </a:gridCol>
              </a:tblGrid>
              <a:tr h="220425"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/>
                        <a:t>Структура расходов по отраслям </a:t>
                      </a:r>
                    </a:p>
                    <a:p>
                      <a:pPr algn="ctr"/>
                      <a:r>
                        <a:rPr lang="ru-RU" sz="1400" b="1" dirty="0"/>
                        <a:t>за 2024 год </a:t>
                      </a:r>
                      <a:endParaRPr sz="1400" b="1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03695361"/>
                  </a:ext>
                </a:extLst>
              </a:tr>
            </a:tbl>
          </a:graphicData>
        </a:graphic>
      </p:graphicFrame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15AF2AB0-088E-F0F3-C5A9-7D3F1DE96D3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87" y="1270738"/>
            <a:ext cx="5328366" cy="5066215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912641" y="6516085"/>
            <a:ext cx="229771" cy="25840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lang="ru-RU" sz="1600" b="1" spc="-5" dirty="0">
                <a:solidFill>
                  <a:srgbClr val="004E4B"/>
                </a:solidFill>
                <a:latin typeface="Arial"/>
                <a:cs typeface="Arial"/>
              </a:rPr>
              <a:t>7</a:t>
            </a:r>
            <a:endParaRPr sz="1600" dirty="0">
              <a:latin typeface="Arial"/>
              <a:cs typeface="Arial"/>
            </a:endParaRPr>
          </a:p>
        </p:txBody>
      </p:sp>
      <p:graphicFrame>
        <p:nvGraphicFramePr>
          <p:cNvPr id="3" name="object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786744"/>
              </p:ext>
            </p:extLst>
          </p:nvPr>
        </p:nvGraphicFramePr>
        <p:xfrm>
          <a:off x="274875" y="1016301"/>
          <a:ext cx="8756466" cy="214655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82567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533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27695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103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4940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697594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 dirty="0">
                        <a:latin typeface="Times New Roman"/>
                        <a:cs typeface="Times New Roman"/>
                      </a:endParaRPr>
                    </a:p>
                    <a:p>
                      <a:pPr marL="96520" algn="ctr">
                        <a:lnSpc>
                          <a:spcPct val="100000"/>
                        </a:lnSpc>
                      </a:pPr>
                      <a:r>
                        <a:rPr lang="ru-RU" sz="14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Н</a:t>
                      </a:r>
                      <a:r>
                        <a:rPr sz="1400" b="1" spc="-5" dirty="0" err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ац</a:t>
                      </a:r>
                      <a:r>
                        <a:rPr lang="ru-RU" sz="1400" b="1" spc="-5" dirty="0" err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иональный</a:t>
                      </a:r>
                      <a:r>
                        <a:rPr lang="ru-RU" sz="14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b="1" spc="-5" dirty="0" err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проект</a:t>
                      </a:r>
                      <a:endParaRPr sz="1400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381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90"/>
                        </a:spcBef>
                      </a:pPr>
                      <a:r>
                        <a:rPr sz="14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региональный</a:t>
                      </a:r>
                      <a:endParaRPr sz="1400" dirty="0">
                        <a:latin typeface="Arial"/>
                        <a:cs typeface="Arial"/>
                      </a:endParaRPr>
                    </a:p>
                    <a:p>
                      <a:pPr marL="43180" marR="35560" indent="-1270" algn="ctr">
                        <a:lnSpc>
                          <a:spcPct val="100000"/>
                        </a:lnSpc>
                      </a:pPr>
                      <a:r>
                        <a:rPr sz="14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/ </a:t>
                      </a:r>
                      <a:r>
                        <a:rPr sz="1400" b="1" spc="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b="1" spc="-4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ф</a:t>
                      </a:r>
                      <a:r>
                        <a:rPr sz="14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еде</a:t>
                      </a:r>
                      <a:r>
                        <a:rPr sz="1400" b="1" spc="-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р</a:t>
                      </a:r>
                      <a:r>
                        <a:rPr sz="14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альный  проект</a:t>
                      </a:r>
                      <a:endParaRPr sz="1400" dirty="0">
                        <a:latin typeface="Arial"/>
                        <a:cs typeface="Arial"/>
                      </a:endParaRPr>
                    </a:p>
                  </a:txBody>
                  <a:tcPr marL="0" marR="0" marT="87630" marB="0">
                    <a:lnL w="38100">
                      <a:solidFill>
                        <a:srgbClr val="FFFFFF"/>
                      </a:solidFill>
                      <a:prstDash val="solid"/>
                    </a:lnL>
                    <a:lnR w="381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90"/>
                        </a:spcBef>
                      </a:pPr>
                      <a:endParaRPr lang="ru-RU" sz="1600" b="1" spc="-5" dirty="0">
                        <a:solidFill>
                          <a:srgbClr val="FFFFFF"/>
                        </a:solidFill>
                        <a:latin typeface="Arial"/>
                        <a:cs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690"/>
                        </a:spcBef>
                      </a:pPr>
                      <a:r>
                        <a:rPr lang="ru-RU" sz="16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мероприятие</a:t>
                      </a:r>
                      <a:endParaRPr lang="ru-RU" sz="1600" dirty="0">
                        <a:latin typeface="Arial"/>
                        <a:cs typeface="Arial"/>
                      </a:endParaRPr>
                    </a:p>
                    <a:p>
                      <a:pPr marL="1081405" algn="l">
                        <a:lnSpc>
                          <a:spcPct val="100000"/>
                        </a:lnSpc>
                      </a:pPr>
                      <a:endParaRPr lang="ru-RU" sz="1500" b="0" spc="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8100">
                      <a:solidFill>
                        <a:srgbClr val="FFFFFF"/>
                      </a:solidFill>
                      <a:prstDash val="solid"/>
                    </a:lnL>
                    <a:lnR w="381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2050" dirty="0">
                        <a:latin typeface="Times New Roman"/>
                        <a:cs typeface="Times New Roman"/>
                      </a:endParaRPr>
                    </a:p>
                    <a:p>
                      <a:pPr marL="120650" marR="31750" indent="-79375" algn="ctr">
                        <a:lnSpc>
                          <a:spcPct val="100000"/>
                        </a:lnSpc>
                      </a:pPr>
                      <a:r>
                        <a:rPr lang="ru-RU" sz="14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ФЕДЕ</a:t>
                      </a:r>
                      <a:r>
                        <a:rPr sz="1400" b="1" spc="-2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Р</a:t>
                      </a:r>
                      <a:r>
                        <a:rPr sz="14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.  </a:t>
                      </a:r>
                      <a:r>
                        <a:rPr lang="ru-RU" sz="1400" b="1" spc="-3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бюджет</a:t>
                      </a:r>
                      <a:endParaRPr sz="1400" dirty="0">
                        <a:latin typeface="Arial"/>
                        <a:cs typeface="Arial"/>
                      </a:endParaRPr>
                    </a:p>
                  </a:txBody>
                  <a:tcPr marL="0" marR="0" marT="1270" marB="0">
                    <a:lnL w="38100">
                      <a:solidFill>
                        <a:srgbClr val="FFFFFF"/>
                      </a:solidFill>
                      <a:prstDash val="solid"/>
                    </a:lnL>
                    <a:lnR w="381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1300" dirty="0">
                        <a:latin typeface="Times New Roman"/>
                        <a:cs typeface="Times New Roman"/>
                      </a:endParaRPr>
                    </a:p>
                    <a:p>
                      <a:pPr marL="635" algn="ctr">
                        <a:lnSpc>
                          <a:spcPct val="100000"/>
                        </a:lnSpc>
                      </a:pPr>
                      <a:r>
                        <a:rPr sz="14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%</a:t>
                      </a:r>
                      <a:r>
                        <a:rPr sz="1400" b="1" spc="-5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исп.</a:t>
                      </a:r>
                      <a:endParaRPr sz="1400" dirty="0">
                        <a:latin typeface="Arial"/>
                        <a:cs typeface="Arial"/>
                      </a:endParaRPr>
                    </a:p>
                    <a:p>
                      <a:pPr marL="2540" algn="ctr">
                        <a:lnSpc>
                          <a:spcPct val="100000"/>
                        </a:lnSpc>
                      </a:pPr>
                      <a:r>
                        <a:rPr sz="1400" b="1" spc="-1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бюджета</a:t>
                      </a:r>
                      <a:endParaRPr sz="1400" dirty="0">
                        <a:latin typeface="Arial"/>
                        <a:cs typeface="Arial"/>
                      </a:endParaRPr>
                    </a:p>
                  </a:txBody>
                  <a:tcPr marL="0" marR="0" marT="4445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45035">
                <a:tc rowSpan="2">
                  <a:txBody>
                    <a:bodyPr/>
                    <a:lstStyle/>
                    <a:p>
                      <a:pPr marL="9525" marR="196850" algn="ctr">
                        <a:lnSpc>
                          <a:spcPct val="100000"/>
                        </a:lnSpc>
                      </a:pPr>
                      <a:endParaRPr lang="ru-RU" sz="1400" b="1" spc="-10" dirty="0">
                        <a:latin typeface="Arial"/>
                        <a:cs typeface="Arial"/>
                      </a:endParaRPr>
                    </a:p>
                    <a:p>
                      <a:pPr marL="9525" marR="196850" algn="ctr">
                        <a:lnSpc>
                          <a:spcPct val="100000"/>
                        </a:lnSpc>
                      </a:pPr>
                      <a:endParaRPr lang="ru-RU" sz="1400" b="1" spc="-10" dirty="0">
                        <a:latin typeface="Arial"/>
                        <a:cs typeface="Arial"/>
                      </a:endParaRPr>
                    </a:p>
                    <a:p>
                      <a:pPr marL="9525" marR="196850" algn="ctr">
                        <a:lnSpc>
                          <a:spcPct val="100000"/>
                        </a:lnSpc>
                      </a:pPr>
                      <a:endParaRPr lang="ru-RU" sz="1400" b="1" spc="-10" dirty="0">
                        <a:latin typeface="Arial"/>
                        <a:cs typeface="Arial"/>
                      </a:endParaRPr>
                    </a:p>
                    <a:p>
                      <a:pPr marL="9525" marR="196850" algn="ctr">
                        <a:lnSpc>
                          <a:spcPct val="100000"/>
                        </a:lnSpc>
                      </a:pPr>
                      <a:r>
                        <a:rPr lang="ru-RU" sz="1400" b="1" spc="-10" dirty="0">
                          <a:latin typeface="Arial"/>
                          <a:cs typeface="Arial"/>
                        </a:rPr>
                        <a:t>Г</a:t>
                      </a:r>
                      <a:r>
                        <a:rPr sz="1400" b="1" spc="-10" dirty="0" err="1">
                          <a:latin typeface="Arial"/>
                          <a:cs typeface="Arial"/>
                        </a:rPr>
                        <a:t>ор</a:t>
                      </a:r>
                      <a:r>
                        <a:rPr sz="1400" b="1" spc="-30" dirty="0" err="1">
                          <a:latin typeface="Arial"/>
                          <a:cs typeface="Arial"/>
                        </a:rPr>
                        <a:t>од</a:t>
                      </a:r>
                      <a:r>
                        <a:rPr sz="1400" b="1" spc="-5" dirty="0" err="1">
                          <a:latin typeface="Arial"/>
                          <a:cs typeface="Arial"/>
                        </a:rPr>
                        <a:t>с</a:t>
                      </a:r>
                      <a:r>
                        <a:rPr sz="1400" b="1" dirty="0" err="1">
                          <a:latin typeface="Arial"/>
                          <a:cs typeface="Arial"/>
                        </a:rPr>
                        <a:t>к</a:t>
                      </a:r>
                      <a:r>
                        <a:rPr sz="1400" b="1" spc="-5" dirty="0" err="1">
                          <a:latin typeface="Arial"/>
                          <a:cs typeface="Arial"/>
                        </a:rPr>
                        <a:t>ая</a:t>
                      </a:r>
                      <a:r>
                        <a:rPr sz="1400" b="1" spc="-5" dirty="0">
                          <a:latin typeface="Arial"/>
                          <a:cs typeface="Arial"/>
                        </a:rPr>
                        <a:t>  среда</a:t>
                      </a:r>
                      <a:endParaRPr sz="1400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381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L="9525" marR="233045">
                        <a:lnSpc>
                          <a:spcPct val="100000"/>
                        </a:lnSpc>
                      </a:pPr>
                      <a:r>
                        <a:rPr sz="1400" b="1" spc="-10" dirty="0" err="1">
                          <a:latin typeface="Arial"/>
                          <a:cs typeface="Arial"/>
                        </a:rPr>
                        <a:t>Формирова</a:t>
                      </a:r>
                      <a:r>
                        <a:rPr sz="1400" b="1" spc="-37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b="1" dirty="0">
                          <a:latin typeface="Arial"/>
                          <a:cs typeface="Arial"/>
                        </a:rPr>
                        <a:t>ние </a:t>
                      </a:r>
                      <a:r>
                        <a:rPr sz="1400" b="1" spc="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b="1" spc="-25" dirty="0">
                          <a:latin typeface="Arial"/>
                          <a:cs typeface="Arial"/>
                        </a:rPr>
                        <a:t>к</a:t>
                      </a:r>
                      <a:r>
                        <a:rPr sz="1400" b="1" spc="-35" dirty="0">
                          <a:latin typeface="Arial"/>
                          <a:cs typeface="Arial"/>
                        </a:rPr>
                        <a:t>о</a:t>
                      </a:r>
                      <a:r>
                        <a:rPr sz="1400" b="1" spc="-25" dirty="0">
                          <a:latin typeface="Arial"/>
                          <a:cs typeface="Arial"/>
                        </a:rPr>
                        <a:t>м</a:t>
                      </a:r>
                      <a:r>
                        <a:rPr sz="1400" b="1" spc="-45" dirty="0">
                          <a:latin typeface="Arial"/>
                          <a:cs typeface="Arial"/>
                        </a:rPr>
                        <a:t>ф</a:t>
                      </a:r>
                      <a:r>
                        <a:rPr sz="1400" b="1" spc="-10" dirty="0">
                          <a:latin typeface="Arial"/>
                          <a:cs typeface="Arial"/>
                        </a:rPr>
                        <a:t>о</a:t>
                      </a:r>
                      <a:r>
                        <a:rPr sz="1400" b="1" spc="-35" dirty="0">
                          <a:latin typeface="Arial"/>
                          <a:cs typeface="Arial"/>
                        </a:rPr>
                        <a:t>р</a:t>
                      </a:r>
                      <a:r>
                        <a:rPr sz="1400" b="1" spc="-20" dirty="0">
                          <a:latin typeface="Arial"/>
                          <a:cs typeface="Arial"/>
                        </a:rPr>
                        <a:t>т</a:t>
                      </a:r>
                      <a:r>
                        <a:rPr sz="1400" b="1" dirty="0">
                          <a:latin typeface="Arial"/>
                          <a:cs typeface="Arial"/>
                        </a:rPr>
                        <a:t>н</a:t>
                      </a:r>
                      <a:r>
                        <a:rPr sz="1400" b="1" spc="-5" dirty="0">
                          <a:latin typeface="Arial"/>
                          <a:cs typeface="Arial"/>
                        </a:rPr>
                        <a:t>о</a:t>
                      </a:r>
                      <a:r>
                        <a:rPr sz="1400" b="1" dirty="0">
                          <a:latin typeface="Arial"/>
                          <a:cs typeface="Arial"/>
                        </a:rPr>
                        <a:t>й  </a:t>
                      </a:r>
                      <a:r>
                        <a:rPr sz="1400" b="1" spc="-15" dirty="0">
                          <a:latin typeface="Arial"/>
                          <a:cs typeface="Arial"/>
                        </a:rPr>
                        <a:t>городской </a:t>
                      </a:r>
                      <a:r>
                        <a:rPr sz="1400" b="1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b="1" spc="-5" dirty="0">
                          <a:latin typeface="Arial"/>
                          <a:cs typeface="Arial"/>
                        </a:rPr>
                        <a:t>среды</a:t>
                      </a:r>
                      <a:endParaRPr sz="1400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38100">
                      <a:solidFill>
                        <a:srgbClr val="FFFFFF"/>
                      </a:solidFill>
                      <a:prstDash val="solid"/>
                    </a:lnL>
                    <a:lnR w="381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L="9525" marR="253365">
                        <a:lnSpc>
                          <a:spcPct val="100000"/>
                        </a:lnSpc>
                      </a:pPr>
                      <a:r>
                        <a:rPr sz="1400" b="1" spc="-15" dirty="0">
                          <a:latin typeface="Arial"/>
                          <a:cs typeface="Arial"/>
                        </a:rPr>
                        <a:t>Благоустройство</a:t>
                      </a:r>
                      <a:r>
                        <a:rPr sz="1400" b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b="1" spc="-5" dirty="0">
                          <a:latin typeface="Arial"/>
                          <a:cs typeface="Arial"/>
                        </a:rPr>
                        <a:t>общественных </a:t>
                      </a:r>
                      <a:r>
                        <a:rPr sz="1400" b="1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b="1" spc="-10" dirty="0" err="1">
                          <a:latin typeface="Arial"/>
                          <a:cs typeface="Arial"/>
                        </a:rPr>
                        <a:t>территорий</a:t>
                      </a:r>
                      <a:r>
                        <a:rPr sz="1400" b="1" spc="-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b="1" dirty="0">
                          <a:latin typeface="Arial"/>
                          <a:cs typeface="Arial"/>
                        </a:rPr>
                        <a:t>(</a:t>
                      </a:r>
                      <a:r>
                        <a:rPr lang="ru-RU" sz="1400" b="1" dirty="0">
                          <a:latin typeface="Arial"/>
                          <a:cs typeface="Arial"/>
                        </a:rPr>
                        <a:t>р</a:t>
                      </a:r>
                      <a:r>
                        <a:rPr sz="1400" b="1" dirty="0">
                          <a:latin typeface="Arial"/>
                          <a:cs typeface="Arial"/>
                        </a:rPr>
                        <a:t>п.</a:t>
                      </a:r>
                      <a:r>
                        <a:rPr sz="1400" b="1" spc="-25" dirty="0">
                          <a:latin typeface="Arial"/>
                          <a:cs typeface="Arial"/>
                        </a:rPr>
                        <a:t> </a:t>
                      </a:r>
                      <a:r>
                        <a:rPr lang="ru-RU" sz="1400" b="1" spc="-25" dirty="0">
                          <a:latin typeface="Arial"/>
                          <a:cs typeface="Arial"/>
                        </a:rPr>
                        <a:t>Струги Красные</a:t>
                      </a:r>
                      <a:r>
                        <a:rPr sz="1400" b="1" spc="-5" dirty="0">
                          <a:latin typeface="Arial"/>
                          <a:cs typeface="Arial"/>
                        </a:rPr>
                        <a:t>,</a:t>
                      </a:r>
                      <a:r>
                        <a:rPr sz="1400" b="1" spc="-55" dirty="0">
                          <a:latin typeface="Arial"/>
                          <a:cs typeface="Arial"/>
                        </a:rPr>
                        <a:t> </a:t>
                      </a:r>
                      <a:r>
                        <a:rPr lang="ru-RU" sz="1400" b="1" spc="-55" dirty="0">
                          <a:latin typeface="Arial"/>
                          <a:cs typeface="Arial"/>
                        </a:rPr>
                        <a:t>р. </a:t>
                      </a:r>
                      <a:r>
                        <a:rPr lang="ru-RU" sz="1400" b="1" spc="-55" dirty="0" err="1">
                          <a:latin typeface="Arial"/>
                          <a:cs typeface="Arial"/>
                        </a:rPr>
                        <a:t>Щировка</a:t>
                      </a:r>
                      <a:endParaRPr sz="1400" dirty="0">
                        <a:latin typeface="Arial"/>
                        <a:cs typeface="Arial"/>
                      </a:endParaRPr>
                    </a:p>
                  </a:txBody>
                  <a:tcPr marL="0" marR="0" marT="78105" marB="0">
                    <a:lnL w="38100">
                      <a:solidFill>
                        <a:srgbClr val="FFFFFF"/>
                      </a:solidFill>
                      <a:prstDash val="solid"/>
                    </a:lnL>
                    <a:lnR w="381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ru-RU" sz="1600" b="1" dirty="0">
                        <a:latin typeface="Arial"/>
                        <a:cs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lang="ru-RU" sz="1600" b="1" dirty="0">
                        <a:latin typeface="Arial"/>
                        <a:cs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600" b="1" dirty="0">
                          <a:latin typeface="Arial"/>
                          <a:cs typeface="Arial"/>
                        </a:rPr>
                        <a:t>2 489,8</a:t>
                      </a:r>
                      <a:endParaRPr sz="1600" b="1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38100">
                      <a:solidFill>
                        <a:srgbClr val="FFFFFF"/>
                      </a:solidFill>
                      <a:prstDash val="solid"/>
                    </a:lnL>
                    <a:lnR w="381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ru-RU" sz="1600" dirty="0">
                        <a:latin typeface="Arial"/>
                        <a:cs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lang="ru-RU" sz="1600" dirty="0">
                        <a:latin typeface="Arial"/>
                        <a:cs typeface="Arial"/>
                      </a:endParaRPr>
                    </a:p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dirty="0">
                          <a:latin typeface="Arial"/>
                          <a:cs typeface="Arial"/>
                        </a:rPr>
                        <a:t>100</a:t>
                      </a: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sz="1600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7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6014">
                <a:tc vMerge="1">
                  <a:txBody>
                    <a:bodyPr/>
                    <a:lstStyle/>
                    <a:p>
                      <a:pPr marL="9525" marR="196850">
                        <a:lnSpc>
                          <a:spcPct val="100000"/>
                        </a:lnSpc>
                      </a:pPr>
                      <a:endParaRPr sz="1400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9525" marR="233045">
                        <a:lnSpc>
                          <a:spcPct val="100000"/>
                        </a:lnSpc>
                      </a:pPr>
                      <a:endParaRPr lang="ru-RU" sz="1400" b="1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9525" marR="253365">
                        <a:lnSpc>
                          <a:spcPct val="100000"/>
                        </a:lnSpc>
                      </a:pPr>
                      <a:endParaRPr sz="1400" dirty="0">
                        <a:latin typeface="Arial"/>
                        <a:cs typeface="Arial"/>
                      </a:endParaRPr>
                    </a:p>
                  </a:txBody>
                  <a:tcPr marL="0" marR="0" marT="78105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400" b="1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61593091"/>
                  </a:ext>
                </a:extLst>
              </a:tr>
            </a:tbl>
          </a:graphicData>
        </a:graphic>
      </p:graphicFrame>
      <p:sp>
        <p:nvSpPr>
          <p:cNvPr id="4" name="object 4"/>
          <p:cNvSpPr/>
          <p:nvPr/>
        </p:nvSpPr>
        <p:spPr>
          <a:xfrm>
            <a:off x="-1588" y="0"/>
            <a:ext cx="9144000" cy="908720"/>
          </a:xfrm>
          <a:custGeom>
            <a:avLst/>
            <a:gdLst/>
            <a:ahLst/>
            <a:cxnLst/>
            <a:rect l="l" t="t" r="r" b="b"/>
            <a:pathLst>
              <a:path w="9144000" h="1125220">
                <a:moveTo>
                  <a:pt x="9144000" y="0"/>
                </a:moveTo>
                <a:lnTo>
                  <a:pt x="0" y="0"/>
                </a:lnTo>
                <a:lnTo>
                  <a:pt x="0" y="1124750"/>
                </a:lnTo>
                <a:lnTo>
                  <a:pt x="9144000" y="1124750"/>
                </a:lnTo>
                <a:lnTo>
                  <a:pt x="9144000" y="0"/>
                </a:lnTo>
                <a:close/>
              </a:path>
            </a:pathLst>
          </a:custGeom>
          <a:solidFill>
            <a:schemeClr val="accent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857225" y="142852"/>
            <a:ext cx="7286675" cy="321242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algn="just">
              <a:lnSpc>
                <a:spcPct val="100000"/>
              </a:lnSpc>
              <a:spcBef>
                <a:spcPts val="105"/>
              </a:spcBef>
            </a:pPr>
            <a:r>
              <a:rPr spc="-5" dirty="0"/>
              <a:t>ИСПОЛНЕНИЕ</a:t>
            </a:r>
            <a:r>
              <a:rPr spc="-40" dirty="0"/>
              <a:t> </a:t>
            </a:r>
            <a:r>
              <a:rPr spc="-5" dirty="0"/>
              <a:t>НАЦПРОЕКТОВ</a:t>
            </a:r>
            <a:r>
              <a:rPr lang="ru-RU" spc="-5" dirty="0"/>
              <a:t> В 2024 году </a:t>
            </a:r>
            <a:r>
              <a:rPr spc="-20" dirty="0"/>
              <a:t> </a:t>
            </a:r>
            <a:r>
              <a:rPr dirty="0"/>
              <a:t>(</a:t>
            </a:r>
            <a:r>
              <a:rPr lang="ru-RU" dirty="0" err="1"/>
              <a:t>тыс</a:t>
            </a:r>
            <a:r>
              <a:rPr dirty="0"/>
              <a:t>.</a:t>
            </a:r>
            <a:r>
              <a:rPr spc="-45" dirty="0"/>
              <a:t> </a:t>
            </a:r>
            <a:r>
              <a:rPr spc="-15" dirty="0"/>
              <a:t>руб.)</a:t>
            </a:r>
          </a:p>
        </p:txBody>
      </p:sp>
      <p:graphicFrame>
        <p:nvGraphicFramePr>
          <p:cNvPr id="7" name="object 7"/>
          <p:cNvGraphicFramePr>
            <a:graphicFrameLocks noGrp="1"/>
          </p:cNvGraphicFramePr>
          <p:nvPr/>
        </p:nvGraphicFramePr>
        <p:xfrm>
          <a:off x="8314880" y="245224"/>
          <a:ext cx="575945" cy="44584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7594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62344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569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0000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781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9" name="Picture 2">
            <a:extLst>
              <a:ext uri="{FF2B5EF4-FFF2-40B4-BE49-F238E27FC236}">
                <a16:creationId xmlns:a16="http://schemas.microsoft.com/office/drawing/2014/main" id="{7D65FF29-C22B-8204-3762-DA85DAD66F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359" y="169291"/>
            <a:ext cx="493630" cy="329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F212257E-E6FB-14A5-74B2-8709D0A5DDB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875" y="2852937"/>
            <a:ext cx="8756466" cy="375984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812783" y="6526783"/>
            <a:ext cx="251460" cy="25840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lang="ru-RU" sz="1600" b="1" spc="-5" dirty="0">
                <a:solidFill>
                  <a:srgbClr val="004E4B"/>
                </a:solidFill>
                <a:latin typeface="Arial"/>
                <a:cs typeface="Arial"/>
              </a:rPr>
              <a:t>8</a:t>
            </a:r>
            <a:endParaRPr sz="1600" dirty="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523782" y="168675"/>
            <a:ext cx="8346889" cy="812053"/>
          </a:xfrm>
          <a:custGeom>
            <a:avLst/>
            <a:gdLst/>
            <a:ahLst/>
            <a:cxnLst/>
            <a:rect l="l" t="t" r="r" b="b"/>
            <a:pathLst>
              <a:path w="9144000" h="1125220">
                <a:moveTo>
                  <a:pt x="9144000" y="0"/>
                </a:moveTo>
                <a:lnTo>
                  <a:pt x="0" y="0"/>
                </a:lnTo>
                <a:lnTo>
                  <a:pt x="0" y="1124750"/>
                </a:lnTo>
                <a:lnTo>
                  <a:pt x="9144000" y="1124750"/>
                </a:lnTo>
                <a:lnTo>
                  <a:pt x="9144000" y="0"/>
                </a:lnTo>
                <a:close/>
              </a:path>
            </a:pathLst>
          </a:custGeom>
          <a:solidFill>
            <a:schemeClr val="accent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1331639" y="251078"/>
            <a:ext cx="6793921" cy="2898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10" dirty="0"/>
              <a:t>ДРУГИЕ</a:t>
            </a:r>
            <a:r>
              <a:rPr sz="1800" dirty="0"/>
              <a:t> </a:t>
            </a:r>
            <a:r>
              <a:rPr sz="1800" spc="-10" dirty="0"/>
              <a:t>СОЦИАЛЬНО-ЗНАЧИМЫЕ</a:t>
            </a:r>
            <a:r>
              <a:rPr sz="1800" spc="-40" dirty="0"/>
              <a:t> </a:t>
            </a:r>
            <a:r>
              <a:rPr sz="1800" dirty="0"/>
              <a:t>ПРОЕКТЫ</a:t>
            </a:r>
            <a:r>
              <a:rPr sz="1800" spc="-5" dirty="0"/>
              <a:t> 202</a:t>
            </a:r>
            <a:r>
              <a:rPr lang="ru-RU" sz="1800" spc="-5" dirty="0"/>
              <a:t>4</a:t>
            </a:r>
            <a:r>
              <a:rPr sz="1800" spc="-20" dirty="0"/>
              <a:t> </a:t>
            </a:r>
            <a:r>
              <a:rPr sz="1800" spc="-15" dirty="0"/>
              <a:t>ГОДА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7551166" y="581913"/>
            <a:ext cx="1353185" cy="3308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(</a:t>
            </a:r>
            <a:r>
              <a:rPr lang="ru-RU" sz="2000" b="1" dirty="0" err="1">
                <a:solidFill>
                  <a:srgbClr val="FFFFFF"/>
                </a:solidFill>
                <a:latin typeface="Arial"/>
                <a:cs typeface="Arial"/>
              </a:rPr>
              <a:t>тыс</a:t>
            </a: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r>
              <a:rPr sz="2000" b="1" spc="-10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b="1" spc="-15" dirty="0">
                <a:solidFill>
                  <a:srgbClr val="FFFFFF"/>
                </a:solidFill>
                <a:latin typeface="Arial"/>
                <a:cs typeface="Arial"/>
              </a:rPr>
              <a:t>руб.)</a:t>
            </a:r>
            <a:endParaRPr sz="2000" dirty="0">
              <a:latin typeface="Arial"/>
              <a:cs typeface="Arial"/>
            </a:endParaRPr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id="{FEB5C187-510D-E0E7-BB00-AAC8B551C1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660" y="200658"/>
            <a:ext cx="480901" cy="320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1" name="Таблица 10">
            <a:extLst>
              <a:ext uri="{FF2B5EF4-FFF2-40B4-BE49-F238E27FC236}">
                <a16:creationId xmlns:a16="http://schemas.microsoft.com/office/drawing/2014/main" id="{388768FC-F72F-C82C-184A-73CB24AAFAB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79690659"/>
              </p:ext>
            </p:extLst>
          </p:nvPr>
        </p:nvGraphicFramePr>
        <p:xfrm>
          <a:off x="503067" y="1021740"/>
          <a:ext cx="8345238" cy="403291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140581">
                  <a:extLst>
                    <a:ext uri="{9D8B030D-6E8A-4147-A177-3AD203B41FA5}">
                      <a16:colId xmlns:a16="http://schemas.microsoft.com/office/drawing/2014/main" val="3405434307"/>
                    </a:ext>
                  </a:extLst>
                </a:gridCol>
                <a:gridCol w="2670158">
                  <a:extLst>
                    <a:ext uri="{9D8B030D-6E8A-4147-A177-3AD203B41FA5}">
                      <a16:colId xmlns:a16="http://schemas.microsoft.com/office/drawing/2014/main" val="2082169919"/>
                    </a:ext>
                  </a:extLst>
                </a:gridCol>
                <a:gridCol w="964224">
                  <a:extLst>
                    <a:ext uri="{9D8B030D-6E8A-4147-A177-3AD203B41FA5}">
                      <a16:colId xmlns:a16="http://schemas.microsoft.com/office/drawing/2014/main" val="3981881824"/>
                    </a:ext>
                  </a:extLst>
                </a:gridCol>
                <a:gridCol w="741711">
                  <a:extLst>
                    <a:ext uri="{9D8B030D-6E8A-4147-A177-3AD203B41FA5}">
                      <a16:colId xmlns:a16="http://schemas.microsoft.com/office/drawing/2014/main" val="2615258116"/>
                    </a:ext>
                  </a:extLst>
                </a:gridCol>
                <a:gridCol w="953734">
                  <a:extLst>
                    <a:ext uri="{9D8B030D-6E8A-4147-A177-3AD203B41FA5}">
                      <a16:colId xmlns:a16="http://schemas.microsoft.com/office/drawing/2014/main" val="2022830167"/>
                    </a:ext>
                  </a:extLst>
                </a:gridCol>
                <a:gridCol w="874830">
                  <a:extLst>
                    <a:ext uri="{9D8B030D-6E8A-4147-A177-3AD203B41FA5}">
                      <a16:colId xmlns:a16="http://schemas.microsoft.com/office/drawing/2014/main" val="2357543971"/>
                    </a:ext>
                  </a:extLst>
                </a:gridCol>
              </a:tblGrid>
              <a:tr h="830613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90"/>
                        </a:spcBef>
                      </a:pPr>
                      <a:r>
                        <a:rPr sz="1400" b="1" spc="-5" dirty="0" err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региональный</a:t>
                      </a:r>
                      <a:endParaRPr sz="1400" dirty="0">
                        <a:latin typeface="Arial"/>
                        <a:cs typeface="Arial"/>
                      </a:endParaRPr>
                    </a:p>
                    <a:p>
                      <a:pPr marL="43180" marR="35560" indent="-1270" algn="ctr">
                        <a:lnSpc>
                          <a:spcPct val="100000"/>
                        </a:lnSpc>
                      </a:pPr>
                      <a:r>
                        <a:rPr sz="14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/</a:t>
                      </a:r>
                      <a:r>
                        <a:rPr sz="1400" b="1" spc="-45" dirty="0" err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ф</a:t>
                      </a:r>
                      <a:r>
                        <a:rPr sz="1400" b="1" spc="-5" dirty="0" err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еде</a:t>
                      </a:r>
                      <a:r>
                        <a:rPr sz="1400" b="1" spc="-10" dirty="0" err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р</a:t>
                      </a:r>
                      <a:r>
                        <a:rPr sz="1400" b="1" spc="-5" dirty="0" err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альный</a:t>
                      </a:r>
                      <a:r>
                        <a:rPr sz="14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 проект</a:t>
                      </a:r>
                      <a:endParaRPr sz="1400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381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1081405">
                        <a:lnSpc>
                          <a:spcPct val="100000"/>
                        </a:lnSpc>
                      </a:pPr>
                      <a:r>
                        <a:rPr sz="1400" b="1" spc="-5" dirty="0" err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мероприятие</a:t>
                      </a:r>
                      <a:endParaRPr sz="1400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120650" marR="31750" indent="-79375">
                        <a:lnSpc>
                          <a:spcPct val="100000"/>
                        </a:lnSpc>
                      </a:pPr>
                      <a:r>
                        <a:rPr sz="14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ФЕДЕ</a:t>
                      </a:r>
                      <a:r>
                        <a:rPr sz="1400" b="1" spc="-2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Р</a:t>
                      </a:r>
                      <a:r>
                        <a:rPr sz="14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.  </a:t>
                      </a:r>
                      <a:r>
                        <a:rPr sz="1400" b="1" spc="-3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СР-ВА</a:t>
                      </a:r>
                      <a:endParaRPr sz="1400" dirty="0">
                        <a:latin typeface="Arial"/>
                        <a:cs typeface="Arial"/>
                      </a:endParaRPr>
                    </a:p>
                  </a:txBody>
                  <a:tcPr marL="0" marR="0" marT="1270" marB="0">
                    <a:lnL w="38100">
                      <a:solidFill>
                        <a:srgbClr val="FFFFFF"/>
                      </a:solidFill>
                      <a:prstDash val="solid"/>
                    </a:lnL>
                    <a:lnR w="381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96520" marR="92075" indent="55880">
                        <a:lnSpc>
                          <a:spcPct val="100000"/>
                        </a:lnSpc>
                      </a:pPr>
                      <a:r>
                        <a:rPr sz="1400" b="1" spc="-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ОБЛ. </a:t>
                      </a:r>
                      <a:r>
                        <a:rPr sz="1400" b="1" spc="-37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b="1" spc="-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С</a:t>
                      </a:r>
                      <a:r>
                        <a:rPr sz="14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Р</a:t>
                      </a:r>
                      <a:r>
                        <a:rPr sz="14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-</a:t>
                      </a:r>
                      <a:r>
                        <a:rPr sz="1400" b="1" spc="-8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ВА</a:t>
                      </a:r>
                      <a:endParaRPr sz="1400" dirty="0">
                        <a:latin typeface="Arial"/>
                        <a:cs typeface="Arial"/>
                      </a:endParaRPr>
                    </a:p>
                  </a:txBody>
                  <a:tcPr marL="0" marR="0" marT="1270" marB="0">
                    <a:lnL w="38100">
                      <a:solidFill>
                        <a:srgbClr val="FFFFFF"/>
                      </a:solidFill>
                      <a:prstDash val="soli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96520" marR="92075" lvl="0" indent="5588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spc="-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МЕСТ. </a:t>
                      </a:r>
                      <a:r>
                        <a:rPr lang="ru-RU" sz="1400" b="1" spc="-37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lang="ru-RU" sz="1400" b="1" spc="-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С</a:t>
                      </a:r>
                      <a:r>
                        <a:rPr lang="ru-RU" sz="14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Р</a:t>
                      </a:r>
                      <a:r>
                        <a:rPr lang="ru-RU" sz="14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-</a:t>
                      </a:r>
                      <a:r>
                        <a:rPr lang="ru-RU" sz="1400" b="1" spc="-8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ВА</a:t>
                      </a:r>
                      <a:endParaRPr lang="ru-RU" sz="1400" dirty="0">
                        <a:latin typeface="Arial"/>
                        <a:cs typeface="Arial"/>
                      </a:endParaRPr>
                    </a:p>
                    <a:p>
                      <a:pPr marL="96520" marR="92075" indent="55880">
                        <a:lnSpc>
                          <a:spcPct val="100000"/>
                        </a:lnSpc>
                      </a:pPr>
                      <a:endParaRPr sz="1400" dirty="0">
                        <a:latin typeface="Arial"/>
                        <a:cs typeface="Arial"/>
                      </a:endParaRPr>
                    </a:p>
                  </a:txBody>
                  <a:tcPr marL="0" marR="0" marT="1270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</a:pPr>
                      <a:r>
                        <a:rPr sz="14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%</a:t>
                      </a:r>
                      <a:r>
                        <a:rPr sz="1400" b="1" spc="-5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исп.</a:t>
                      </a:r>
                      <a:endParaRPr sz="1400" dirty="0">
                        <a:latin typeface="Arial"/>
                        <a:cs typeface="Arial"/>
                      </a:endParaRPr>
                    </a:p>
                    <a:p>
                      <a:pPr marL="2540" algn="ctr">
                        <a:lnSpc>
                          <a:spcPct val="100000"/>
                        </a:lnSpc>
                      </a:pPr>
                      <a:r>
                        <a:rPr sz="1400" b="1" spc="-1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бюджета</a:t>
                      </a:r>
                      <a:endParaRPr sz="1400" dirty="0">
                        <a:latin typeface="Arial"/>
                        <a:cs typeface="Arial"/>
                      </a:endParaRPr>
                    </a:p>
                  </a:txBody>
                  <a:tcPr marL="0" marR="0" marT="4445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82184419"/>
                  </a:ext>
                </a:extLst>
              </a:tr>
              <a:tr h="1802304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10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lang="ru-RU" sz="1100" b="1" spc="-10" dirty="0">
                          <a:solidFill>
                            <a:srgbClr val="002060"/>
                          </a:solidFill>
                          <a:latin typeface="Arial"/>
                          <a:cs typeface="Arial"/>
                        </a:rPr>
                        <a:t>Осуществление дорожной деятельности в отношении автомобильных дорог общего пользования, а также капитального ремонта и ремонта дворовых территорий многоквартирных домов, проездов к дворовым территориям многоквартирных домов населенных пунктов</a:t>
                      </a:r>
                      <a:endParaRPr sz="1100" dirty="0">
                        <a:solidFill>
                          <a:srgbClr val="002060"/>
                        </a:solidFill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381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L="9525" marR="253365">
                        <a:lnSpc>
                          <a:spcPct val="100000"/>
                        </a:lnSpc>
                      </a:pPr>
                      <a:r>
                        <a:rPr lang="ru-RU" sz="1100" b="1" spc="70" dirty="0">
                          <a:solidFill>
                            <a:srgbClr val="0033CC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lang="ru-RU" sz="1100" b="1" spc="-10" dirty="0">
                          <a:solidFill>
                            <a:srgbClr val="002060"/>
                          </a:solidFill>
                          <a:latin typeface="Arial"/>
                          <a:cs typeface="Arial"/>
                        </a:rPr>
                        <a:t>Ремонт автомобильных дорог общего пользования местного значения :</a:t>
                      </a:r>
                    </a:p>
                    <a:p>
                      <a:pPr marL="9525" marR="253365">
                        <a:lnSpc>
                          <a:spcPct val="100000"/>
                        </a:lnSpc>
                      </a:pPr>
                      <a:r>
                        <a:rPr lang="ru-RU" sz="1100" b="1" spc="-10" dirty="0">
                          <a:solidFill>
                            <a:srgbClr val="002060"/>
                          </a:solidFill>
                          <a:latin typeface="Arial"/>
                          <a:cs typeface="Arial"/>
                        </a:rPr>
                        <a:t>- </a:t>
                      </a:r>
                      <a:r>
                        <a:rPr lang="ru-RU" sz="1100" b="1" dirty="0" err="1">
                          <a:solidFill>
                            <a:srgbClr val="002060"/>
                          </a:solidFill>
                          <a:latin typeface="Arial"/>
                          <a:cs typeface="Arial"/>
                        </a:rPr>
                        <a:t>рп</a:t>
                      </a:r>
                      <a:r>
                        <a:rPr lang="ru-RU" sz="1100" b="1" dirty="0">
                          <a:solidFill>
                            <a:srgbClr val="002060"/>
                          </a:solidFill>
                          <a:latin typeface="Arial"/>
                          <a:cs typeface="Arial"/>
                        </a:rPr>
                        <a:t>. Струги Красные,  ул. П. Виноградова, ул. Кудрявцева;</a:t>
                      </a:r>
                    </a:p>
                    <a:p>
                      <a:pPr marL="9525" marR="253365">
                        <a:lnSpc>
                          <a:spcPct val="100000"/>
                        </a:lnSpc>
                      </a:pPr>
                      <a:r>
                        <a:rPr lang="ru-RU" sz="1100" b="1" dirty="0">
                          <a:solidFill>
                            <a:srgbClr val="002060"/>
                          </a:solidFill>
                          <a:latin typeface="Arial"/>
                          <a:cs typeface="Arial"/>
                        </a:rPr>
                        <a:t>- д. </a:t>
                      </a:r>
                      <a:r>
                        <a:rPr lang="ru-RU" sz="1100" b="1" dirty="0" err="1">
                          <a:solidFill>
                            <a:srgbClr val="002060"/>
                          </a:solidFill>
                          <a:latin typeface="Arial"/>
                          <a:cs typeface="Arial"/>
                        </a:rPr>
                        <a:t>Лудони</a:t>
                      </a:r>
                      <a:r>
                        <a:rPr lang="ru-RU" sz="1100" b="1" dirty="0">
                          <a:solidFill>
                            <a:srgbClr val="002060"/>
                          </a:solidFill>
                          <a:latin typeface="Arial"/>
                          <a:cs typeface="Arial"/>
                        </a:rPr>
                        <a:t>, ул. Школьная</a:t>
                      </a:r>
                      <a:endParaRPr sz="1100" dirty="0">
                        <a:solidFill>
                          <a:srgbClr val="002060"/>
                        </a:solidFill>
                        <a:latin typeface="Arial"/>
                        <a:cs typeface="Arial"/>
                      </a:endParaRPr>
                    </a:p>
                  </a:txBody>
                  <a:tcPr marL="0" marR="0" marT="78105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>
                      <a:solidFill>
                        <a:srgbClr val="FFFFFF"/>
                      </a:solidFill>
                      <a:prstDash val="soli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ru-RU" sz="1100" b="1" dirty="0">
                        <a:latin typeface="Arial"/>
                        <a:cs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lang="ru-RU" sz="1100" b="1" dirty="0">
                        <a:latin typeface="Arial"/>
                        <a:cs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lang="ru-RU" sz="1100" b="1" dirty="0">
                        <a:latin typeface="Arial"/>
                        <a:cs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lang="ru-RU" sz="1100" b="1" dirty="0">
                        <a:latin typeface="Arial"/>
                        <a:cs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 b="1" dirty="0">
                          <a:latin typeface="Arial"/>
                          <a:cs typeface="Arial"/>
                        </a:rPr>
                        <a:t>-</a:t>
                      </a:r>
                    </a:p>
                  </a:txBody>
                  <a:tcPr marL="0" marR="0" marT="0" marB="0">
                    <a:lnL w="38100">
                      <a:solidFill>
                        <a:srgbClr val="FFFFFF"/>
                      </a:solidFill>
                      <a:prstDash val="solid"/>
                    </a:lnL>
                    <a:lnR w="381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ru-RU" sz="1100" b="1" dirty="0">
                        <a:latin typeface="Arial"/>
                        <a:cs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lang="ru-RU" sz="1100" b="1" dirty="0">
                        <a:latin typeface="Arial"/>
                        <a:cs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lang="ru-RU" sz="1100" b="1" dirty="0">
                        <a:latin typeface="Arial"/>
                        <a:cs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lang="ru-RU" sz="1100" b="1" dirty="0">
                        <a:latin typeface="Arial"/>
                        <a:cs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 b="1" dirty="0">
                          <a:latin typeface="Arial"/>
                          <a:cs typeface="Arial"/>
                        </a:rPr>
                        <a:t>24 515,0</a:t>
                      </a:r>
                    </a:p>
                  </a:txBody>
                  <a:tcPr marL="0" marR="0" marT="0" marB="0">
                    <a:lnL w="38100">
                      <a:solidFill>
                        <a:srgbClr val="FFFFFF"/>
                      </a:solidFill>
                      <a:prstDash val="soli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ru-RU" sz="1100" b="1" dirty="0">
                        <a:latin typeface="Arial"/>
                        <a:cs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lang="ru-RU" sz="1100" b="1" dirty="0">
                        <a:latin typeface="Arial"/>
                        <a:cs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lang="ru-RU" sz="1100" b="1" dirty="0">
                        <a:latin typeface="Arial"/>
                        <a:cs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lang="ru-RU" sz="1100" b="1" dirty="0">
                        <a:latin typeface="Arial"/>
                        <a:cs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 b="1" dirty="0">
                          <a:latin typeface="Arial"/>
                          <a:cs typeface="Arial"/>
                        </a:rPr>
                        <a:t>247,6</a:t>
                      </a:r>
                      <a:endParaRPr sz="1100" b="1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>
                      <a:solidFill>
                        <a:srgbClr val="FFFFFF"/>
                      </a:solidFill>
                      <a:prstDash val="soli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ru-RU" sz="1100" dirty="0">
                        <a:latin typeface="Arial"/>
                        <a:cs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lang="ru-RU" sz="1100" dirty="0">
                        <a:latin typeface="Arial"/>
                        <a:cs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lang="ru-RU" sz="1100" dirty="0">
                        <a:latin typeface="Arial"/>
                        <a:cs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lang="ru-RU" sz="1100" dirty="0">
                        <a:latin typeface="Arial"/>
                        <a:cs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 b="1" dirty="0">
                          <a:latin typeface="Arial"/>
                          <a:cs typeface="Arial"/>
                        </a:rPr>
                        <a:t>100</a:t>
                      </a:r>
                      <a:endParaRPr sz="1100" b="1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7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09963931"/>
                  </a:ext>
                </a:extLst>
              </a:tr>
              <a:tr h="1327523"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>
                          <a:solidFill>
                            <a:srgbClr val="002060"/>
                          </a:solidFill>
                          <a:latin typeface="Arial"/>
                          <a:cs typeface="Arial"/>
                        </a:rPr>
                        <a:t>Приобретение дорожной техники</a:t>
                      </a:r>
                      <a:endParaRPr lang="ru-RU" sz="1200" dirty="0">
                        <a:solidFill>
                          <a:srgbClr val="002060"/>
                        </a:solidFill>
                        <a:latin typeface="Arial"/>
                        <a:cs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200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9525" marR="253365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>
                          <a:solidFill>
                            <a:srgbClr val="002060"/>
                          </a:solidFill>
                          <a:latin typeface="Arial"/>
                          <a:cs typeface="Arial"/>
                        </a:rPr>
                        <a:t>За счет субсидии из областного бюджета с условием обязательного софинансирования приобретено 3 единицы дорожной техники</a:t>
                      </a:r>
                      <a:endParaRPr lang="ru-RU" sz="1200" dirty="0">
                        <a:solidFill>
                          <a:srgbClr val="002060"/>
                        </a:solidFill>
                        <a:latin typeface="Arial"/>
                        <a:cs typeface="Arial"/>
                      </a:endParaRPr>
                    </a:p>
                    <a:p>
                      <a:pPr marL="9525" marR="253365">
                        <a:lnSpc>
                          <a:spcPct val="100000"/>
                        </a:lnSpc>
                      </a:pPr>
                      <a:endParaRPr sz="1200" dirty="0">
                        <a:latin typeface="Arial"/>
                        <a:cs typeface="Arial"/>
                      </a:endParaRPr>
                    </a:p>
                  </a:txBody>
                  <a:tcPr marL="0" marR="0" marT="78105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ru-RU" sz="1200" b="1" dirty="0">
                        <a:latin typeface="Arial"/>
                        <a:cs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lang="ru-RU" sz="1200" b="1" dirty="0">
                        <a:latin typeface="Arial"/>
                        <a:cs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lang="ru-RU" sz="1200" b="1" dirty="0">
                        <a:latin typeface="Arial"/>
                        <a:cs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 b="1" dirty="0">
                          <a:latin typeface="Arial"/>
                          <a:cs typeface="Arial"/>
                        </a:rPr>
                        <a:t>-</a:t>
                      </a:r>
                    </a:p>
                  </a:txBody>
                  <a:tcPr marL="0" marR="0" marT="0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ru-RU" sz="1200" b="1" dirty="0">
                        <a:latin typeface="Arial"/>
                        <a:cs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lang="ru-RU" sz="1200" b="1" dirty="0">
                        <a:latin typeface="Arial"/>
                        <a:cs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lang="ru-RU" sz="1200" b="1" dirty="0">
                        <a:latin typeface="Arial"/>
                        <a:cs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 b="1" dirty="0">
                          <a:latin typeface="Arial"/>
                          <a:cs typeface="Arial"/>
                        </a:rPr>
                        <a:t>13 760,4</a:t>
                      </a:r>
                    </a:p>
                  </a:txBody>
                  <a:tcPr marL="0" marR="0" marT="0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ru-RU" sz="1200" b="1" dirty="0">
                        <a:latin typeface="Arial"/>
                        <a:cs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lang="ru-RU" sz="1200" b="1" dirty="0">
                        <a:latin typeface="Arial"/>
                        <a:cs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lang="ru-RU" sz="1200" b="1" dirty="0">
                        <a:latin typeface="Arial"/>
                        <a:cs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 b="1" dirty="0">
                          <a:latin typeface="Arial"/>
                          <a:cs typeface="Arial"/>
                        </a:rPr>
                        <a:t>139,0</a:t>
                      </a:r>
                      <a:endParaRPr sz="1200" b="1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ru-RU" sz="1200" dirty="0">
                        <a:latin typeface="Arial"/>
                        <a:cs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lang="ru-RU" sz="1200" dirty="0">
                        <a:latin typeface="Arial"/>
                        <a:cs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lang="ru-RU" sz="1200" dirty="0">
                        <a:latin typeface="Arial"/>
                        <a:cs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 b="1" dirty="0">
                          <a:latin typeface="Arial"/>
                          <a:cs typeface="Arial"/>
                        </a:rPr>
                        <a:t>100</a:t>
                      </a:r>
                      <a:endParaRPr sz="1200" b="1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91405866"/>
                  </a:ext>
                </a:extLst>
              </a:tr>
            </a:tbl>
          </a:graphicData>
        </a:graphic>
      </p:graphicFrame>
      <p:graphicFrame>
        <p:nvGraphicFramePr>
          <p:cNvPr id="7" name="Таблица 6">
            <a:extLst>
              <a:ext uri="{FF2B5EF4-FFF2-40B4-BE49-F238E27FC236}">
                <a16:creationId xmlns:a16="http://schemas.microsoft.com/office/drawing/2014/main" id="{5161D5EB-1111-B892-DB03-B9DB2725F25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5191235"/>
              </p:ext>
            </p:extLst>
          </p:nvPr>
        </p:nvGraphicFramePr>
        <p:xfrm>
          <a:off x="503067" y="5054658"/>
          <a:ext cx="8345238" cy="152469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140581">
                  <a:extLst>
                    <a:ext uri="{9D8B030D-6E8A-4147-A177-3AD203B41FA5}">
                      <a16:colId xmlns:a16="http://schemas.microsoft.com/office/drawing/2014/main" val="4010247532"/>
                    </a:ext>
                  </a:extLst>
                </a:gridCol>
                <a:gridCol w="2670158">
                  <a:extLst>
                    <a:ext uri="{9D8B030D-6E8A-4147-A177-3AD203B41FA5}">
                      <a16:colId xmlns:a16="http://schemas.microsoft.com/office/drawing/2014/main" val="3308680389"/>
                    </a:ext>
                  </a:extLst>
                </a:gridCol>
                <a:gridCol w="964224">
                  <a:extLst>
                    <a:ext uri="{9D8B030D-6E8A-4147-A177-3AD203B41FA5}">
                      <a16:colId xmlns:a16="http://schemas.microsoft.com/office/drawing/2014/main" val="1925092864"/>
                    </a:ext>
                  </a:extLst>
                </a:gridCol>
                <a:gridCol w="741711">
                  <a:extLst>
                    <a:ext uri="{9D8B030D-6E8A-4147-A177-3AD203B41FA5}">
                      <a16:colId xmlns:a16="http://schemas.microsoft.com/office/drawing/2014/main" val="470708205"/>
                    </a:ext>
                  </a:extLst>
                </a:gridCol>
                <a:gridCol w="953734">
                  <a:extLst>
                    <a:ext uri="{9D8B030D-6E8A-4147-A177-3AD203B41FA5}">
                      <a16:colId xmlns:a16="http://schemas.microsoft.com/office/drawing/2014/main" val="884684469"/>
                    </a:ext>
                  </a:extLst>
                </a:gridCol>
                <a:gridCol w="874830">
                  <a:extLst>
                    <a:ext uri="{9D8B030D-6E8A-4147-A177-3AD203B41FA5}">
                      <a16:colId xmlns:a16="http://schemas.microsoft.com/office/drawing/2014/main" val="1598212644"/>
                    </a:ext>
                  </a:extLst>
                </a:gridCol>
              </a:tblGrid>
              <a:tr h="152469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100" b="1" dirty="0">
                          <a:solidFill>
                            <a:srgbClr val="002060"/>
                          </a:solidFill>
                          <a:latin typeface="Arial"/>
                          <a:cs typeface="Arial"/>
                        </a:rPr>
                        <a:t>Комплексное развитие систем коммунальной инфраструктуры</a:t>
                      </a:r>
                      <a:endParaRPr sz="1100" dirty="0">
                        <a:solidFill>
                          <a:srgbClr val="002060"/>
                        </a:solidFill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381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L="9525" marR="253365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dirty="0">
                          <a:solidFill>
                            <a:srgbClr val="002060"/>
                          </a:solidFill>
                          <a:latin typeface="Arial"/>
                          <a:cs typeface="Arial"/>
                        </a:rPr>
                        <a:t>За счет субсидии из областного бюджета с условием обязательного софинансирования приобретено и установлено котельное оборудование в котельной №3 по ул. Мира в </a:t>
                      </a:r>
                      <a:r>
                        <a:rPr lang="ru-RU" sz="1100" b="1" dirty="0" err="1">
                          <a:solidFill>
                            <a:srgbClr val="002060"/>
                          </a:solidFill>
                          <a:latin typeface="Arial"/>
                          <a:cs typeface="Arial"/>
                        </a:rPr>
                        <a:t>р.п</a:t>
                      </a:r>
                      <a:r>
                        <a:rPr lang="ru-RU" sz="1100" b="1" dirty="0">
                          <a:solidFill>
                            <a:srgbClr val="002060"/>
                          </a:solidFill>
                          <a:latin typeface="Arial"/>
                          <a:cs typeface="Arial"/>
                        </a:rPr>
                        <a:t>. Струги Красные</a:t>
                      </a:r>
                      <a:endParaRPr lang="ru-RU" sz="1100" dirty="0">
                        <a:solidFill>
                          <a:srgbClr val="002060"/>
                        </a:solidFill>
                        <a:latin typeface="Arial"/>
                        <a:cs typeface="Arial"/>
                      </a:endParaRPr>
                    </a:p>
                    <a:p>
                      <a:pPr marL="9525" marR="253365">
                        <a:lnSpc>
                          <a:spcPct val="100000"/>
                        </a:lnSpc>
                      </a:pPr>
                      <a:endParaRPr sz="1100" dirty="0">
                        <a:solidFill>
                          <a:srgbClr val="002060"/>
                        </a:solidFill>
                        <a:latin typeface="Arial"/>
                        <a:cs typeface="Arial"/>
                      </a:endParaRPr>
                    </a:p>
                  </a:txBody>
                  <a:tcPr marL="0" marR="0" marT="78105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>
                      <a:solidFill>
                        <a:srgbClr val="FFFFFF"/>
                      </a:solidFill>
                      <a:prstDash val="soli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ru-RU" sz="1100" b="1" dirty="0">
                        <a:latin typeface="Arial"/>
                        <a:cs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lang="ru-RU" sz="1100" b="1" dirty="0">
                        <a:latin typeface="Arial"/>
                        <a:cs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lang="ru-RU" sz="1100" b="1" dirty="0">
                        <a:latin typeface="Arial"/>
                        <a:cs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lang="ru-RU" sz="1100" b="1" dirty="0">
                        <a:latin typeface="Arial"/>
                        <a:cs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 b="1" dirty="0">
                          <a:latin typeface="Arial"/>
                          <a:cs typeface="Arial"/>
                        </a:rPr>
                        <a:t>-</a:t>
                      </a:r>
                    </a:p>
                  </a:txBody>
                  <a:tcPr marL="0" marR="0" marT="0" marB="0">
                    <a:lnL w="38100">
                      <a:solidFill>
                        <a:srgbClr val="FFFFFF"/>
                      </a:solidFill>
                      <a:prstDash val="solid"/>
                    </a:lnL>
                    <a:lnR w="381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ru-RU" sz="1100" b="1" dirty="0">
                        <a:latin typeface="Arial"/>
                        <a:cs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lang="ru-RU" sz="1100" b="1" dirty="0">
                        <a:latin typeface="Arial"/>
                        <a:cs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lang="ru-RU" sz="1100" b="1" dirty="0">
                        <a:latin typeface="Arial"/>
                        <a:cs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lang="ru-RU" sz="1100" b="1" dirty="0">
                        <a:latin typeface="Arial"/>
                        <a:cs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 b="1" dirty="0">
                          <a:latin typeface="Arial"/>
                          <a:cs typeface="Arial"/>
                        </a:rPr>
                        <a:t>11 837,0</a:t>
                      </a:r>
                    </a:p>
                  </a:txBody>
                  <a:tcPr marL="0" marR="0" marT="0" marB="0">
                    <a:lnL w="38100">
                      <a:solidFill>
                        <a:srgbClr val="FFFFFF"/>
                      </a:solidFill>
                      <a:prstDash val="soli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ru-RU" sz="1100" b="1" dirty="0">
                        <a:latin typeface="Arial"/>
                        <a:cs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lang="ru-RU" sz="1100" b="1" dirty="0">
                        <a:latin typeface="Arial"/>
                        <a:cs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lang="ru-RU" sz="1100" b="1" dirty="0">
                        <a:latin typeface="Arial"/>
                        <a:cs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lang="ru-RU" sz="1100" b="1" dirty="0">
                        <a:latin typeface="Arial"/>
                        <a:cs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 b="1" dirty="0">
                          <a:latin typeface="Arial"/>
                          <a:cs typeface="Arial"/>
                        </a:rPr>
                        <a:t>2 188,0</a:t>
                      </a:r>
                      <a:endParaRPr sz="1100" b="1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>
                      <a:solidFill>
                        <a:srgbClr val="FFFFFF"/>
                      </a:solidFill>
                      <a:prstDash val="soli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ru-RU" sz="1100" dirty="0">
                        <a:latin typeface="Arial"/>
                        <a:cs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lang="ru-RU" sz="1100" dirty="0">
                        <a:latin typeface="Arial"/>
                        <a:cs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lang="ru-RU" sz="1100" dirty="0">
                        <a:latin typeface="Arial"/>
                        <a:cs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lang="ru-RU" sz="1100" dirty="0">
                        <a:latin typeface="Arial"/>
                        <a:cs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 b="1" dirty="0">
                          <a:latin typeface="Arial"/>
                          <a:cs typeface="Arial"/>
                        </a:rPr>
                        <a:t>100</a:t>
                      </a:r>
                      <a:endParaRPr sz="1100" b="1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7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15521823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85750AA-21BA-5049-93E7-902324EDD88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93DBB5F0-A61B-ABF7-7FB7-837A10AC305A}"/>
              </a:ext>
            </a:extLst>
          </p:cNvPr>
          <p:cNvSpPr txBox="1"/>
          <p:nvPr/>
        </p:nvSpPr>
        <p:spPr>
          <a:xfrm>
            <a:off x="8812783" y="6526783"/>
            <a:ext cx="255017" cy="25840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lang="ru-RU" sz="1600" b="1" spc="-5" dirty="0">
                <a:solidFill>
                  <a:srgbClr val="004E4B"/>
                </a:solidFill>
                <a:latin typeface="Arial"/>
                <a:cs typeface="Arial"/>
              </a:rPr>
              <a:t>9</a:t>
            </a:r>
            <a:endParaRPr sz="1600" dirty="0">
              <a:latin typeface="Arial"/>
              <a:cs typeface="Arial"/>
            </a:endParaRPr>
          </a:p>
        </p:txBody>
      </p:sp>
      <p:sp>
        <p:nvSpPr>
          <p:cNvPr id="3" name="object 3">
            <a:extLst>
              <a:ext uri="{FF2B5EF4-FFF2-40B4-BE49-F238E27FC236}">
                <a16:creationId xmlns:a16="http://schemas.microsoft.com/office/drawing/2014/main" id="{B62A4B98-E497-BDDA-3524-A274AD7A464D}"/>
              </a:ext>
            </a:extLst>
          </p:cNvPr>
          <p:cNvSpPr/>
          <p:nvPr/>
        </p:nvSpPr>
        <p:spPr>
          <a:xfrm>
            <a:off x="523782" y="168675"/>
            <a:ext cx="8380569" cy="708629"/>
          </a:xfrm>
          <a:custGeom>
            <a:avLst/>
            <a:gdLst/>
            <a:ahLst/>
            <a:cxnLst/>
            <a:rect l="l" t="t" r="r" b="b"/>
            <a:pathLst>
              <a:path w="9144000" h="1125220">
                <a:moveTo>
                  <a:pt x="9144000" y="0"/>
                </a:moveTo>
                <a:lnTo>
                  <a:pt x="0" y="0"/>
                </a:lnTo>
                <a:lnTo>
                  <a:pt x="0" y="1124750"/>
                </a:lnTo>
                <a:lnTo>
                  <a:pt x="9144000" y="1124750"/>
                </a:lnTo>
                <a:lnTo>
                  <a:pt x="9144000" y="0"/>
                </a:lnTo>
                <a:close/>
              </a:path>
            </a:pathLst>
          </a:custGeom>
          <a:solidFill>
            <a:schemeClr val="accent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>
            <a:extLst>
              <a:ext uri="{FF2B5EF4-FFF2-40B4-BE49-F238E27FC236}">
                <a16:creationId xmlns:a16="http://schemas.microsoft.com/office/drawing/2014/main" id="{49C2C75F-0963-64E6-EDFC-23AC502E143D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066800" y="257044"/>
            <a:ext cx="7162799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10" dirty="0"/>
              <a:t>ДРУГИЕ</a:t>
            </a:r>
            <a:r>
              <a:rPr dirty="0"/>
              <a:t> </a:t>
            </a:r>
            <a:r>
              <a:rPr spc="-10" dirty="0"/>
              <a:t>СОЦИАЛЬНО-ЗНАЧИМЫЕ</a:t>
            </a:r>
            <a:r>
              <a:rPr spc="-40" dirty="0"/>
              <a:t> </a:t>
            </a:r>
            <a:r>
              <a:rPr dirty="0"/>
              <a:t>ПРОЕКТЫ</a:t>
            </a:r>
            <a:r>
              <a:rPr spc="-5" dirty="0"/>
              <a:t> 202</a:t>
            </a:r>
            <a:r>
              <a:rPr lang="ru-RU" spc="-5" dirty="0"/>
              <a:t>4</a:t>
            </a:r>
            <a:r>
              <a:rPr spc="-20" dirty="0"/>
              <a:t> </a:t>
            </a:r>
            <a:r>
              <a:rPr spc="-15" dirty="0"/>
              <a:t>ГОДА</a:t>
            </a:r>
          </a:p>
        </p:txBody>
      </p:sp>
      <p:sp>
        <p:nvSpPr>
          <p:cNvPr id="5" name="object 5">
            <a:extLst>
              <a:ext uri="{FF2B5EF4-FFF2-40B4-BE49-F238E27FC236}">
                <a16:creationId xmlns:a16="http://schemas.microsoft.com/office/drawing/2014/main" id="{8F79F402-B9A5-520A-FAF5-1BE431E718B8}"/>
              </a:ext>
            </a:extLst>
          </p:cNvPr>
          <p:cNvSpPr txBox="1"/>
          <p:nvPr/>
        </p:nvSpPr>
        <p:spPr>
          <a:xfrm>
            <a:off x="7551166" y="581913"/>
            <a:ext cx="1353185" cy="3308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(</a:t>
            </a:r>
            <a:r>
              <a:rPr lang="ru-RU" sz="2000" b="1" dirty="0" err="1">
                <a:solidFill>
                  <a:srgbClr val="FFFFFF"/>
                </a:solidFill>
                <a:latin typeface="Arial"/>
                <a:cs typeface="Arial"/>
              </a:rPr>
              <a:t>тыс</a:t>
            </a: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r>
              <a:rPr sz="2000" b="1" spc="-10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b="1" spc="-15" dirty="0">
                <a:solidFill>
                  <a:srgbClr val="FFFFFF"/>
                </a:solidFill>
                <a:latin typeface="Arial"/>
                <a:cs typeface="Arial"/>
              </a:rPr>
              <a:t>руб.)</a:t>
            </a:r>
            <a:endParaRPr sz="2000" dirty="0">
              <a:latin typeface="Arial"/>
              <a:cs typeface="Arial"/>
            </a:endParaRPr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id="{BA96762A-513B-EBF7-3F98-3FB8EFDE0C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319" y="200659"/>
            <a:ext cx="408705" cy="272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1" name="Таблица 10">
            <a:extLst>
              <a:ext uri="{FF2B5EF4-FFF2-40B4-BE49-F238E27FC236}">
                <a16:creationId xmlns:a16="http://schemas.microsoft.com/office/drawing/2014/main" id="{D8E6F34B-8730-8F54-570D-C4BBB2399FF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7714497"/>
              </p:ext>
            </p:extLst>
          </p:nvPr>
        </p:nvGraphicFramePr>
        <p:xfrm>
          <a:off x="513865" y="894506"/>
          <a:ext cx="8390486" cy="232873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74059">
                  <a:extLst>
                    <a:ext uri="{9D8B030D-6E8A-4147-A177-3AD203B41FA5}">
                      <a16:colId xmlns:a16="http://schemas.microsoft.com/office/drawing/2014/main" val="3405434307"/>
                    </a:ext>
                  </a:extLst>
                </a:gridCol>
                <a:gridCol w="2636204">
                  <a:extLst>
                    <a:ext uri="{9D8B030D-6E8A-4147-A177-3AD203B41FA5}">
                      <a16:colId xmlns:a16="http://schemas.microsoft.com/office/drawing/2014/main" val="2082169919"/>
                    </a:ext>
                  </a:extLst>
                </a:gridCol>
                <a:gridCol w="792088">
                  <a:extLst>
                    <a:ext uri="{9D8B030D-6E8A-4147-A177-3AD203B41FA5}">
                      <a16:colId xmlns:a16="http://schemas.microsoft.com/office/drawing/2014/main" val="3981881824"/>
                    </a:ext>
                  </a:extLst>
                </a:gridCol>
                <a:gridCol w="792088">
                  <a:extLst>
                    <a:ext uri="{9D8B030D-6E8A-4147-A177-3AD203B41FA5}">
                      <a16:colId xmlns:a16="http://schemas.microsoft.com/office/drawing/2014/main" val="2615258116"/>
                    </a:ext>
                  </a:extLst>
                </a:gridCol>
                <a:gridCol w="802994">
                  <a:extLst>
                    <a:ext uri="{9D8B030D-6E8A-4147-A177-3AD203B41FA5}">
                      <a16:colId xmlns:a16="http://schemas.microsoft.com/office/drawing/2014/main" val="2022830167"/>
                    </a:ext>
                  </a:extLst>
                </a:gridCol>
                <a:gridCol w="793053">
                  <a:extLst>
                    <a:ext uri="{9D8B030D-6E8A-4147-A177-3AD203B41FA5}">
                      <a16:colId xmlns:a16="http://schemas.microsoft.com/office/drawing/2014/main" val="2357543971"/>
                    </a:ext>
                  </a:extLst>
                </a:gridCol>
              </a:tblGrid>
              <a:tr h="682436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90"/>
                        </a:spcBef>
                      </a:pPr>
                      <a:r>
                        <a:rPr sz="1400" b="1" spc="-5" dirty="0" err="1">
                          <a:solidFill>
                            <a:srgbClr val="002060"/>
                          </a:solidFill>
                          <a:latin typeface="Arial"/>
                          <a:cs typeface="Arial"/>
                        </a:rPr>
                        <a:t>региональный</a:t>
                      </a:r>
                      <a:endParaRPr sz="1400" dirty="0">
                        <a:solidFill>
                          <a:srgbClr val="002060"/>
                        </a:solidFill>
                        <a:latin typeface="Arial"/>
                        <a:cs typeface="Arial"/>
                      </a:endParaRPr>
                    </a:p>
                    <a:p>
                      <a:pPr marL="43180" marR="35560" indent="-1270" algn="ctr">
                        <a:lnSpc>
                          <a:spcPct val="100000"/>
                        </a:lnSpc>
                      </a:pPr>
                      <a:r>
                        <a:rPr sz="1400" b="1" dirty="0">
                          <a:solidFill>
                            <a:srgbClr val="002060"/>
                          </a:solidFill>
                          <a:latin typeface="Arial"/>
                          <a:cs typeface="Arial"/>
                        </a:rPr>
                        <a:t>/ </a:t>
                      </a:r>
                      <a:r>
                        <a:rPr sz="1400" b="1" spc="5" dirty="0">
                          <a:solidFill>
                            <a:srgbClr val="00206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b="1" spc="-45" dirty="0">
                          <a:solidFill>
                            <a:srgbClr val="002060"/>
                          </a:solidFill>
                          <a:latin typeface="Arial"/>
                          <a:cs typeface="Arial"/>
                        </a:rPr>
                        <a:t>ф</a:t>
                      </a:r>
                      <a:r>
                        <a:rPr sz="1400" b="1" spc="-5" dirty="0">
                          <a:solidFill>
                            <a:srgbClr val="002060"/>
                          </a:solidFill>
                          <a:latin typeface="Arial"/>
                          <a:cs typeface="Arial"/>
                        </a:rPr>
                        <a:t>еде</a:t>
                      </a:r>
                      <a:r>
                        <a:rPr sz="1400" b="1" spc="-10" dirty="0">
                          <a:solidFill>
                            <a:srgbClr val="002060"/>
                          </a:solidFill>
                          <a:latin typeface="Arial"/>
                          <a:cs typeface="Arial"/>
                        </a:rPr>
                        <a:t>р</a:t>
                      </a:r>
                      <a:r>
                        <a:rPr sz="1400" b="1" spc="-5" dirty="0">
                          <a:solidFill>
                            <a:srgbClr val="002060"/>
                          </a:solidFill>
                          <a:latin typeface="Arial"/>
                          <a:cs typeface="Arial"/>
                        </a:rPr>
                        <a:t>альный  проект</a:t>
                      </a:r>
                      <a:endParaRPr sz="1400" dirty="0">
                        <a:solidFill>
                          <a:srgbClr val="002060"/>
                        </a:solidFill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381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1081405" algn="l">
                        <a:lnSpc>
                          <a:spcPct val="100000"/>
                        </a:lnSpc>
                      </a:pPr>
                      <a:r>
                        <a:rPr sz="1400" b="1" spc="-5" dirty="0" err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мероприятие</a:t>
                      </a:r>
                      <a:endParaRPr sz="1400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120650" marR="31750" indent="-79375" algn="ctr">
                        <a:lnSpc>
                          <a:spcPct val="100000"/>
                        </a:lnSpc>
                      </a:pPr>
                      <a:r>
                        <a:rPr sz="14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ФЕДЕ</a:t>
                      </a:r>
                      <a:r>
                        <a:rPr sz="1400" b="1" spc="-2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Р</a:t>
                      </a:r>
                      <a:r>
                        <a:rPr sz="14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.  </a:t>
                      </a:r>
                      <a:r>
                        <a:rPr sz="1400" b="1" spc="-3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СР-ВА</a:t>
                      </a:r>
                      <a:endParaRPr sz="1400" dirty="0">
                        <a:latin typeface="Arial"/>
                        <a:cs typeface="Arial"/>
                      </a:endParaRPr>
                    </a:p>
                  </a:txBody>
                  <a:tcPr marL="0" marR="0" marT="1270" marB="0">
                    <a:lnL w="38100">
                      <a:solidFill>
                        <a:srgbClr val="FFFFFF"/>
                      </a:solidFill>
                      <a:prstDash val="solid"/>
                    </a:lnL>
                    <a:lnR w="381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96520" marR="92075" indent="55880" algn="ctr">
                        <a:lnSpc>
                          <a:spcPct val="100000"/>
                        </a:lnSpc>
                      </a:pPr>
                      <a:r>
                        <a:rPr sz="1400" b="1" spc="-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ОБЛ. </a:t>
                      </a:r>
                      <a:r>
                        <a:rPr sz="1400" b="1" spc="-37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b="1" spc="-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С</a:t>
                      </a:r>
                      <a:r>
                        <a:rPr sz="14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Р</a:t>
                      </a:r>
                      <a:r>
                        <a:rPr sz="14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-</a:t>
                      </a:r>
                      <a:r>
                        <a:rPr sz="1400" b="1" spc="-8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ВА</a:t>
                      </a:r>
                      <a:endParaRPr sz="1400" dirty="0">
                        <a:latin typeface="Arial"/>
                        <a:cs typeface="Arial"/>
                      </a:endParaRPr>
                    </a:p>
                  </a:txBody>
                  <a:tcPr marL="0" marR="0" marT="1270" marB="0">
                    <a:lnL w="38100">
                      <a:solidFill>
                        <a:srgbClr val="FFFFFF"/>
                      </a:solidFill>
                      <a:prstDash val="soli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96520" marR="92075" lvl="0" indent="5588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spc="-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МЕСТ. </a:t>
                      </a:r>
                      <a:r>
                        <a:rPr lang="ru-RU" sz="1400" b="1" spc="-37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lang="ru-RU" sz="1400" b="1" spc="-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С</a:t>
                      </a:r>
                      <a:r>
                        <a:rPr lang="ru-RU" sz="14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Р</a:t>
                      </a:r>
                      <a:r>
                        <a:rPr lang="ru-RU" sz="14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-</a:t>
                      </a:r>
                      <a:r>
                        <a:rPr lang="ru-RU" sz="1400" b="1" spc="-8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ВА</a:t>
                      </a:r>
                      <a:endParaRPr lang="ru-RU" sz="1400" dirty="0">
                        <a:latin typeface="Arial"/>
                        <a:cs typeface="Arial"/>
                      </a:endParaRPr>
                    </a:p>
                    <a:p>
                      <a:pPr marL="96520" marR="92075" indent="55880" algn="ctr">
                        <a:lnSpc>
                          <a:spcPct val="100000"/>
                        </a:lnSpc>
                      </a:pPr>
                      <a:endParaRPr sz="1400" dirty="0">
                        <a:latin typeface="Arial"/>
                        <a:cs typeface="Arial"/>
                      </a:endParaRPr>
                    </a:p>
                  </a:txBody>
                  <a:tcPr marL="0" marR="0" marT="1270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</a:pPr>
                      <a:r>
                        <a:rPr sz="14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%</a:t>
                      </a:r>
                      <a:r>
                        <a:rPr sz="1400" b="1" spc="-5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исп.</a:t>
                      </a:r>
                      <a:endParaRPr sz="1400" dirty="0">
                        <a:latin typeface="Arial"/>
                        <a:cs typeface="Arial"/>
                      </a:endParaRPr>
                    </a:p>
                    <a:p>
                      <a:pPr marL="2540" algn="ctr">
                        <a:lnSpc>
                          <a:spcPct val="100000"/>
                        </a:lnSpc>
                      </a:pPr>
                      <a:r>
                        <a:rPr sz="1400" b="1" spc="-1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бюджета</a:t>
                      </a:r>
                      <a:endParaRPr sz="1400" dirty="0">
                        <a:latin typeface="Arial"/>
                        <a:cs typeface="Arial"/>
                      </a:endParaRPr>
                    </a:p>
                  </a:txBody>
                  <a:tcPr marL="0" marR="0" marT="4445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82184419"/>
                  </a:ext>
                </a:extLst>
              </a:tr>
              <a:tr h="164629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100" b="1" spc="-10" dirty="0">
                          <a:solidFill>
                            <a:srgbClr val="002060"/>
                          </a:solidFill>
                          <a:latin typeface="Arial"/>
                          <a:cs typeface="Arial"/>
                        </a:rPr>
                        <a:t>Обустройство и восстановление воинских захоронений, находящихся в государственной (муниципальной) собственности, в рамках реализации федеральной целевой программы "Увековечение памяти погибших при защите Отечества на 2019-2024 годы"</a:t>
                      </a:r>
                      <a:endParaRPr lang="ru-RU" sz="1100" dirty="0">
                        <a:solidFill>
                          <a:srgbClr val="002060"/>
                        </a:solidFill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9525" marR="253365">
                        <a:lnSpc>
                          <a:spcPct val="100000"/>
                        </a:lnSpc>
                      </a:pPr>
                      <a:r>
                        <a:rPr lang="ru-RU" sz="1100" b="1" spc="-10" dirty="0">
                          <a:solidFill>
                            <a:srgbClr val="002060"/>
                          </a:solidFill>
                          <a:latin typeface="Arial"/>
                          <a:cs typeface="Arial"/>
                        </a:rPr>
                        <a:t>Проведение ремонта братского захоронения в д. </a:t>
                      </a:r>
                      <a:r>
                        <a:rPr lang="ru-RU" sz="1100" b="1" spc="-10" dirty="0" err="1">
                          <a:solidFill>
                            <a:srgbClr val="002060"/>
                          </a:solidFill>
                          <a:latin typeface="Arial"/>
                          <a:cs typeface="Arial"/>
                        </a:rPr>
                        <a:t>Зовка</a:t>
                      </a:r>
                      <a:r>
                        <a:rPr lang="ru-RU" sz="1100" b="1" spc="-10" dirty="0">
                          <a:solidFill>
                            <a:srgbClr val="002060"/>
                          </a:solidFill>
                          <a:latin typeface="Arial"/>
                          <a:cs typeface="Arial"/>
                        </a:rPr>
                        <a:t>:</a:t>
                      </a:r>
                    </a:p>
                    <a:p>
                      <a:pPr marL="9525" marR="253365" indent="0">
                        <a:lnSpc>
                          <a:spcPct val="100000"/>
                        </a:lnSpc>
                        <a:buFontTx/>
                        <a:buNone/>
                      </a:pPr>
                      <a:r>
                        <a:rPr lang="ru-RU" sz="1100" b="1" spc="-10" dirty="0">
                          <a:solidFill>
                            <a:srgbClr val="002060"/>
                          </a:solidFill>
                          <a:latin typeface="Arial"/>
                          <a:cs typeface="Arial"/>
                        </a:rPr>
                        <a:t>- изготовление и установка 4-х гранитных плит с нанесением  136 имен;</a:t>
                      </a:r>
                    </a:p>
                    <a:p>
                      <a:pPr marL="9525" marR="253365" indent="0">
                        <a:lnSpc>
                          <a:spcPct val="100000"/>
                        </a:lnSpc>
                        <a:buFontTx/>
                        <a:buNone/>
                      </a:pPr>
                      <a:r>
                        <a:rPr lang="ru-RU" sz="1100" b="1" spc="-10" dirty="0">
                          <a:solidFill>
                            <a:srgbClr val="002060"/>
                          </a:solidFill>
                          <a:latin typeface="Arial"/>
                          <a:cs typeface="Arial"/>
                        </a:rPr>
                        <a:t>- изготовление и установка гранитной плиты перед стелой;</a:t>
                      </a:r>
                    </a:p>
                    <a:p>
                      <a:pPr marL="9525" marR="253365" indent="0">
                        <a:lnSpc>
                          <a:spcPct val="100000"/>
                        </a:lnSpc>
                        <a:buFontTx/>
                        <a:buNone/>
                      </a:pPr>
                      <a:r>
                        <a:rPr lang="ru-RU" sz="1100" b="1" dirty="0">
                          <a:solidFill>
                            <a:srgbClr val="002060"/>
                          </a:solidFill>
                          <a:latin typeface="Arial"/>
                          <a:cs typeface="Arial"/>
                        </a:rPr>
                        <a:t>- ремонт ступеней и дорожки к воинскому захоронению </a:t>
                      </a:r>
                      <a:endParaRPr lang="ru-RU" sz="1100" b="1" spc="-10" dirty="0">
                        <a:solidFill>
                          <a:srgbClr val="002060"/>
                        </a:solidFill>
                        <a:latin typeface="Arial"/>
                        <a:cs typeface="Arial"/>
                      </a:endParaRPr>
                    </a:p>
                  </a:txBody>
                  <a:tcPr marL="0" marR="0" marT="78105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ru-RU" sz="1100" b="1" dirty="0">
                        <a:latin typeface="Arial"/>
                        <a:cs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lang="ru-RU" sz="1100" b="1" dirty="0">
                        <a:latin typeface="Arial"/>
                        <a:cs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lang="ru-RU" sz="1100" b="1" dirty="0">
                        <a:latin typeface="Arial"/>
                        <a:cs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lang="ru-RU" sz="1100" b="1" dirty="0">
                        <a:latin typeface="Arial"/>
                        <a:cs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 b="1" dirty="0">
                          <a:latin typeface="Arial"/>
                          <a:cs typeface="Arial"/>
                        </a:rPr>
                        <a:t>500,0</a:t>
                      </a:r>
                    </a:p>
                  </a:txBody>
                  <a:tcPr marL="0" marR="0" marT="0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ru-RU" sz="1100" b="1" dirty="0">
                        <a:latin typeface="Arial"/>
                        <a:cs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lang="ru-RU" sz="1100" b="1" dirty="0">
                        <a:latin typeface="Arial"/>
                        <a:cs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lang="ru-RU" sz="1100" b="1" dirty="0">
                        <a:latin typeface="Arial"/>
                        <a:cs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lang="ru-RU" sz="1100" b="1" dirty="0">
                        <a:latin typeface="Arial"/>
                        <a:cs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 b="1" dirty="0">
                          <a:latin typeface="Arial"/>
                          <a:cs typeface="Arial"/>
                        </a:rPr>
                        <a:t>205,05</a:t>
                      </a:r>
                    </a:p>
                  </a:txBody>
                  <a:tcPr marL="0" marR="0" marT="0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ru-RU" sz="1100" b="1" dirty="0">
                        <a:latin typeface="Arial"/>
                        <a:cs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lang="ru-RU" sz="1100" b="1" dirty="0">
                        <a:latin typeface="Arial"/>
                        <a:cs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lang="ru-RU" sz="1100" b="1" dirty="0">
                        <a:latin typeface="Arial"/>
                        <a:cs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lang="ru-RU" sz="1100" b="1" dirty="0">
                        <a:latin typeface="Arial"/>
                        <a:cs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 b="1" dirty="0">
                          <a:latin typeface="Arial"/>
                          <a:cs typeface="Arial"/>
                        </a:rPr>
                        <a:t>205,1</a:t>
                      </a:r>
                    </a:p>
                  </a:txBody>
                  <a:tcPr marL="0" marR="0" marT="0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ru-RU" sz="1100" dirty="0">
                        <a:latin typeface="Arial"/>
                        <a:cs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lang="ru-RU" sz="1100" dirty="0">
                        <a:latin typeface="Arial"/>
                        <a:cs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lang="ru-RU" sz="1100" dirty="0">
                        <a:latin typeface="Arial"/>
                        <a:cs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lang="ru-RU" sz="1100" dirty="0">
                        <a:latin typeface="Arial"/>
                        <a:cs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 b="1" dirty="0">
                          <a:latin typeface="Arial"/>
                          <a:cs typeface="Arial"/>
                        </a:rPr>
                        <a:t>100</a:t>
                      </a:r>
                      <a:endParaRPr sz="1100" b="1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91405866"/>
                  </a:ext>
                </a:extLst>
              </a:tr>
            </a:tbl>
          </a:graphicData>
        </a:graphic>
      </p:graphicFrame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3C682153-E423-11FF-7D80-1569A89E1E0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865" y="3240442"/>
            <a:ext cx="3888432" cy="3617558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ECB56835-3397-9E2E-4674-85EA059873C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1" y="3271270"/>
            <a:ext cx="4130143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8089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2656</TotalTime>
  <Words>1657</Words>
  <Application>Microsoft Office PowerPoint</Application>
  <PresentationFormat>Экран (4:3)</PresentationFormat>
  <Paragraphs>671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0" baseType="lpstr">
      <vt:lpstr>Aharoni</vt:lpstr>
      <vt:lpstr>Arial</vt:lpstr>
      <vt:lpstr>Calibri</vt:lpstr>
      <vt:lpstr>Times New Roman</vt:lpstr>
      <vt:lpstr>Office Theme</vt:lpstr>
      <vt:lpstr>Презентация PowerPoint</vt:lpstr>
      <vt:lpstr>ОСНОВНЫЕ ПАРАМЕТРЫ БЮДЖЕТА ОКРУГА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(тыс. руб.)</vt:lpstr>
      <vt:lpstr>ИСПОЛНЕНИЕ ПО НАЛОГОВЫМ ДОХОДАМ (тыс. руб.)</vt:lpstr>
      <vt:lpstr>ИСПОЛНЕНИЕ ПО НЕНАЛОГОВЫМ ДОХОДАМ (тыс. руб.)</vt:lpstr>
      <vt:lpstr>ИСПОЛНЕНИЕ ПО БЕЗВОЗМЕЗДНЫМ ПОСТУПЛЕНИЯМ (тыс. руб.)</vt:lpstr>
      <vt:lpstr>ИСПОЛНЕНИЕ РАСХОДОВ БЮДЖЕТА ПО ОТРАСЛЯМ (тыс. руб.)</vt:lpstr>
      <vt:lpstr>ИСПОЛНЕНИЕ НАЦПРОЕКТОВ В 2024 году  (тыс. руб.)</vt:lpstr>
      <vt:lpstr>ДРУГИЕ СОЦИАЛЬНО-ЗНАЧИМЫЕ ПРОЕКТЫ 2024 ГОДА</vt:lpstr>
      <vt:lpstr>ДРУГИЕ СОЦИАЛЬНО-ЗНАЧИМЫЕ ПРОЕКТЫ 2024 ГОДА</vt:lpstr>
      <vt:lpstr>РАЗВИТИЕ ТЕРРИТОРИАЛЬНОГО ОБЩЕСТВЕННОГО САМОУПРАВЛЕНИЯ за 2024 год </vt:lpstr>
      <vt:lpstr>Презентация PowerPoint</vt:lpstr>
      <vt:lpstr>В РАМКАХ МУНИЦИПАЛЬНЫХ ПРОГРАММ за 2024 год (ТЫС.РУБ.)</vt:lpstr>
      <vt:lpstr>В РАМКАХ МУНИЦИПАЛЬНЫХ ПРОГРАММ (ТЫС.РУБ.)</vt:lpstr>
      <vt:lpstr>Презентация PowerPoint</vt:lpstr>
      <vt:lpstr>ОТДЕЛЬНЫЕ ПОКАЗАТЕЛИ ИСПОЛНЕНИЯ БЮДЖЕТА РАЙОНА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Отчет об исполнении бюджета Череповецкого муниципального района за 2018 год</dc:title>
  <dc:creator>Проворова</dc:creator>
  <cp:lastModifiedBy>user</cp:lastModifiedBy>
  <cp:revision>609</cp:revision>
  <cp:lastPrinted>2025-04-09T12:08:01Z</cp:lastPrinted>
  <dcterms:created xsi:type="dcterms:W3CDTF">2023-03-14T12:25:08Z</dcterms:created>
  <dcterms:modified xsi:type="dcterms:W3CDTF">2025-04-10T11:47:48Z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2022-04-26T00:00:00Z</vt:filetime>
  </property>
  <property fmtid="{D5CDD505-2E9C-101B-9397-08002B2CF9AE}" pid="3" name="Creator">
    <vt:lpwstr>Microsoft® PowerPoint® 2010</vt:lpwstr>
  </property>
  <property fmtid="{D5CDD505-2E9C-101B-9397-08002B2CF9AE}" pid="4" name="LastSaved">
    <vt:filetime>2023-03-14T00:00:00Z</vt:filetime>
  </property>
</Properties>
</file>