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  <p:sldId id="286" r:id="rId10"/>
    <p:sldId id="266" r:id="rId11"/>
    <p:sldId id="287" r:id="rId12"/>
    <p:sldId id="288" r:id="rId13"/>
    <p:sldId id="267" r:id="rId14"/>
    <p:sldId id="269" r:id="rId15"/>
    <p:sldId id="297" r:id="rId16"/>
    <p:sldId id="295" r:id="rId17"/>
    <p:sldId id="273" r:id="rId18"/>
    <p:sldId id="290" r:id="rId19"/>
    <p:sldId id="294" r:id="rId20"/>
    <p:sldId id="292" r:id="rId21"/>
    <p:sldId id="278" r:id="rId22"/>
    <p:sldId id="284" r:id="rId23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2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3" autoAdjust="0"/>
    <p:restoredTop sz="94620" autoAdjust="0"/>
  </p:normalViewPr>
  <p:slideViewPr>
    <p:cSldViewPr>
      <p:cViewPr varScale="1">
        <p:scale>
          <a:sx n="108" d="100"/>
          <a:sy n="108" d="100"/>
        </p:scale>
        <p:origin x="1302" y="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688D88-AE1A-4333-80FF-CBE0E7E7CEC2}" type="datetimeFigureOut">
              <a:rPr lang="ru-RU" smtClean="0"/>
              <a:pPr/>
              <a:t>14.03.2024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4B21EC-D762-464E-8AD2-38FC0BE349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286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4B21EC-D762-464E-8AD2-38FC0BE34955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126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4B21EC-D762-464E-8AD2-38FC0BE34955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03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3/14/2024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6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3/14/2024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3/14/2024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3/14/2024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3/14/2024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45795" y="38861"/>
            <a:ext cx="8052409" cy="9671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13461" y="2211450"/>
            <a:ext cx="8599805" cy="31959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3/14/2024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004E4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143000" y="2362200"/>
            <a:ext cx="7315200" cy="390363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77240" marR="767715" algn="ctr">
              <a:lnSpc>
                <a:spcPct val="100000"/>
              </a:lnSpc>
              <a:spcBef>
                <a:spcPts val="100"/>
              </a:spcBef>
            </a:pPr>
            <a:r>
              <a:rPr lang="ru-RU" sz="2800" b="1" spc="-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spc="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</a:t>
            </a:r>
            <a:r>
              <a:rPr lang="ru-RU" sz="2800" b="1" spc="-4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777240" marR="767715" algn="ctr">
              <a:lnSpc>
                <a:spcPct val="100000"/>
              </a:lnSpc>
              <a:spcBef>
                <a:spcPts val="100"/>
              </a:spcBef>
            </a:pPr>
            <a:r>
              <a:rPr lang="ru-RU" sz="28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РЕШЕНИЯ </a:t>
            </a:r>
            <a:r>
              <a:rPr lang="ru-RU" sz="2800" b="1" spc="-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СОБРАНИЯ ДЕПУТАТОВ СТРУГО-КРАСНЕНСКОГО МУНИЦИПАЛЬНОГО ОКРУГА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indent="2540" algn="ctr">
              <a:lnSpc>
                <a:spcPct val="100000"/>
              </a:lnSpc>
            </a:pPr>
            <a:r>
              <a:rPr sz="28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 </a:t>
            </a:r>
            <a:r>
              <a:rPr sz="2800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ИСПОЛНЕНИИ </a:t>
            </a:r>
            <a:r>
              <a:rPr sz="2800" b="1" spc="-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БЮДЖЕТА </a:t>
            </a:r>
            <a:r>
              <a:rPr lang="ru-RU" sz="2800" b="1" spc="-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МУНИЦИПАЛЬНОГО ОБРАЗОВАНИЯ </a:t>
            </a:r>
            <a:r>
              <a:rPr lang="ru-RU" sz="2800" b="1" spc="-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СТРУГО-КРАСНЕНСКИЙ</a:t>
            </a:r>
            <a:r>
              <a:rPr sz="2800" b="1" spc="-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spc="-5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РАЙОН</a:t>
            </a:r>
            <a:r>
              <a:rPr lang="ru-RU" sz="2800" b="1" spc="-5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spc="-98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800" b="1" spc="-985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indent="2540" algn="ctr">
              <a:lnSpc>
                <a:spcPct val="100000"/>
              </a:lnSpc>
            </a:pPr>
            <a:r>
              <a:rPr sz="2800" b="1" spc="-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</a:t>
            </a:r>
            <a:r>
              <a:rPr sz="2800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spc="-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</a:t>
            </a:r>
            <a:r>
              <a:rPr lang="ru-RU" sz="2800" b="1" spc="-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sz="28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spc="-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B2E684BB-0CDF-4983-69F2-6A48F2E728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9959"/>
            <a:ext cx="2738264" cy="1825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7158" y="142852"/>
            <a:ext cx="8501122" cy="857256"/>
          </a:xfrm>
          <a:custGeom>
            <a:avLst/>
            <a:gdLst/>
            <a:ahLst/>
            <a:cxnLst/>
            <a:rect l="l" t="t" r="r" b="b"/>
            <a:pathLst>
              <a:path w="9144000" h="1143000">
                <a:moveTo>
                  <a:pt x="9144000" y="0"/>
                </a:moveTo>
                <a:lnTo>
                  <a:pt x="0" y="0"/>
                </a:lnTo>
                <a:lnTo>
                  <a:pt x="0" y="1143000"/>
                </a:lnTo>
                <a:lnTo>
                  <a:pt x="9144000" y="1143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0450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618869" y="147243"/>
            <a:ext cx="6647307" cy="325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000" b="1" spc="-15" dirty="0">
                <a:solidFill>
                  <a:srgbClr val="FFFFFF"/>
                </a:solidFill>
                <a:latin typeface="Arial"/>
                <a:cs typeface="Arial"/>
              </a:rPr>
              <a:t>ИСПОЛНЕНИЕ </a:t>
            </a:r>
            <a:r>
              <a:rPr sz="2000" b="1" spc="-50" dirty="0">
                <a:solidFill>
                  <a:srgbClr val="FFFFFF"/>
                </a:solidFill>
                <a:latin typeface="Arial"/>
                <a:cs typeface="Arial"/>
              </a:rPr>
              <a:t>РАСХОДОВ</a:t>
            </a:r>
            <a:r>
              <a:rPr sz="2000" b="1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spc="-25" dirty="0">
                <a:solidFill>
                  <a:srgbClr val="FFFFFF"/>
                </a:solidFill>
                <a:latin typeface="Arial"/>
                <a:cs typeface="Arial"/>
              </a:rPr>
              <a:t>БЮДЖЕТА</a:t>
            </a:r>
            <a:r>
              <a:rPr sz="2000" b="1" spc="-30" dirty="0">
                <a:solidFill>
                  <a:srgbClr val="FFFFFF"/>
                </a:solidFill>
                <a:latin typeface="Arial"/>
                <a:cs typeface="Arial"/>
              </a:rPr>
              <a:t> РАЙОНА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618869" y="564697"/>
            <a:ext cx="6888800" cy="31995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В</a:t>
            </a:r>
            <a:r>
              <a:rPr spc="-5" dirty="0"/>
              <a:t> </a:t>
            </a:r>
            <a:r>
              <a:rPr spc="-35" dirty="0"/>
              <a:t>РАМКАХ</a:t>
            </a:r>
            <a:r>
              <a:rPr spc="-10" dirty="0"/>
              <a:t> </a:t>
            </a:r>
            <a:r>
              <a:rPr dirty="0"/>
              <a:t>МУНИЦИПАЛЬНЫХ</a:t>
            </a:r>
            <a:r>
              <a:rPr spc="-25" dirty="0"/>
              <a:t> ПРОГРАММ</a:t>
            </a:r>
            <a:r>
              <a:rPr spc="-20" dirty="0"/>
              <a:t> </a:t>
            </a:r>
            <a:r>
              <a:rPr spc="-25" dirty="0"/>
              <a:t>(</a:t>
            </a:r>
            <a:r>
              <a:rPr lang="ru-RU" spc="-25" dirty="0"/>
              <a:t>ТЫС.РУБ.</a:t>
            </a:r>
            <a:r>
              <a:rPr spc="-25" dirty="0"/>
              <a:t>)</a:t>
            </a:r>
            <a:endParaRPr sz="2800" dirty="0"/>
          </a:p>
        </p:txBody>
      </p:sp>
      <p:sp>
        <p:nvSpPr>
          <p:cNvPr id="13" name="object 13"/>
          <p:cNvSpPr txBox="1"/>
          <p:nvPr/>
        </p:nvSpPr>
        <p:spPr>
          <a:xfrm>
            <a:off x="1473835" y="4075557"/>
            <a:ext cx="3333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77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396744" y="3948125"/>
            <a:ext cx="33337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83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319398" y="3842130"/>
            <a:ext cx="3333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88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242053" y="3842130"/>
            <a:ext cx="3333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88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164582" y="3799713"/>
            <a:ext cx="3333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90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087617" y="3608654"/>
            <a:ext cx="33337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99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010145" y="3608654"/>
            <a:ext cx="33337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99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932801" y="3608654"/>
            <a:ext cx="33337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99</a:t>
            </a:r>
            <a:endParaRPr sz="2400">
              <a:latin typeface="Calibri"/>
              <a:cs typeface="Calibri"/>
            </a:endParaRPr>
          </a:p>
        </p:txBody>
      </p:sp>
      <p:graphicFrame>
        <p:nvGraphicFramePr>
          <p:cNvPr id="21" name="object 5">
            <a:extLst>
              <a:ext uri="{FF2B5EF4-FFF2-40B4-BE49-F238E27FC236}">
                <a16:creationId xmlns:a16="http://schemas.microsoft.com/office/drawing/2014/main" id="{CD7DA1E6-2C26-3733-CFCC-FF361E8EA4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9781983"/>
              </p:ext>
            </p:extLst>
          </p:nvPr>
        </p:nvGraphicFramePr>
        <p:xfrm>
          <a:off x="381003" y="1250087"/>
          <a:ext cx="8414381" cy="487194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032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95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69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54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545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6491">
                  <a:extLst>
                    <a:ext uri="{9D8B030D-6E8A-4147-A177-3AD203B41FA5}">
                      <a16:colId xmlns:a16="http://schemas.microsoft.com/office/drawing/2014/main" val="3301767092"/>
                    </a:ext>
                  </a:extLst>
                </a:gridCol>
                <a:gridCol w="8872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0200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245745" marR="236220" indent="210185">
                        <a:lnSpc>
                          <a:spcPct val="100000"/>
                        </a:lnSpc>
                        <a:spcBef>
                          <a:spcPts val="1135"/>
                        </a:spcBef>
                      </a:pPr>
                      <a:r>
                        <a:rPr sz="105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</a:t>
                      </a:r>
                      <a:r>
                        <a:rPr sz="105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05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05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пе</a:t>
                      </a:r>
                      <a:r>
                        <a:rPr sz="105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sz="1050" b="1" spc="-2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в</a:t>
                      </a:r>
                      <a:r>
                        <a:rPr sz="105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05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05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а</a:t>
                      </a:r>
                      <a:r>
                        <a:rPr sz="105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- </a:t>
                      </a:r>
                      <a:r>
                        <a:rPr sz="105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ча</a:t>
                      </a:r>
                      <a:r>
                        <a:rPr sz="105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л</a:t>
                      </a:r>
                      <a:r>
                        <a:rPr sz="105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ьный</a:t>
                      </a:r>
                      <a:endParaRPr sz="105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179070" marR="168910" indent="-1905" algn="ctr">
                        <a:lnSpc>
                          <a:spcPct val="100000"/>
                        </a:lnSpc>
                        <a:spcBef>
                          <a:spcPts val="1135"/>
                        </a:spcBef>
                      </a:pPr>
                      <a:r>
                        <a:rPr sz="105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</a:t>
                      </a:r>
                      <a:r>
                        <a:rPr sz="105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05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050" b="1" spc="-1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у</a:t>
                      </a:r>
                      <a:r>
                        <a:rPr sz="1050" b="1" spc="-4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то</a:t>
                      </a:r>
                      <a:r>
                        <a:rPr sz="105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ч</a:t>
                      </a:r>
                      <a:r>
                        <a:rPr sz="105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050" b="1" spc="-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е</a:t>
                      </a:r>
                      <a:r>
                        <a:rPr sz="1050" b="1" spc="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050" b="1" spc="-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ный</a:t>
                      </a:r>
                      <a:endParaRPr sz="105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050" dirty="0">
                        <a:latin typeface="Times New Roman"/>
                        <a:cs typeface="Times New Roman"/>
                      </a:endParaRPr>
                    </a:p>
                    <a:p>
                      <a:pPr marR="96520" algn="r">
                        <a:lnSpc>
                          <a:spcPct val="100000"/>
                        </a:lnSpc>
                      </a:pPr>
                      <a:r>
                        <a:rPr lang="ru-RU" sz="105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</a:t>
                      </a:r>
                      <a:r>
                        <a:rPr sz="105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сполнено</a:t>
                      </a:r>
                      <a:endParaRPr lang="ru-RU" sz="1050" b="1" spc="-10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  <a:p>
                      <a:pPr marR="96520" algn="r">
                        <a:lnSpc>
                          <a:spcPct val="100000"/>
                        </a:lnSpc>
                      </a:pPr>
                      <a:r>
                        <a:rPr lang="ru-RU" sz="105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2023 год </a:t>
                      </a:r>
                      <a:endParaRPr sz="105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R="96520" algn="r">
                        <a:lnSpc>
                          <a:spcPct val="100000"/>
                        </a:lnSpc>
                      </a:pPr>
                      <a:endParaRPr lang="ru-RU" sz="1050" b="1" spc="-10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  <a:p>
                      <a:pPr marR="96520" algn="r">
                        <a:lnSpc>
                          <a:spcPct val="100000"/>
                        </a:lnSpc>
                      </a:pPr>
                      <a:r>
                        <a:rPr lang="ru-RU" sz="105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Исполнено</a:t>
                      </a:r>
                    </a:p>
                    <a:p>
                      <a:pPr marR="96520" algn="r">
                        <a:lnSpc>
                          <a:spcPct val="100000"/>
                        </a:lnSpc>
                      </a:pPr>
                      <a:r>
                        <a:rPr lang="ru-RU" sz="105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2022 год </a:t>
                      </a:r>
                      <a:endParaRPr lang="ru-RU" sz="1050" dirty="0">
                        <a:latin typeface="Arial"/>
                        <a:cs typeface="Arial"/>
                      </a:endParaRPr>
                    </a:p>
                    <a:p>
                      <a:pPr marL="444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endParaRPr sz="105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05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050" dirty="0">
                        <a:latin typeface="Arial"/>
                        <a:cs typeface="Arial"/>
                      </a:endParaRPr>
                    </a:p>
                    <a:p>
                      <a:pPr marL="182245" marR="172085" indent="-635" algn="ctr">
                        <a:lnSpc>
                          <a:spcPct val="100000"/>
                        </a:lnSpc>
                      </a:pPr>
                      <a:r>
                        <a:rPr sz="105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исполне</a:t>
                      </a:r>
                      <a:r>
                        <a:rPr sz="1050" b="1" spc="-4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050" b="1" spc="-4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 </a:t>
                      </a:r>
                      <a:r>
                        <a:rPr sz="1050" b="1" spc="-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ния</a:t>
                      </a:r>
                      <a:r>
                        <a:rPr sz="105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05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05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первона- </a:t>
                      </a:r>
                      <a:r>
                        <a:rPr sz="1050" b="1" spc="-4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05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ч</a:t>
                      </a:r>
                      <a:r>
                        <a:rPr sz="105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а</a:t>
                      </a:r>
                      <a:r>
                        <a:rPr sz="105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л</a:t>
                      </a:r>
                      <a:r>
                        <a:rPr sz="105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ьн</a:t>
                      </a:r>
                      <a:r>
                        <a:rPr sz="105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050" b="1" spc="-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г</a:t>
                      </a:r>
                      <a:r>
                        <a:rPr sz="105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  </a:t>
                      </a:r>
                      <a:r>
                        <a:rPr sz="105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плана</a:t>
                      </a:r>
                      <a:endParaRPr sz="105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1280"/>
                        </a:spcBef>
                      </a:pPr>
                      <a:r>
                        <a:rPr sz="105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050" dirty="0">
                        <a:latin typeface="Arial"/>
                        <a:cs typeface="Arial"/>
                      </a:endParaRPr>
                    </a:p>
                    <a:p>
                      <a:pPr marL="194310" marR="18415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5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исп</a:t>
                      </a:r>
                      <a:r>
                        <a:rPr sz="1050" b="1" spc="-4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05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л</a:t>
                      </a:r>
                      <a:r>
                        <a:rPr sz="105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050" b="1" spc="-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ения</a:t>
                      </a:r>
                      <a:endParaRPr sz="1050" dirty="0">
                        <a:latin typeface="Arial"/>
                        <a:cs typeface="Arial"/>
                      </a:endParaRPr>
                    </a:p>
                    <a:p>
                      <a:pPr marL="95250" marR="85090" indent="-1905" algn="ctr">
                        <a:lnSpc>
                          <a:spcPct val="100000"/>
                        </a:lnSpc>
                      </a:pPr>
                      <a:r>
                        <a:rPr sz="1050" b="1" spc="-1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уточненного</a:t>
                      </a:r>
                      <a:r>
                        <a:rPr sz="1050" b="1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05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плана</a:t>
                      </a:r>
                      <a:endParaRPr sz="1050" dirty="0">
                        <a:latin typeface="Arial"/>
                        <a:cs typeface="Arial"/>
                      </a:endParaRPr>
                    </a:p>
                  </a:txBody>
                  <a:tcPr marL="0" marR="0" marT="16256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5943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050" b="1" spc="-20" dirty="0">
                          <a:latin typeface="Arial"/>
                          <a:cs typeface="Arial"/>
                        </a:rPr>
                        <a:t>Наименование муниципальной программы</a:t>
                      </a:r>
                      <a:r>
                        <a:rPr sz="1050" b="1" spc="-20" dirty="0">
                          <a:latin typeface="Arial"/>
                          <a:cs typeface="Arial"/>
                        </a:rPr>
                        <a:t>,</a:t>
                      </a:r>
                      <a:endParaRPr sz="1050" dirty="0">
                        <a:latin typeface="Arial"/>
                        <a:cs typeface="Arial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050" b="1" spc="-5" dirty="0">
                          <a:latin typeface="Arial"/>
                          <a:cs typeface="Arial"/>
                        </a:rPr>
                        <a:t>в</a:t>
                      </a:r>
                      <a:r>
                        <a:rPr sz="105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50" b="1" spc="-30" dirty="0">
                          <a:latin typeface="Arial"/>
                          <a:cs typeface="Arial"/>
                        </a:rPr>
                        <a:t>том</a:t>
                      </a:r>
                      <a:r>
                        <a:rPr sz="1050" b="1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50" b="1" spc="-10" dirty="0">
                          <a:latin typeface="Arial"/>
                          <a:cs typeface="Arial"/>
                        </a:rPr>
                        <a:t>числе</a:t>
                      </a:r>
                      <a:endParaRPr sz="105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230 616,4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358 315,1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300 198,1</a:t>
                      </a:r>
                      <a:endParaRPr lang="ru-RU"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20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282 841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b="1" spc="-2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lang="ru-RU" sz="1400" b="1" spc="-20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30,2</a:t>
                      </a:r>
                      <a:r>
                        <a:rPr sz="1400" b="1" spc="-5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83,8</a:t>
                      </a:r>
                      <a:r>
                        <a:rPr sz="1400" b="1" spc="-3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12138">
                <a:tc>
                  <a:txBody>
                    <a:bodyPr/>
                    <a:lstStyle/>
                    <a:p>
                      <a:pPr marL="91440" marR="699135" algn="l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05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«Развитие образования, молодежной политики и физической культуры и спорта в муниципальном образовании Струго-Красненский район» </a:t>
                      </a:r>
                      <a:endParaRPr sz="105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139 980,6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203 033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180 946 ,7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7874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3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-4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167 498,7</a:t>
                      </a:r>
                      <a:endParaRPr lang="ru-RU" sz="1400" dirty="0">
                        <a:latin typeface="Arial"/>
                        <a:cs typeface="Arial"/>
                      </a:endParaRPr>
                    </a:p>
                    <a:p>
                      <a:pPr marR="787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129,3 </a:t>
                      </a:r>
                      <a:r>
                        <a:rPr sz="14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89,1</a:t>
                      </a:r>
                      <a:r>
                        <a:rPr sz="1400" b="1" spc="-30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7674">
                <a:tc>
                  <a:txBody>
                    <a:bodyPr/>
                    <a:lstStyle/>
                    <a:p>
                      <a:pPr marL="91440" marR="69913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05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«Развитие культуры в муниципальном образовании Струго-Красненский район» </a:t>
                      </a:r>
                      <a:endParaRPr sz="105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17 856,4</a:t>
                      </a: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34 263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22 395,4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7874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3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-4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24 560,1</a:t>
                      </a:r>
                      <a:endParaRPr lang="ru-RU"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125,4</a:t>
                      </a:r>
                      <a:r>
                        <a:rPr sz="1400" b="1" spc="-5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65,4</a:t>
                      </a:r>
                      <a:r>
                        <a:rPr sz="1400" b="1" spc="-30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124002"/>
                  </a:ext>
                </a:extLst>
              </a:tr>
              <a:tr h="833197">
                <a:tc>
                  <a:txBody>
                    <a:bodyPr/>
                    <a:lstStyle/>
                    <a:p>
                      <a:pPr marL="91440" marR="69913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05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«Содействие экономическому развитию и инвестиционной привлекательности муниципального образования Струго-Красненский район»</a:t>
                      </a:r>
                      <a:endParaRPr sz="105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0 </a:t>
                      </a: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250 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0 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7874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3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-4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254</a:t>
                      </a:r>
                      <a:endParaRPr lang="ru-RU"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0 </a:t>
                      </a:r>
                      <a:r>
                        <a:rPr sz="14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0</a:t>
                      </a:r>
                      <a:r>
                        <a:rPr sz="14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623996"/>
                  </a:ext>
                </a:extLst>
              </a:tr>
            </a:tbl>
          </a:graphicData>
        </a:graphic>
      </p:graphicFrame>
      <p:pic>
        <p:nvPicPr>
          <p:cNvPr id="22" name="Picture 2">
            <a:extLst>
              <a:ext uri="{FF2B5EF4-FFF2-40B4-BE49-F238E27FC236}">
                <a16:creationId xmlns:a16="http://schemas.microsoft.com/office/drawing/2014/main" id="{32511FEA-3757-A28D-9A22-105F721799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357166"/>
            <a:ext cx="488639" cy="32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object 2">
            <a:extLst>
              <a:ext uri="{FF2B5EF4-FFF2-40B4-BE49-F238E27FC236}">
                <a16:creationId xmlns:a16="http://schemas.microsoft.com/office/drawing/2014/main" id="{A2541662-FA9B-5DA1-1E11-2C0053C5DC5C}"/>
              </a:ext>
            </a:extLst>
          </p:cNvPr>
          <p:cNvSpPr txBox="1"/>
          <p:nvPr/>
        </p:nvSpPr>
        <p:spPr>
          <a:xfrm>
            <a:off x="8795384" y="6537756"/>
            <a:ext cx="25146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004E4B"/>
                </a:solidFill>
                <a:latin typeface="Arial"/>
                <a:cs typeface="Arial"/>
              </a:rPr>
              <a:t>1</a:t>
            </a:r>
            <a:r>
              <a:rPr lang="ru-RU" sz="1600" b="1" spc="-5" dirty="0">
                <a:solidFill>
                  <a:srgbClr val="004E4B"/>
                </a:solidFill>
                <a:latin typeface="Arial"/>
                <a:cs typeface="Arial"/>
              </a:rPr>
              <a:t>0</a:t>
            </a:r>
            <a:endParaRPr sz="16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4932" y="6736"/>
            <a:ext cx="8351388" cy="1110126"/>
          </a:xfrm>
          <a:custGeom>
            <a:avLst/>
            <a:gdLst/>
            <a:ahLst/>
            <a:cxnLst/>
            <a:rect l="l" t="t" r="r" b="b"/>
            <a:pathLst>
              <a:path w="9144000" h="1143000">
                <a:moveTo>
                  <a:pt x="9144000" y="0"/>
                </a:moveTo>
                <a:lnTo>
                  <a:pt x="0" y="0"/>
                </a:lnTo>
                <a:lnTo>
                  <a:pt x="0" y="1143000"/>
                </a:lnTo>
                <a:lnTo>
                  <a:pt x="9144000" y="1143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0450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618869" y="147243"/>
            <a:ext cx="6647307" cy="325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000" b="1" spc="-15" dirty="0">
                <a:solidFill>
                  <a:srgbClr val="FFFFFF"/>
                </a:solidFill>
                <a:latin typeface="Arial"/>
                <a:cs typeface="Arial"/>
              </a:rPr>
              <a:t>ИСПОЛНЕНИЕ </a:t>
            </a:r>
            <a:r>
              <a:rPr sz="2000" b="1" spc="-50" dirty="0">
                <a:solidFill>
                  <a:srgbClr val="FFFFFF"/>
                </a:solidFill>
                <a:latin typeface="Arial"/>
                <a:cs typeface="Arial"/>
              </a:rPr>
              <a:t>РАСХОДОВ</a:t>
            </a:r>
            <a:r>
              <a:rPr sz="2000" b="1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spc="-25" dirty="0">
                <a:solidFill>
                  <a:srgbClr val="FFFFFF"/>
                </a:solidFill>
                <a:latin typeface="Arial"/>
                <a:cs typeface="Arial"/>
              </a:rPr>
              <a:t>БЮДЖЕТА</a:t>
            </a:r>
            <a:r>
              <a:rPr sz="2000" b="1" spc="-30" dirty="0">
                <a:solidFill>
                  <a:srgbClr val="FFFFFF"/>
                </a:solidFill>
                <a:latin typeface="Arial"/>
                <a:cs typeface="Arial"/>
              </a:rPr>
              <a:t> РАЙОНА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618869" y="564697"/>
            <a:ext cx="6888800" cy="31995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В</a:t>
            </a:r>
            <a:r>
              <a:rPr spc="-5" dirty="0"/>
              <a:t> </a:t>
            </a:r>
            <a:r>
              <a:rPr spc="-35" dirty="0"/>
              <a:t>РАМКАХ</a:t>
            </a:r>
            <a:r>
              <a:rPr spc="-10" dirty="0"/>
              <a:t> </a:t>
            </a:r>
            <a:r>
              <a:rPr dirty="0"/>
              <a:t>МУНИЦИПАЛЬНЫХ</a:t>
            </a:r>
            <a:r>
              <a:rPr spc="-25" dirty="0"/>
              <a:t> ПРОГРАММ</a:t>
            </a:r>
            <a:r>
              <a:rPr spc="-20" dirty="0"/>
              <a:t> </a:t>
            </a:r>
            <a:r>
              <a:rPr spc="-25" dirty="0"/>
              <a:t>(</a:t>
            </a:r>
            <a:r>
              <a:rPr lang="ru-RU" spc="-25" dirty="0"/>
              <a:t>ТЫС.РУБ.</a:t>
            </a:r>
            <a:r>
              <a:rPr spc="-25" dirty="0"/>
              <a:t>)</a:t>
            </a:r>
            <a:endParaRPr sz="2800" dirty="0"/>
          </a:p>
        </p:txBody>
      </p:sp>
      <p:sp>
        <p:nvSpPr>
          <p:cNvPr id="13" name="object 13"/>
          <p:cNvSpPr txBox="1"/>
          <p:nvPr/>
        </p:nvSpPr>
        <p:spPr>
          <a:xfrm>
            <a:off x="1473835" y="4075557"/>
            <a:ext cx="3333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77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396744" y="3948125"/>
            <a:ext cx="33337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83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319398" y="3842130"/>
            <a:ext cx="3333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88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242053" y="3842130"/>
            <a:ext cx="3333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88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164582" y="3799713"/>
            <a:ext cx="3333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90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087617" y="3608654"/>
            <a:ext cx="33337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99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010145" y="3608654"/>
            <a:ext cx="33337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99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932801" y="3608654"/>
            <a:ext cx="33337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99</a:t>
            </a:r>
            <a:endParaRPr sz="2400">
              <a:latin typeface="Calibri"/>
              <a:cs typeface="Calibri"/>
            </a:endParaRPr>
          </a:p>
        </p:txBody>
      </p:sp>
      <p:graphicFrame>
        <p:nvGraphicFramePr>
          <p:cNvPr id="21" name="object 5">
            <a:extLst>
              <a:ext uri="{FF2B5EF4-FFF2-40B4-BE49-F238E27FC236}">
                <a16:creationId xmlns:a16="http://schemas.microsoft.com/office/drawing/2014/main" id="{CD7DA1E6-2C26-3733-CFCC-FF361E8EA4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6258331"/>
              </p:ext>
            </p:extLst>
          </p:nvPr>
        </p:nvGraphicFramePr>
        <p:xfrm>
          <a:off x="381000" y="1250087"/>
          <a:ext cx="8414384" cy="468144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032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95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69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54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545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6491">
                  <a:extLst>
                    <a:ext uri="{9D8B030D-6E8A-4147-A177-3AD203B41FA5}">
                      <a16:colId xmlns:a16="http://schemas.microsoft.com/office/drawing/2014/main" val="3301767092"/>
                    </a:ext>
                  </a:extLst>
                </a:gridCol>
                <a:gridCol w="8872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0200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245745" marR="236220" indent="210185" algn="ctr">
                        <a:lnSpc>
                          <a:spcPct val="100000"/>
                        </a:lnSpc>
                        <a:spcBef>
                          <a:spcPts val="1135"/>
                        </a:spcBef>
                      </a:pPr>
                      <a:r>
                        <a:rPr sz="10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</a:t>
                      </a:r>
                      <a:r>
                        <a:rPr sz="10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пе</a:t>
                      </a:r>
                      <a:r>
                        <a:rPr sz="10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sz="1000" b="1" spc="-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в</a:t>
                      </a:r>
                      <a:r>
                        <a:rPr sz="10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0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0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а-  ча</a:t>
                      </a:r>
                      <a:r>
                        <a:rPr sz="10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л</a:t>
                      </a:r>
                      <a:r>
                        <a:rPr sz="10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ьный</a:t>
                      </a:r>
                      <a:endParaRPr sz="10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179070" marR="168910" indent="-1905" algn="ctr">
                        <a:lnSpc>
                          <a:spcPct val="100000"/>
                        </a:lnSpc>
                        <a:spcBef>
                          <a:spcPts val="1135"/>
                        </a:spcBef>
                      </a:pPr>
                      <a:r>
                        <a:rPr sz="10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</a:t>
                      </a:r>
                      <a:r>
                        <a:rPr sz="10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spc="-1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у</a:t>
                      </a:r>
                      <a:r>
                        <a:rPr sz="1000" b="1" spc="-4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то</a:t>
                      </a:r>
                      <a:r>
                        <a:rPr sz="10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ч</a:t>
                      </a:r>
                      <a:r>
                        <a:rPr sz="10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000" b="1" spc="-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е</a:t>
                      </a:r>
                      <a:r>
                        <a:rPr sz="1000" b="1" spc="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000" b="1" spc="-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ный</a:t>
                      </a:r>
                      <a:endParaRPr sz="10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R="96520" algn="ctr">
                        <a:lnSpc>
                          <a:spcPct val="100000"/>
                        </a:lnSpc>
                      </a:pPr>
                      <a:r>
                        <a:rPr lang="ru-RU" sz="10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</a:t>
                      </a:r>
                      <a:r>
                        <a:rPr sz="10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сполнено</a:t>
                      </a:r>
                      <a:endParaRPr lang="ru-RU" sz="1000" b="1" spc="-10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  <a:p>
                      <a:pPr marR="96520" algn="ctr">
                        <a:lnSpc>
                          <a:spcPct val="100000"/>
                        </a:lnSpc>
                      </a:pPr>
                      <a:r>
                        <a:rPr lang="ru-RU" sz="10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2023 год </a:t>
                      </a:r>
                      <a:endParaRPr sz="10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R="96520" algn="ctr">
                        <a:lnSpc>
                          <a:spcPct val="100000"/>
                        </a:lnSpc>
                      </a:pPr>
                      <a:r>
                        <a:rPr lang="ru-RU" sz="10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Исполнено</a:t>
                      </a:r>
                    </a:p>
                    <a:p>
                      <a:pPr marR="96520" algn="ctr">
                        <a:lnSpc>
                          <a:spcPct val="100000"/>
                        </a:lnSpc>
                      </a:pPr>
                      <a:r>
                        <a:rPr lang="ru-RU" sz="10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2022 год </a:t>
                      </a:r>
                      <a:endParaRPr lang="ru-RU" sz="1000" dirty="0">
                        <a:latin typeface="Arial"/>
                        <a:cs typeface="Arial"/>
                      </a:endParaRPr>
                    </a:p>
                    <a:p>
                      <a:pPr marL="444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endParaRPr sz="10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0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000" dirty="0">
                        <a:latin typeface="Arial"/>
                        <a:cs typeface="Arial"/>
                      </a:endParaRPr>
                    </a:p>
                    <a:p>
                      <a:pPr marL="182245" marR="172085" indent="-635" algn="ctr">
                        <a:lnSpc>
                          <a:spcPct val="100000"/>
                        </a:lnSpc>
                      </a:pPr>
                      <a:r>
                        <a:rPr sz="10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исполне</a:t>
                      </a:r>
                      <a:r>
                        <a:rPr sz="1000" b="1" spc="-4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000" b="1" spc="-4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 </a:t>
                      </a:r>
                      <a:r>
                        <a:rPr sz="1000" b="1" spc="-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ния</a:t>
                      </a:r>
                      <a:r>
                        <a:rPr sz="10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первона- </a:t>
                      </a:r>
                      <a:r>
                        <a:rPr sz="1000" b="1" spc="-4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ч</a:t>
                      </a:r>
                      <a:r>
                        <a:rPr sz="10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а</a:t>
                      </a:r>
                      <a:r>
                        <a:rPr sz="10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л</a:t>
                      </a:r>
                      <a:r>
                        <a:rPr sz="10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ьн</a:t>
                      </a:r>
                      <a:r>
                        <a:rPr sz="10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000" b="1" spc="-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г</a:t>
                      </a:r>
                      <a:r>
                        <a:rPr sz="10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  </a:t>
                      </a:r>
                      <a:r>
                        <a:rPr sz="10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плана</a:t>
                      </a:r>
                      <a:endParaRPr sz="10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1280"/>
                        </a:spcBef>
                      </a:pPr>
                      <a:r>
                        <a:rPr sz="105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050" dirty="0">
                        <a:latin typeface="Arial"/>
                        <a:cs typeface="Arial"/>
                      </a:endParaRPr>
                    </a:p>
                    <a:p>
                      <a:pPr marL="194310" marR="18415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5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исп</a:t>
                      </a:r>
                      <a:r>
                        <a:rPr sz="1050" b="1" spc="-4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05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л</a:t>
                      </a:r>
                      <a:r>
                        <a:rPr sz="105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050" b="1" spc="-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ения</a:t>
                      </a:r>
                      <a:endParaRPr sz="1050" dirty="0">
                        <a:latin typeface="Arial"/>
                        <a:cs typeface="Arial"/>
                      </a:endParaRPr>
                    </a:p>
                    <a:p>
                      <a:pPr marL="95250" marR="85090" indent="-1905" algn="ctr">
                        <a:lnSpc>
                          <a:spcPct val="100000"/>
                        </a:lnSpc>
                      </a:pPr>
                      <a:r>
                        <a:rPr sz="1050" b="1" spc="-1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уточненного</a:t>
                      </a:r>
                      <a:r>
                        <a:rPr sz="1050" b="1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05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плана</a:t>
                      </a:r>
                      <a:endParaRPr sz="1050" dirty="0">
                        <a:latin typeface="Arial"/>
                        <a:cs typeface="Arial"/>
                      </a:endParaRPr>
                    </a:p>
                  </a:txBody>
                  <a:tcPr marL="0" marR="0" marT="16256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8509">
                <a:tc>
                  <a:txBody>
                    <a:bodyPr/>
                    <a:lstStyle/>
                    <a:p>
                      <a:pPr marL="91440" marR="699135" algn="l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05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«Обеспечение безопасности граждан на территории муниципального образования Струго-Красненский район» </a:t>
                      </a:r>
                      <a:endParaRPr sz="105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109,3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4 570,2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3 592,2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7874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3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spc="-4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2 211,8</a:t>
                      </a:r>
                      <a:endParaRPr lang="ru-RU" sz="1600" dirty="0">
                        <a:latin typeface="Arial"/>
                        <a:cs typeface="Arial"/>
                      </a:endParaRPr>
                    </a:p>
                    <a:p>
                      <a:pPr marR="787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3 286,5 </a:t>
                      </a:r>
                      <a:r>
                        <a:rPr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78,6</a:t>
                      </a:r>
                      <a:r>
                        <a:rPr sz="1600" b="1" spc="-30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7674">
                <a:tc>
                  <a:txBody>
                    <a:bodyPr/>
                    <a:lstStyle/>
                    <a:p>
                      <a:pPr marL="91440" marR="69913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05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«Комплексное развитие систем коммунальной инфраструктуры и благоустройства муниципального образования Струго-Красненский район»</a:t>
                      </a:r>
                      <a:endParaRPr sz="105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3 456</a:t>
                      </a: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31 452,9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25 871,8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7874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3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spc="-4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19 836</a:t>
                      </a:r>
                      <a:endParaRPr lang="ru-RU"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748,6</a:t>
                      </a:r>
                      <a:r>
                        <a:rPr sz="1600" b="1" spc="-3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82,3</a:t>
                      </a:r>
                      <a:r>
                        <a:rPr sz="1600" b="1" spc="-30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124002"/>
                  </a:ext>
                </a:extLst>
              </a:tr>
              <a:tr h="833197">
                <a:tc>
                  <a:txBody>
                    <a:bodyPr/>
                    <a:lstStyle/>
                    <a:p>
                      <a:pPr marL="91440" marR="69913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05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«Развитие транспортного обслуживания населения на территории муниципального образования Струго-Красненский район»</a:t>
                      </a:r>
                      <a:endParaRPr sz="105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24 947,1</a:t>
                      </a: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25 685,2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17 676,3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7874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3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spc="-4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17 193</a:t>
                      </a:r>
                      <a:endParaRPr lang="ru-RU"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70,8 </a:t>
                      </a:r>
                      <a:r>
                        <a:rPr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68,8</a:t>
                      </a:r>
                      <a:r>
                        <a:rPr sz="1600" b="1" spc="-30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623996"/>
                  </a:ext>
                </a:extLst>
              </a:tr>
            </a:tbl>
          </a:graphicData>
        </a:graphic>
      </p:graphicFrame>
      <p:pic>
        <p:nvPicPr>
          <p:cNvPr id="22" name="Picture 2">
            <a:extLst>
              <a:ext uri="{FF2B5EF4-FFF2-40B4-BE49-F238E27FC236}">
                <a16:creationId xmlns:a16="http://schemas.microsoft.com/office/drawing/2014/main" id="{32511FEA-3757-A28D-9A22-105F721799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331" y="46923"/>
            <a:ext cx="488639" cy="32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object 2">
            <a:extLst>
              <a:ext uri="{FF2B5EF4-FFF2-40B4-BE49-F238E27FC236}">
                <a16:creationId xmlns:a16="http://schemas.microsoft.com/office/drawing/2014/main" id="{A2541662-FA9B-5DA1-1E11-2C0053C5DC5C}"/>
              </a:ext>
            </a:extLst>
          </p:cNvPr>
          <p:cNvSpPr txBox="1"/>
          <p:nvPr/>
        </p:nvSpPr>
        <p:spPr>
          <a:xfrm>
            <a:off x="8795384" y="6537756"/>
            <a:ext cx="25146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004E4B"/>
                </a:solidFill>
                <a:latin typeface="Arial"/>
                <a:cs typeface="Arial"/>
              </a:rPr>
              <a:t>1</a:t>
            </a:r>
            <a:r>
              <a:rPr lang="ru-RU" sz="1600" b="1" spc="-5" dirty="0">
                <a:solidFill>
                  <a:srgbClr val="004E4B"/>
                </a:solidFill>
                <a:latin typeface="Arial"/>
                <a:cs typeface="Arial"/>
              </a:rPr>
              <a:t>1</a:t>
            </a:r>
            <a:endParaRPr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85683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4932" y="6736"/>
            <a:ext cx="8351388" cy="1110126"/>
          </a:xfrm>
          <a:custGeom>
            <a:avLst/>
            <a:gdLst/>
            <a:ahLst/>
            <a:cxnLst/>
            <a:rect l="l" t="t" r="r" b="b"/>
            <a:pathLst>
              <a:path w="9144000" h="1143000">
                <a:moveTo>
                  <a:pt x="9144000" y="0"/>
                </a:moveTo>
                <a:lnTo>
                  <a:pt x="0" y="0"/>
                </a:lnTo>
                <a:lnTo>
                  <a:pt x="0" y="1143000"/>
                </a:lnTo>
                <a:lnTo>
                  <a:pt x="9144000" y="1143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0450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618869" y="147243"/>
            <a:ext cx="6647307" cy="325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000" b="1" spc="-15" dirty="0">
                <a:solidFill>
                  <a:srgbClr val="FFFFFF"/>
                </a:solidFill>
                <a:latin typeface="Arial"/>
                <a:cs typeface="Arial"/>
              </a:rPr>
              <a:t>ИСПОЛНЕНИЕ </a:t>
            </a:r>
            <a:r>
              <a:rPr sz="2000" b="1" spc="-50" dirty="0">
                <a:solidFill>
                  <a:srgbClr val="FFFFFF"/>
                </a:solidFill>
                <a:latin typeface="Arial"/>
                <a:cs typeface="Arial"/>
              </a:rPr>
              <a:t>РАСХОДОВ</a:t>
            </a:r>
            <a:r>
              <a:rPr sz="2000" b="1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spc="-25" dirty="0">
                <a:solidFill>
                  <a:srgbClr val="FFFFFF"/>
                </a:solidFill>
                <a:latin typeface="Arial"/>
                <a:cs typeface="Arial"/>
              </a:rPr>
              <a:t>БЮДЖЕТА</a:t>
            </a:r>
            <a:r>
              <a:rPr sz="2000" b="1" spc="-30" dirty="0">
                <a:solidFill>
                  <a:srgbClr val="FFFFFF"/>
                </a:solidFill>
                <a:latin typeface="Arial"/>
                <a:cs typeface="Arial"/>
              </a:rPr>
              <a:t> РАЙОНА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618869" y="564697"/>
            <a:ext cx="6888800" cy="31995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В</a:t>
            </a:r>
            <a:r>
              <a:rPr spc="-5" dirty="0"/>
              <a:t> </a:t>
            </a:r>
            <a:r>
              <a:rPr spc="-35" dirty="0"/>
              <a:t>РАМКАХ</a:t>
            </a:r>
            <a:r>
              <a:rPr spc="-10" dirty="0"/>
              <a:t> </a:t>
            </a:r>
            <a:r>
              <a:rPr dirty="0"/>
              <a:t>МУНИЦИПАЛЬНЫХ</a:t>
            </a:r>
            <a:r>
              <a:rPr spc="-25" dirty="0"/>
              <a:t> ПРОГРАММ</a:t>
            </a:r>
            <a:r>
              <a:rPr spc="-20" dirty="0"/>
              <a:t> </a:t>
            </a:r>
            <a:r>
              <a:rPr spc="-25" dirty="0"/>
              <a:t>(</a:t>
            </a:r>
            <a:r>
              <a:rPr lang="ru-RU" spc="-25" dirty="0"/>
              <a:t>ТЫС.РУБ.</a:t>
            </a:r>
            <a:r>
              <a:rPr spc="-25" dirty="0"/>
              <a:t>)</a:t>
            </a:r>
            <a:endParaRPr sz="2800" dirty="0"/>
          </a:p>
        </p:txBody>
      </p:sp>
      <p:sp>
        <p:nvSpPr>
          <p:cNvPr id="13" name="object 13"/>
          <p:cNvSpPr txBox="1"/>
          <p:nvPr/>
        </p:nvSpPr>
        <p:spPr>
          <a:xfrm>
            <a:off x="1473835" y="4075557"/>
            <a:ext cx="3333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77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396744" y="3948125"/>
            <a:ext cx="33337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83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319398" y="3842130"/>
            <a:ext cx="3333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88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242053" y="3842130"/>
            <a:ext cx="3333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88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164582" y="3799713"/>
            <a:ext cx="3333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FFFF"/>
                </a:solidFill>
                <a:latin typeface="Calibri"/>
                <a:cs typeface="Calibri"/>
              </a:rPr>
              <a:t>90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087617" y="3608654"/>
            <a:ext cx="33337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99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010145" y="3608654"/>
            <a:ext cx="33337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99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932801" y="3608654"/>
            <a:ext cx="33337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99</a:t>
            </a:r>
            <a:endParaRPr sz="2400">
              <a:latin typeface="Calibri"/>
              <a:cs typeface="Calibri"/>
            </a:endParaRPr>
          </a:p>
        </p:txBody>
      </p:sp>
      <p:graphicFrame>
        <p:nvGraphicFramePr>
          <p:cNvPr id="21" name="object 5">
            <a:extLst>
              <a:ext uri="{FF2B5EF4-FFF2-40B4-BE49-F238E27FC236}">
                <a16:creationId xmlns:a16="http://schemas.microsoft.com/office/drawing/2014/main" id="{CD7DA1E6-2C26-3733-CFCC-FF361E8EA4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5283521"/>
              </p:ext>
            </p:extLst>
          </p:nvPr>
        </p:nvGraphicFramePr>
        <p:xfrm>
          <a:off x="364932" y="1065416"/>
          <a:ext cx="8351388" cy="51833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8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28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20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74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27982">
                  <a:extLst>
                    <a:ext uri="{9D8B030D-6E8A-4147-A177-3AD203B41FA5}">
                      <a16:colId xmlns:a16="http://schemas.microsoft.com/office/drawing/2014/main" val="3301767092"/>
                    </a:ext>
                  </a:extLst>
                </a:gridCol>
                <a:gridCol w="88062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92504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245745" marR="236220" indent="210185" algn="ctr">
                        <a:lnSpc>
                          <a:spcPct val="100000"/>
                        </a:lnSpc>
                        <a:spcBef>
                          <a:spcPts val="1135"/>
                        </a:spcBef>
                      </a:pPr>
                      <a:r>
                        <a:rPr sz="1000" b="1" spc="-10" dirty="0" err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</a:t>
                      </a:r>
                      <a:r>
                        <a:rPr sz="1000" b="1" spc="-10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000" b="1" spc="-5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</a:t>
                      </a:r>
                      <a:r>
                        <a:rPr sz="1000" b="1" spc="-10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</a:t>
                      </a:r>
                      <a:r>
                        <a:rPr sz="1000" b="1" spc="-25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</a:t>
                      </a:r>
                      <a:r>
                        <a:rPr sz="1000" b="1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r>
                        <a:rPr sz="1000" b="1" spc="-10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</a:t>
                      </a:r>
                      <a:r>
                        <a:rPr sz="1000" b="1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а-  ча</a:t>
                      </a:r>
                      <a:r>
                        <a:rPr sz="1000" b="1" spc="-10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</a:t>
                      </a:r>
                      <a:r>
                        <a:rPr sz="1000" b="1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ьный</a:t>
                      </a:r>
                      <a:endParaRPr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179070" marR="168910" indent="-1905" algn="ctr">
                        <a:lnSpc>
                          <a:spcPct val="100000"/>
                        </a:lnSpc>
                        <a:spcBef>
                          <a:spcPts val="1135"/>
                        </a:spcBef>
                      </a:pPr>
                      <a:r>
                        <a:rPr sz="1000" b="1" spc="-10" dirty="0" err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</a:t>
                      </a:r>
                      <a:r>
                        <a:rPr sz="1000" b="1" spc="-10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000" b="1" spc="-5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000" b="1" spc="-15" dirty="0" err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</a:t>
                      </a:r>
                      <a:r>
                        <a:rPr sz="1000" b="1" spc="-40" dirty="0" err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</a:t>
                      </a:r>
                      <a:r>
                        <a:rPr sz="1000" b="1" dirty="0" err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</a:t>
                      </a:r>
                      <a:r>
                        <a:rPr sz="1000" b="1" spc="-10" dirty="0" err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</a:t>
                      </a:r>
                      <a:r>
                        <a:rPr sz="1000" b="1" spc="-5" dirty="0" err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</a:t>
                      </a:r>
                      <a:r>
                        <a:rPr sz="1000" b="1" spc="5" dirty="0" err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</a:t>
                      </a:r>
                      <a:r>
                        <a:rPr sz="1000" b="1" spc="-5" dirty="0" err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ный</a:t>
                      </a:r>
                      <a:endParaRPr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R="96520" algn="ctr">
                        <a:lnSpc>
                          <a:spcPct val="100000"/>
                        </a:lnSpc>
                      </a:pPr>
                      <a:r>
                        <a:rPr lang="ru-RU" sz="1000" b="1" spc="-10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</a:t>
                      </a:r>
                      <a:r>
                        <a:rPr sz="1000" b="1" spc="-10" dirty="0" err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сполнено</a:t>
                      </a:r>
                      <a:endParaRPr lang="ru-RU" sz="1000" b="1" spc="-10" dirty="0">
                        <a:solidFill>
                          <a:srgbClr val="FFFF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R="96520" algn="ctr">
                        <a:lnSpc>
                          <a:spcPct val="100000"/>
                        </a:lnSpc>
                      </a:pPr>
                      <a:r>
                        <a:rPr lang="ru-RU" sz="1000" b="1" spc="-10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 год </a:t>
                      </a:r>
                      <a:endParaRPr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R="96520" algn="ctr">
                        <a:lnSpc>
                          <a:spcPct val="100000"/>
                        </a:lnSpc>
                      </a:pPr>
                      <a:r>
                        <a:rPr lang="ru-RU" sz="1000" b="1" spc="-10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Исполнено</a:t>
                      </a:r>
                    </a:p>
                    <a:p>
                      <a:pPr marR="96520" algn="ctr">
                        <a:lnSpc>
                          <a:spcPct val="100000"/>
                        </a:lnSpc>
                      </a:pPr>
                      <a:r>
                        <a:rPr lang="ru-RU" sz="1000" b="1" spc="-10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 год </a:t>
                      </a:r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444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endParaRPr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000" b="1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82245" marR="172085" indent="-635" algn="ctr">
                        <a:lnSpc>
                          <a:spcPct val="100000"/>
                        </a:lnSpc>
                      </a:pPr>
                      <a:r>
                        <a:rPr sz="1000" b="1" spc="-10" dirty="0" err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исполне</a:t>
                      </a:r>
                      <a:r>
                        <a:rPr sz="1000" b="1" spc="-430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000" b="1" spc="-430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sz="1000" b="1" spc="-5" dirty="0" err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ния</a:t>
                      </a:r>
                      <a:r>
                        <a:rPr sz="1000" b="1" spc="-5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000" b="1" spc="-10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первона- </a:t>
                      </a:r>
                      <a:r>
                        <a:rPr sz="1000" b="1" spc="-430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000" b="1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</a:t>
                      </a:r>
                      <a:r>
                        <a:rPr sz="1000" b="1" spc="-5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</a:t>
                      </a:r>
                      <a:r>
                        <a:rPr sz="1000" b="1" spc="-10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</a:t>
                      </a:r>
                      <a:r>
                        <a:rPr sz="1000" b="1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ьн</a:t>
                      </a:r>
                      <a:r>
                        <a:rPr sz="1000" b="1" spc="-10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r>
                        <a:rPr sz="1000" b="1" spc="-30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</a:t>
                      </a:r>
                      <a:r>
                        <a:rPr sz="1000" b="1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  </a:t>
                      </a:r>
                      <a:r>
                        <a:rPr sz="1000" b="1" spc="-10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плана</a:t>
                      </a:r>
                      <a:endParaRPr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1280"/>
                        </a:spcBef>
                      </a:pPr>
                      <a:r>
                        <a:rPr lang="ru-RU" sz="1050" b="1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ru-RU"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94310" marR="18415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lang="ru-RU" sz="1050" b="1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</a:t>
                      </a:r>
                      <a:r>
                        <a:rPr sz="1050" b="1" dirty="0" err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</a:t>
                      </a:r>
                      <a:r>
                        <a:rPr sz="1050" b="1" spc="-40" dirty="0" err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r>
                        <a:rPr sz="1050" b="1" spc="-10" dirty="0" err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</a:t>
                      </a:r>
                      <a:r>
                        <a:rPr sz="1050" b="1" dirty="0" err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</a:t>
                      </a:r>
                      <a:r>
                        <a:rPr sz="1050" b="1" spc="-5" dirty="0" err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ения</a:t>
                      </a:r>
                      <a:endParaRPr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95250" marR="85090" indent="-1905" algn="ctr">
                        <a:lnSpc>
                          <a:spcPct val="100000"/>
                        </a:lnSpc>
                      </a:pPr>
                      <a:r>
                        <a:rPr sz="1050" b="1" spc="-15" dirty="0" err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уточненного</a:t>
                      </a:r>
                      <a:r>
                        <a:rPr sz="1050" b="1" spc="-50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ru-RU" sz="1050" b="1" spc="-50" dirty="0">
                        <a:solidFill>
                          <a:srgbClr val="FFFF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95250" marR="85090" indent="-1905" algn="ctr">
                        <a:lnSpc>
                          <a:spcPct val="100000"/>
                        </a:lnSpc>
                      </a:pPr>
                      <a:r>
                        <a:rPr sz="1050" b="1" spc="-10" dirty="0" err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плана</a:t>
                      </a:r>
                      <a:endParaRPr sz="105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6256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97964">
                <a:tc>
                  <a:txBody>
                    <a:bodyPr/>
                    <a:lstStyle/>
                    <a:p>
                      <a:pPr marL="91440" marR="699135" algn="l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05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«Управление и обеспечение деятельности администрации муниципального образования, создание условий для эффективного управления муниципальными финансами и муниципальным долгом муниципального образования Струго-Красненский район» </a:t>
                      </a:r>
                      <a:endParaRPr sz="105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41 660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56 454,1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47 109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7874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3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spc="-4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47 316,7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113,1 </a:t>
                      </a:r>
                      <a:r>
                        <a:rPr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83,4</a:t>
                      </a:r>
                      <a:r>
                        <a:rPr sz="1600" b="1" spc="-30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1335">
                <a:tc>
                  <a:txBody>
                    <a:bodyPr/>
                    <a:lstStyle/>
                    <a:p>
                      <a:pPr marL="91440" marR="69913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05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«Формирование современной городской среды»</a:t>
                      </a:r>
                      <a:endParaRPr sz="105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2 557</a:t>
                      </a: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2 556,7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2 556,7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7874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3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spc="-4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2 573,8</a:t>
                      </a:r>
                      <a:endParaRPr lang="ru-RU"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100,0</a:t>
                      </a:r>
                      <a:r>
                        <a:rPr sz="1600" b="1" spc="-3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100</a:t>
                      </a:r>
                      <a:r>
                        <a:rPr sz="1600" b="1" spc="-30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124002"/>
                  </a:ext>
                </a:extLst>
              </a:tr>
              <a:tr h="296502">
                <a:tc>
                  <a:txBody>
                    <a:bodyPr/>
                    <a:lstStyle/>
                    <a:p>
                      <a:pPr marL="91440" marR="69913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05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«Сохранение здоровья и формирование здорового образа жизни</a:t>
                      </a:r>
                      <a:r>
                        <a:rPr lang="en-US" sz="105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05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населения»</a:t>
                      </a:r>
                      <a:endParaRPr sz="105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50,0</a:t>
                      </a: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50,0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50,0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7874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3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spc="-4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1 396,9</a:t>
                      </a:r>
                      <a:endParaRPr lang="ru-RU"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100,0</a:t>
                      </a:r>
                      <a:r>
                        <a:rPr sz="1600" b="1" spc="-5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100</a:t>
                      </a:r>
                      <a:r>
                        <a:rPr sz="1600" b="1" spc="-30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604833"/>
                  </a:ext>
                </a:extLst>
              </a:tr>
            </a:tbl>
          </a:graphicData>
        </a:graphic>
      </p:graphicFrame>
      <p:pic>
        <p:nvPicPr>
          <p:cNvPr id="22" name="Picture 2">
            <a:extLst>
              <a:ext uri="{FF2B5EF4-FFF2-40B4-BE49-F238E27FC236}">
                <a16:creationId xmlns:a16="http://schemas.microsoft.com/office/drawing/2014/main" id="{32511FEA-3757-A28D-9A22-105F721799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331" y="46923"/>
            <a:ext cx="488639" cy="32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object 2">
            <a:extLst>
              <a:ext uri="{FF2B5EF4-FFF2-40B4-BE49-F238E27FC236}">
                <a16:creationId xmlns:a16="http://schemas.microsoft.com/office/drawing/2014/main" id="{A2541662-FA9B-5DA1-1E11-2C0053C5DC5C}"/>
              </a:ext>
            </a:extLst>
          </p:cNvPr>
          <p:cNvSpPr txBox="1"/>
          <p:nvPr/>
        </p:nvSpPr>
        <p:spPr>
          <a:xfrm>
            <a:off x="8795384" y="6537756"/>
            <a:ext cx="25146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004E4B"/>
                </a:solidFill>
                <a:latin typeface="Arial"/>
                <a:cs typeface="Arial"/>
              </a:rPr>
              <a:t>1</a:t>
            </a:r>
            <a:r>
              <a:rPr lang="ru-RU" sz="1600" b="1" spc="-5" dirty="0">
                <a:solidFill>
                  <a:srgbClr val="004E4B"/>
                </a:solidFill>
                <a:latin typeface="Arial"/>
                <a:cs typeface="Arial"/>
              </a:rPr>
              <a:t>2</a:t>
            </a:r>
            <a:endParaRPr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15253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795384" y="6537756"/>
            <a:ext cx="25146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004E4B"/>
                </a:solidFill>
                <a:latin typeface="Arial"/>
                <a:cs typeface="Arial"/>
              </a:rPr>
              <a:t>1</a:t>
            </a:r>
            <a:r>
              <a:rPr lang="ru-RU" sz="1600" b="1" spc="-5" dirty="0">
                <a:solidFill>
                  <a:srgbClr val="004E4B"/>
                </a:solidFill>
                <a:latin typeface="Arial"/>
                <a:cs typeface="Arial"/>
              </a:rPr>
              <a:t>3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9144000" cy="1143000"/>
          </a:xfrm>
          <a:custGeom>
            <a:avLst/>
            <a:gdLst/>
            <a:ahLst/>
            <a:cxnLst/>
            <a:rect l="l" t="t" r="r" b="b"/>
            <a:pathLst>
              <a:path w="9144000" h="1143000">
                <a:moveTo>
                  <a:pt x="9144000" y="0"/>
                </a:moveTo>
                <a:lnTo>
                  <a:pt x="0" y="0"/>
                </a:lnTo>
                <a:lnTo>
                  <a:pt x="0" y="1143000"/>
                </a:lnTo>
                <a:lnTo>
                  <a:pt x="9144000" y="1143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0450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38048" y="65912"/>
            <a:ext cx="5506720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46100" algn="l"/>
              </a:tabLst>
            </a:pPr>
            <a:r>
              <a:rPr sz="1600" dirty="0"/>
              <a:t>МП	</a:t>
            </a:r>
            <a:r>
              <a:rPr sz="1600" spc="-25" dirty="0"/>
              <a:t>«</a:t>
            </a:r>
            <a:r>
              <a:rPr lang="ru-RU" sz="1600" spc="-25" dirty="0"/>
              <a:t>Развитие образования, молодежной политики и физической культуры и спорта в муниципальном образовании «Струго-Красненский район</a:t>
            </a:r>
            <a:r>
              <a:rPr sz="1600" spc="-10" dirty="0"/>
              <a:t>» </a:t>
            </a:r>
            <a:r>
              <a:rPr sz="1600" spc="-5"/>
              <a:t>(</a:t>
            </a:r>
            <a:r>
              <a:rPr lang="ru-RU" sz="1600" u="heavy" spc="-5" dirty="0">
                <a:uFill>
                  <a:solidFill>
                    <a:srgbClr val="FFFFFF"/>
                  </a:solidFill>
                </a:uFill>
              </a:rPr>
              <a:t>180 946,7 </a:t>
            </a:r>
            <a:r>
              <a:rPr lang="ru-RU" sz="1600" u="heavy" spc="-5" dirty="0" err="1">
                <a:uFill>
                  <a:solidFill>
                    <a:srgbClr val="FFFFFF"/>
                  </a:solidFill>
                </a:uFill>
              </a:rPr>
              <a:t>тыс</a:t>
            </a:r>
            <a:r>
              <a:rPr sz="1600" dirty="0"/>
              <a:t>.</a:t>
            </a:r>
            <a:r>
              <a:rPr sz="1600" spc="-15" dirty="0"/>
              <a:t> руб.)</a:t>
            </a:r>
            <a:endParaRPr sz="1600" dirty="0"/>
          </a:p>
        </p:txBody>
      </p:sp>
      <p:grpSp>
        <p:nvGrpSpPr>
          <p:cNvPr id="7" name="object 7"/>
          <p:cNvGrpSpPr/>
          <p:nvPr/>
        </p:nvGrpSpPr>
        <p:grpSpPr>
          <a:xfrm>
            <a:off x="6944359" y="141224"/>
            <a:ext cx="783082" cy="782955"/>
            <a:chOff x="6944359" y="141224"/>
            <a:chExt cx="783082" cy="782955"/>
          </a:xfrm>
        </p:grpSpPr>
        <p:sp>
          <p:nvSpPr>
            <p:cNvPr id="9" name="object 9"/>
            <p:cNvSpPr/>
            <p:nvPr/>
          </p:nvSpPr>
          <p:spPr>
            <a:xfrm>
              <a:off x="7281671" y="141224"/>
              <a:ext cx="445770" cy="782955"/>
            </a:xfrm>
            <a:custGeom>
              <a:avLst/>
              <a:gdLst/>
              <a:ahLst/>
              <a:cxnLst/>
              <a:rect l="l" t="t" r="r" b="b"/>
              <a:pathLst>
                <a:path w="445770" h="782955">
                  <a:moveTo>
                    <a:pt x="53975" y="0"/>
                  </a:moveTo>
                  <a:lnTo>
                    <a:pt x="53975" y="391160"/>
                  </a:lnTo>
                  <a:lnTo>
                    <a:pt x="0" y="778763"/>
                  </a:lnTo>
                  <a:lnTo>
                    <a:pt x="49023" y="782495"/>
                  </a:lnTo>
                  <a:lnTo>
                    <a:pt x="97052" y="780181"/>
                  </a:lnTo>
                  <a:lnTo>
                    <a:pt x="143672" y="772135"/>
                  </a:lnTo>
                  <a:lnTo>
                    <a:pt x="188470" y="758669"/>
                  </a:lnTo>
                  <a:lnTo>
                    <a:pt x="231033" y="740095"/>
                  </a:lnTo>
                  <a:lnTo>
                    <a:pt x="270947" y="716726"/>
                  </a:lnTo>
                  <a:lnTo>
                    <a:pt x="307799" y="688875"/>
                  </a:lnTo>
                  <a:lnTo>
                    <a:pt x="341175" y="656854"/>
                  </a:lnTo>
                  <a:lnTo>
                    <a:pt x="370662" y="620975"/>
                  </a:lnTo>
                  <a:lnTo>
                    <a:pt x="395847" y="581551"/>
                  </a:lnTo>
                  <a:lnTo>
                    <a:pt x="416316" y="538895"/>
                  </a:lnTo>
                  <a:lnTo>
                    <a:pt x="431655" y="493318"/>
                  </a:lnTo>
                  <a:lnTo>
                    <a:pt x="441451" y="445135"/>
                  </a:lnTo>
                  <a:lnTo>
                    <a:pt x="445183" y="396111"/>
                  </a:lnTo>
                  <a:lnTo>
                    <a:pt x="442869" y="348082"/>
                  </a:lnTo>
                  <a:lnTo>
                    <a:pt x="434823" y="301462"/>
                  </a:lnTo>
                  <a:lnTo>
                    <a:pt x="421357" y="256664"/>
                  </a:lnTo>
                  <a:lnTo>
                    <a:pt x="402783" y="214101"/>
                  </a:lnTo>
                  <a:lnTo>
                    <a:pt x="379414" y="174187"/>
                  </a:lnTo>
                  <a:lnTo>
                    <a:pt x="351563" y="137335"/>
                  </a:lnTo>
                  <a:lnTo>
                    <a:pt x="319542" y="103959"/>
                  </a:lnTo>
                  <a:lnTo>
                    <a:pt x="283663" y="74472"/>
                  </a:lnTo>
                  <a:lnTo>
                    <a:pt x="244239" y="49287"/>
                  </a:lnTo>
                  <a:lnTo>
                    <a:pt x="201583" y="28818"/>
                  </a:lnTo>
                  <a:lnTo>
                    <a:pt x="156006" y="13479"/>
                  </a:lnTo>
                  <a:lnTo>
                    <a:pt x="107823" y="3682"/>
                  </a:lnTo>
                  <a:lnTo>
                    <a:pt x="67478" y="236"/>
                  </a:lnTo>
                  <a:lnTo>
                    <a:pt x="53975" y="0"/>
                  </a:lnTo>
                  <a:close/>
                </a:path>
              </a:pathLst>
            </a:custGeom>
            <a:solidFill>
              <a:srgbClr val="66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6944359" y="141224"/>
              <a:ext cx="391795" cy="779145"/>
            </a:xfrm>
            <a:custGeom>
              <a:avLst/>
              <a:gdLst/>
              <a:ahLst/>
              <a:cxnLst/>
              <a:rect l="l" t="t" r="r" b="b"/>
              <a:pathLst>
                <a:path w="391795" h="779144">
                  <a:moveTo>
                    <a:pt x="391287" y="0"/>
                  </a:moveTo>
                  <a:lnTo>
                    <a:pt x="342194" y="3047"/>
                  </a:lnTo>
                  <a:lnTo>
                    <a:pt x="294924" y="11946"/>
                  </a:lnTo>
                  <a:lnTo>
                    <a:pt x="249843" y="26330"/>
                  </a:lnTo>
                  <a:lnTo>
                    <a:pt x="207317" y="45831"/>
                  </a:lnTo>
                  <a:lnTo>
                    <a:pt x="167713" y="70084"/>
                  </a:lnTo>
                  <a:lnTo>
                    <a:pt x="131396" y="98721"/>
                  </a:lnTo>
                  <a:lnTo>
                    <a:pt x="98733" y="131376"/>
                  </a:lnTo>
                  <a:lnTo>
                    <a:pt x="70091" y="167683"/>
                  </a:lnTo>
                  <a:lnTo>
                    <a:pt x="45835" y="207275"/>
                  </a:lnTo>
                  <a:lnTo>
                    <a:pt x="26331" y="249785"/>
                  </a:lnTo>
                  <a:lnTo>
                    <a:pt x="11947" y="294847"/>
                  </a:lnTo>
                  <a:lnTo>
                    <a:pt x="3047" y="342094"/>
                  </a:lnTo>
                  <a:lnTo>
                    <a:pt x="0" y="391160"/>
                  </a:lnTo>
                  <a:lnTo>
                    <a:pt x="2943" y="439304"/>
                  </a:lnTo>
                  <a:lnTo>
                    <a:pt x="11554" y="485823"/>
                  </a:lnTo>
                  <a:lnTo>
                    <a:pt x="25505" y="530340"/>
                  </a:lnTo>
                  <a:lnTo>
                    <a:pt x="44468" y="572478"/>
                  </a:lnTo>
                  <a:lnTo>
                    <a:pt x="68117" y="611861"/>
                  </a:lnTo>
                  <a:lnTo>
                    <a:pt x="96123" y="648112"/>
                  </a:lnTo>
                  <a:lnTo>
                    <a:pt x="128158" y="680855"/>
                  </a:lnTo>
                  <a:lnTo>
                    <a:pt x="163895" y="709713"/>
                  </a:lnTo>
                  <a:lnTo>
                    <a:pt x="203007" y="734310"/>
                  </a:lnTo>
                  <a:lnTo>
                    <a:pt x="245165" y="754268"/>
                  </a:lnTo>
                  <a:lnTo>
                    <a:pt x="290043" y="769211"/>
                  </a:lnTo>
                  <a:lnTo>
                    <a:pt x="337312" y="778763"/>
                  </a:lnTo>
                  <a:lnTo>
                    <a:pt x="391287" y="391160"/>
                  </a:lnTo>
                  <a:lnTo>
                    <a:pt x="391287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/>
          <p:nvPr/>
        </p:nvSpPr>
        <p:spPr>
          <a:xfrm>
            <a:off x="181237" y="1185936"/>
            <a:ext cx="8849411" cy="1421902"/>
          </a:xfrm>
          <a:custGeom>
            <a:avLst/>
            <a:gdLst/>
            <a:ahLst/>
            <a:cxnLst/>
            <a:rect l="l" t="t" r="r" b="b"/>
            <a:pathLst>
              <a:path w="8928100" h="1618614">
                <a:moveTo>
                  <a:pt x="8928100" y="0"/>
                </a:moveTo>
                <a:lnTo>
                  <a:pt x="0" y="0"/>
                </a:lnTo>
                <a:lnTo>
                  <a:pt x="0" y="1618361"/>
                </a:lnTo>
                <a:lnTo>
                  <a:pt x="8928100" y="1618361"/>
                </a:lnTo>
                <a:lnTo>
                  <a:pt x="8928100" y="0"/>
                </a:lnTo>
                <a:close/>
              </a:path>
            </a:pathLst>
          </a:custGeom>
          <a:solidFill>
            <a:srgbClr val="DDD9C3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12"/>
          <p:cNvSpPr txBox="1"/>
          <p:nvPr/>
        </p:nvSpPr>
        <p:spPr>
          <a:xfrm>
            <a:off x="186639" y="1285113"/>
            <a:ext cx="8557895" cy="5392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2280"/>
              </a:lnSpc>
              <a:spcBef>
                <a:spcPts val="105"/>
              </a:spcBef>
            </a:pPr>
            <a:r>
              <a:rPr sz="1600" b="1" u="heavy" spc="-2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ФЕДЕРАЛЬНЫЕ</a:t>
            </a:r>
            <a:r>
              <a:rPr sz="1600" b="1" u="heavy" spc="1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600" b="1" u="heavy" spc="-2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СРЕДСТВА</a:t>
            </a:r>
            <a:r>
              <a:rPr sz="1600" b="1" u="heavy" spc="2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600" b="1" u="heavy" spc="-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– </a:t>
            </a:r>
            <a:r>
              <a:rPr lang="ru-RU" sz="2000" b="1" u="heavy" spc="-5" dirty="0">
                <a:solidFill>
                  <a:srgbClr val="0000CC"/>
                </a:solidFill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19 827,5 </a:t>
            </a:r>
            <a:r>
              <a:rPr lang="ru-RU" sz="1600" b="1" u="heavy" spc="-10" dirty="0" err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тыс</a:t>
            </a:r>
            <a:r>
              <a:rPr sz="1600" b="1" u="heavy" spc="-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.</a:t>
            </a:r>
            <a:r>
              <a:rPr sz="1600" b="1" u="heavy" spc="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600" b="1" u="heavy" spc="-2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руб.</a:t>
            </a:r>
            <a:endParaRPr sz="1600" dirty="0">
              <a:latin typeface="Arial"/>
              <a:cs typeface="Arial"/>
            </a:endParaRPr>
          </a:p>
          <a:p>
            <a:pPr marL="299085" marR="5080" indent="-287020">
              <a:lnSpc>
                <a:spcPts val="1700"/>
              </a:lnSpc>
              <a:spcBef>
                <a:spcPts val="120"/>
              </a:spcBef>
              <a:tabLst>
                <a:tab pos="299085" algn="l"/>
              </a:tabLst>
            </a:pPr>
            <a:r>
              <a:rPr sz="1600" spc="-5" dirty="0">
                <a:latin typeface="Microsoft Sans Serif"/>
                <a:cs typeface="Microsoft Sans Serif"/>
              </a:rPr>
              <a:t>-	</a:t>
            </a:r>
            <a:r>
              <a:rPr lang="ru-RU" sz="1600" b="1" spc="-10" dirty="0">
                <a:latin typeface="Arial"/>
                <a:cs typeface="Arial"/>
              </a:rPr>
              <a:t>Модернизация школьных систем образования</a:t>
            </a:r>
            <a:r>
              <a:rPr sz="1600" b="1" spc="-10" dirty="0">
                <a:latin typeface="Arial"/>
                <a:cs typeface="Arial"/>
              </a:rPr>
              <a:t>;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43079" y="1840304"/>
            <a:ext cx="7319719" cy="696986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299085" marR="5080" indent="-287020">
              <a:lnSpc>
                <a:spcPts val="1700"/>
              </a:lnSpc>
              <a:spcBef>
                <a:spcPts val="335"/>
              </a:spcBef>
              <a:buFont typeface="Microsoft Sans Serif"/>
              <a:buChar char="-"/>
              <a:tabLst>
                <a:tab pos="299085" algn="l"/>
                <a:tab pos="299720" algn="l"/>
              </a:tabLst>
            </a:pPr>
            <a:r>
              <a:rPr lang="ru-RU" sz="1600" b="1" spc="-10" dirty="0">
                <a:latin typeface="Arial"/>
                <a:cs typeface="Arial"/>
              </a:rPr>
              <a:t>приобретение квартиры детям-сиротам</a:t>
            </a:r>
            <a:r>
              <a:rPr sz="1600" b="1" spc="-10" dirty="0">
                <a:latin typeface="Arial"/>
                <a:cs typeface="Arial"/>
              </a:rPr>
              <a:t>;</a:t>
            </a:r>
            <a:endParaRPr sz="1600" dirty="0">
              <a:latin typeface="Arial"/>
              <a:cs typeface="Arial"/>
            </a:endParaRPr>
          </a:p>
          <a:p>
            <a:pPr marL="299085" indent="-287020">
              <a:lnSpc>
                <a:spcPts val="1560"/>
              </a:lnSpc>
              <a:buFont typeface="Microsoft Sans Serif"/>
              <a:buChar char="-"/>
              <a:tabLst>
                <a:tab pos="299085" algn="l"/>
                <a:tab pos="299720" algn="l"/>
              </a:tabLst>
            </a:pPr>
            <a:r>
              <a:rPr sz="1600" b="1" spc="-15" dirty="0">
                <a:latin typeface="Arial"/>
                <a:cs typeface="Arial"/>
              </a:rPr>
              <a:t>ежемесячное</a:t>
            </a:r>
            <a:r>
              <a:rPr sz="1600" b="1" spc="4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денежное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вознаграждение</a:t>
            </a:r>
            <a:r>
              <a:rPr sz="1600" b="1" spc="60" dirty="0">
                <a:latin typeface="Arial"/>
                <a:cs typeface="Arial"/>
              </a:rPr>
              <a:t> </a:t>
            </a:r>
            <a:r>
              <a:rPr sz="1600" b="1" spc="-20" dirty="0">
                <a:latin typeface="Arial"/>
                <a:cs typeface="Arial"/>
              </a:rPr>
              <a:t>за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классное </a:t>
            </a:r>
            <a:r>
              <a:rPr sz="1600" b="1" spc="-20" dirty="0">
                <a:latin typeface="Arial"/>
                <a:cs typeface="Arial"/>
              </a:rPr>
              <a:t>руководство;</a:t>
            </a:r>
            <a:endParaRPr sz="1600" dirty="0">
              <a:latin typeface="Arial"/>
              <a:cs typeface="Arial"/>
            </a:endParaRPr>
          </a:p>
          <a:p>
            <a:pPr marL="299085" indent="-287020">
              <a:lnSpc>
                <a:spcPts val="1789"/>
              </a:lnSpc>
              <a:buFont typeface="Microsoft Sans Serif"/>
              <a:buChar char="-"/>
              <a:tabLst>
                <a:tab pos="299085" algn="l"/>
                <a:tab pos="299720" algn="l"/>
              </a:tabLst>
            </a:pPr>
            <a:r>
              <a:rPr sz="1600" b="1" spc="-10" dirty="0">
                <a:latin typeface="Arial"/>
                <a:cs typeface="Arial"/>
              </a:rPr>
              <a:t>организация</a:t>
            </a:r>
            <a:r>
              <a:rPr sz="1600" b="1" spc="35" dirty="0">
                <a:latin typeface="Arial"/>
                <a:cs typeface="Arial"/>
              </a:rPr>
              <a:t> </a:t>
            </a:r>
            <a:r>
              <a:rPr sz="1600" b="1" spc="-15" dirty="0">
                <a:latin typeface="Arial"/>
                <a:cs typeface="Arial"/>
              </a:rPr>
              <a:t>бесплатного</a:t>
            </a:r>
            <a:r>
              <a:rPr sz="1600" b="1" spc="50" dirty="0">
                <a:latin typeface="Arial"/>
                <a:cs typeface="Arial"/>
              </a:rPr>
              <a:t> </a:t>
            </a:r>
            <a:r>
              <a:rPr sz="1600" b="1" spc="-15" dirty="0">
                <a:latin typeface="Arial"/>
                <a:cs typeface="Arial"/>
              </a:rPr>
              <a:t>горячего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питания.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27574" y="2641746"/>
            <a:ext cx="8849411" cy="1163984"/>
          </a:xfrm>
          <a:custGeom>
            <a:avLst/>
            <a:gdLst/>
            <a:ahLst/>
            <a:cxnLst/>
            <a:rect l="l" t="t" r="r" b="b"/>
            <a:pathLst>
              <a:path w="8921750" h="1181100">
                <a:moveTo>
                  <a:pt x="8921750" y="0"/>
                </a:moveTo>
                <a:lnTo>
                  <a:pt x="0" y="0"/>
                </a:lnTo>
                <a:lnTo>
                  <a:pt x="0" y="1181100"/>
                </a:lnTo>
                <a:lnTo>
                  <a:pt x="8921750" y="1181100"/>
                </a:lnTo>
                <a:lnTo>
                  <a:pt x="892175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13352" y="2607838"/>
            <a:ext cx="8093387" cy="119789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2280"/>
              </a:lnSpc>
              <a:spcBef>
                <a:spcPts val="105"/>
              </a:spcBef>
            </a:pPr>
            <a:r>
              <a:rPr sz="1600" b="1" u="heavy" spc="-2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ОБЛАСТНЫЕ</a:t>
            </a:r>
            <a:r>
              <a:rPr sz="1600" b="1" u="heavy" spc="5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600" b="1" u="heavy" spc="-2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СРЕДСТВА</a:t>
            </a:r>
            <a:r>
              <a:rPr sz="1600" b="1" u="heavy" spc="-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600" b="1" u="heavy" spc="-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–</a:t>
            </a:r>
            <a:r>
              <a:rPr sz="1600" b="1" u="heavy" spc="-1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lang="ru-RU" sz="2000" b="1" u="heavy" spc="-15" dirty="0">
                <a:solidFill>
                  <a:srgbClr val="0000CC"/>
                </a:solidFill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87 674,1</a:t>
            </a:r>
            <a:r>
              <a:rPr lang="ru-RU" sz="1600" b="1" u="heavy" spc="-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тыс</a:t>
            </a:r>
            <a:r>
              <a:rPr sz="1600" b="1" u="heavy" spc="-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.</a:t>
            </a:r>
            <a:r>
              <a:rPr sz="1600" b="1" u="heavy" spc="2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600" b="1" u="heavy" spc="-2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руб.</a:t>
            </a:r>
            <a:endParaRPr sz="1600" dirty="0">
              <a:latin typeface="Arial"/>
              <a:cs typeface="Arial"/>
            </a:endParaRPr>
          </a:p>
          <a:p>
            <a:pPr marL="299085" marR="5080" indent="-287020">
              <a:lnSpc>
                <a:spcPct val="88600"/>
              </a:lnSpc>
              <a:spcBef>
                <a:spcPts val="100"/>
              </a:spcBef>
              <a:tabLst>
                <a:tab pos="299085" algn="l"/>
              </a:tabLst>
            </a:pPr>
            <a:r>
              <a:rPr sz="1600" spc="-5" dirty="0">
                <a:latin typeface="Microsoft Sans Serif"/>
                <a:cs typeface="Microsoft Sans Serif"/>
              </a:rPr>
              <a:t>-	</a:t>
            </a:r>
            <a:r>
              <a:rPr sz="1600" b="1" spc="-10" dirty="0">
                <a:latin typeface="Arial"/>
                <a:cs typeface="Arial"/>
              </a:rPr>
              <a:t>з/п</a:t>
            </a:r>
            <a:r>
              <a:rPr sz="1600" b="1" spc="25" dirty="0">
                <a:latin typeface="Arial"/>
                <a:cs typeface="Arial"/>
              </a:rPr>
              <a:t> </a:t>
            </a:r>
            <a:r>
              <a:rPr sz="1600" b="1" spc="-15" dirty="0">
                <a:latin typeface="Arial"/>
                <a:cs typeface="Arial"/>
              </a:rPr>
              <a:t>руководителей</a:t>
            </a:r>
            <a:r>
              <a:rPr sz="1600" b="1" spc="7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и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5" dirty="0">
                <a:latin typeface="Arial"/>
                <a:cs typeface="Arial"/>
              </a:rPr>
              <a:t>педагогов,</a:t>
            </a:r>
            <a:r>
              <a:rPr sz="1600" b="1" spc="40" dirty="0">
                <a:latin typeface="Arial"/>
                <a:cs typeface="Arial"/>
              </a:rPr>
              <a:t> </a:t>
            </a:r>
            <a:r>
              <a:rPr sz="1600" b="1" spc="-15" dirty="0">
                <a:latin typeface="Arial"/>
                <a:cs typeface="Arial"/>
              </a:rPr>
              <a:t>учебные</a:t>
            </a:r>
            <a:r>
              <a:rPr sz="1600" b="1" spc="60" dirty="0">
                <a:latin typeface="Arial"/>
                <a:cs typeface="Arial"/>
              </a:rPr>
              <a:t> </a:t>
            </a:r>
            <a:r>
              <a:rPr sz="1600" b="1" spc="-20" dirty="0">
                <a:latin typeface="Arial"/>
                <a:cs typeface="Arial"/>
              </a:rPr>
              <a:t>расходы,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питание</a:t>
            </a:r>
            <a:r>
              <a:rPr sz="1600" b="1" spc="65" dirty="0">
                <a:latin typeface="Arial"/>
                <a:cs typeface="Arial"/>
              </a:rPr>
              <a:t> </a:t>
            </a:r>
            <a:r>
              <a:rPr sz="1600" b="1" spc="-15" dirty="0">
                <a:latin typeface="Arial"/>
                <a:cs typeface="Arial"/>
              </a:rPr>
              <a:t>отдел.категорий </a:t>
            </a:r>
            <a:r>
              <a:rPr sz="1600" b="1" spc="-430" dirty="0">
                <a:latin typeface="Arial"/>
                <a:cs typeface="Arial"/>
              </a:rPr>
              <a:t> </a:t>
            </a:r>
            <a:r>
              <a:rPr sz="1600" b="1" spc="-15" dirty="0">
                <a:latin typeface="Arial"/>
                <a:cs typeface="Arial"/>
              </a:rPr>
              <a:t>обучающихся,</a:t>
            </a:r>
            <a:r>
              <a:rPr sz="1600" b="1" spc="70" dirty="0">
                <a:latin typeface="Arial"/>
                <a:cs typeface="Arial"/>
              </a:rPr>
              <a:t> </a:t>
            </a:r>
            <a:r>
              <a:rPr sz="1600" b="1" spc="-10" dirty="0" err="1">
                <a:latin typeface="Arial"/>
                <a:cs typeface="Arial"/>
              </a:rPr>
              <a:t>содержан</a:t>
            </a:r>
            <a:r>
              <a:rPr lang="ru-RU" sz="1600" b="1" spc="-10" dirty="0" err="1">
                <a:latin typeface="Arial"/>
                <a:cs typeface="Arial"/>
              </a:rPr>
              <a:t>ие</a:t>
            </a:r>
            <a:r>
              <a:rPr lang="ru-RU" sz="1600" b="1" spc="-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и</a:t>
            </a:r>
            <a:r>
              <a:rPr sz="1600" b="1" spc="40" dirty="0">
                <a:latin typeface="Arial"/>
                <a:cs typeface="Arial"/>
              </a:rPr>
              <a:t> </a:t>
            </a:r>
            <a:r>
              <a:rPr sz="1600" b="1" spc="-15" dirty="0">
                <a:latin typeface="Arial"/>
                <a:cs typeface="Arial"/>
              </a:rPr>
              <a:t>обучен.</a:t>
            </a:r>
            <a:r>
              <a:rPr sz="1600" b="1" spc="55" dirty="0">
                <a:latin typeface="Arial"/>
                <a:cs typeface="Arial"/>
              </a:rPr>
              <a:t> </a:t>
            </a:r>
            <a:r>
              <a:rPr sz="1600" b="1" spc="-15" dirty="0">
                <a:latin typeface="Arial"/>
                <a:cs typeface="Arial"/>
              </a:rPr>
              <a:t>детей</a:t>
            </a:r>
            <a:r>
              <a:rPr sz="1600" b="1" spc="4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с </a:t>
            </a:r>
            <a:r>
              <a:rPr sz="1600" b="1" spc="-43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огр.возм.здоровья,</a:t>
            </a:r>
            <a:r>
              <a:rPr sz="1600" b="1" spc="75" dirty="0">
                <a:latin typeface="Arial"/>
                <a:cs typeface="Arial"/>
              </a:rPr>
              <a:t> </a:t>
            </a:r>
            <a:r>
              <a:rPr sz="1600" b="1" spc="-15" dirty="0">
                <a:latin typeface="Arial"/>
                <a:cs typeface="Arial"/>
              </a:rPr>
              <a:t>детей-сирот</a:t>
            </a:r>
            <a:r>
              <a:rPr sz="1600" b="1" spc="45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и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оставш.без</a:t>
            </a:r>
            <a:r>
              <a:rPr sz="1600" b="1" spc="8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родител.,</a:t>
            </a:r>
            <a:r>
              <a:rPr sz="1600" b="1" spc="6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единовр.выплаты </a:t>
            </a:r>
            <a:r>
              <a:rPr sz="1600" b="1" spc="-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педагогическим</a:t>
            </a:r>
            <a:r>
              <a:rPr sz="1600" b="1" spc="2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работникам,</a:t>
            </a:r>
            <a:r>
              <a:rPr sz="1600" b="1" spc="55" dirty="0">
                <a:latin typeface="Arial"/>
                <a:cs typeface="Arial"/>
              </a:rPr>
              <a:t> </a:t>
            </a:r>
            <a:r>
              <a:rPr sz="1600" b="1" spc="-15" dirty="0">
                <a:latin typeface="Arial"/>
                <a:cs typeface="Arial"/>
              </a:rPr>
              <a:t>проживающим</a:t>
            </a:r>
            <a:r>
              <a:rPr sz="1600" b="1" spc="6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в</a:t>
            </a:r>
            <a:r>
              <a:rPr sz="1600" b="1" spc="1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сельской</a:t>
            </a:r>
            <a:r>
              <a:rPr sz="1600" b="1" spc="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местности.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45069" y="3795647"/>
            <a:ext cx="8846138" cy="1147493"/>
          </a:xfrm>
          <a:custGeom>
            <a:avLst/>
            <a:gdLst/>
            <a:ahLst/>
            <a:cxnLst/>
            <a:rect l="l" t="t" r="r" b="b"/>
            <a:pathLst>
              <a:path w="5537835" h="2054860">
                <a:moveTo>
                  <a:pt x="5537835" y="0"/>
                </a:moveTo>
                <a:lnTo>
                  <a:pt x="0" y="0"/>
                </a:lnTo>
                <a:lnTo>
                  <a:pt x="0" y="2054352"/>
                </a:lnTo>
                <a:lnTo>
                  <a:pt x="5537835" y="2054352"/>
                </a:lnTo>
                <a:lnTo>
                  <a:pt x="5537835" y="0"/>
                </a:lnTo>
                <a:close/>
              </a:path>
            </a:pathLst>
          </a:custGeom>
          <a:solidFill>
            <a:srgbClr val="DCE6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127575" y="3817295"/>
            <a:ext cx="8210864" cy="97462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280"/>
              </a:lnSpc>
              <a:spcBef>
                <a:spcPts val="100"/>
              </a:spcBef>
            </a:pPr>
            <a:r>
              <a:rPr sz="1600" b="1" u="heavy" spc="-2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СРЕДСТВА</a:t>
            </a:r>
            <a:r>
              <a:rPr sz="1600" b="1" u="heavy" spc="-2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600" b="1" u="heavy" spc="-2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БЮДЖЕТА</a:t>
            </a:r>
            <a:r>
              <a:rPr sz="1600" b="1" u="heavy" spc="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600" b="1" u="heavy" spc="-3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РАЙОНА</a:t>
            </a:r>
            <a:r>
              <a:rPr sz="1600" b="1" u="heavy" spc="4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600" b="1" u="heavy" spc="-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–</a:t>
            </a:r>
            <a:r>
              <a:rPr sz="1600" b="1" u="heavy" spc="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lang="ru-RU" sz="2000" b="1" u="heavy" spc="5" dirty="0">
                <a:solidFill>
                  <a:srgbClr val="0000CC"/>
                </a:solidFill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73 445,1</a:t>
            </a:r>
            <a:r>
              <a:rPr sz="2000" b="1" u="heavy" spc="-13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lang="ru-RU" sz="1600" b="1" u="heavy" spc="-10" dirty="0" err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тыс</a:t>
            </a:r>
            <a:r>
              <a:rPr sz="1600" b="1" u="heavy" spc="-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.</a:t>
            </a:r>
            <a:r>
              <a:rPr sz="1600" b="1" u="heavy" spc="1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600" b="1" u="heavy" spc="-2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руб.</a:t>
            </a:r>
            <a:endParaRPr sz="1600" dirty="0">
              <a:latin typeface="Arial"/>
              <a:cs typeface="Arial"/>
            </a:endParaRPr>
          </a:p>
          <a:p>
            <a:pPr marL="195580" indent="-127000">
              <a:lnSpc>
                <a:spcPts val="1695"/>
              </a:lnSpc>
              <a:buChar char="-"/>
              <a:tabLst>
                <a:tab pos="195580" algn="l"/>
              </a:tabLst>
            </a:pPr>
            <a:r>
              <a:rPr sz="1600" b="1" spc="-10" dirty="0">
                <a:latin typeface="Arial"/>
                <a:cs typeface="Arial"/>
              </a:rPr>
              <a:t>з/п</a:t>
            </a:r>
            <a:r>
              <a:rPr lang="ru-RU" sz="1600" b="1" spc="-5" dirty="0">
                <a:latin typeface="Arial"/>
                <a:cs typeface="Arial"/>
              </a:rPr>
              <a:t> р</a:t>
            </a:r>
            <a:r>
              <a:rPr sz="1600" b="1" spc="-10" dirty="0" err="1">
                <a:latin typeface="Arial"/>
                <a:cs typeface="Arial"/>
              </a:rPr>
              <a:t>аботникам</a:t>
            </a:r>
            <a:r>
              <a:rPr sz="1600" b="1" spc="45" dirty="0">
                <a:latin typeface="Arial"/>
                <a:cs typeface="Arial"/>
              </a:rPr>
              <a:t> </a:t>
            </a:r>
            <a:r>
              <a:rPr sz="1600" b="1" spc="-15" dirty="0">
                <a:latin typeface="Arial"/>
                <a:cs typeface="Arial"/>
              </a:rPr>
              <a:t>учрежд.</a:t>
            </a:r>
            <a:r>
              <a:rPr sz="1600" b="1" spc="60" dirty="0">
                <a:latin typeface="Arial"/>
                <a:cs typeface="Arial"/>
              </a:rPr>
              <a:t> </a:t>
            </a:r>
            <a:r>
              <a:rPr lang="ru-RU" sz="1600" b="1" spc="60" dirty="0" err="1">
                <a:latin typeface="Arial"/>
                <a:cs typeface="Arial"/>
              </a:rPr>
              <a:t>дош</a:t>
            </a:r>
            <a:r>
              <a:rPr lang="ru-RU" sz="1600" b="1" spc="60" dirty="0">
                <a:latin typeface="Arial"/>
                <a:cs typeface="Arial"/>
              </a:rPr>
              <a:t>., общего,</a:t>
            </a:r>
            <a:r>
              <a:rPr sz="1600" b="1" spc="-10" dirty="0" err="1">
                <a:latin typeface="Arial"/>
                <a:cs typeface="Arial"/>
              </a:rPr>
              <a:t>доп.образования</a:t>
            </a:r>
            <a:r>
              <a:rPr sz="1600" b="1" spc="-10" dirty="0">
                <a:latin typeface="Arial"/>
                <a:cs typeface="Arial"/>
              </a:rPr>
              <a:t>;</a:t>
            </a:r>
            <a:endParaRPr sz="1600" dirty="0">
              <a:latin typeface="Arial"/>
              <a:cs typeface="Arial"/>
            </a:endParaRPr>
          </a:p>
          <a:p>
            <a:pPr marL="195580" indent="-127000">
              <a:lnSpc>
                <a:spcPts val="1700"/>
              </a:lnSpc>
              <a:buChar char="-"/>
              <a:tabLst>
                <a:tab pos="195580" algn="l"/>
              </a:tabLst>
            </a:pPr>
            <a:r>
              <a:rPr sz="1600" b="1" spc="-15" dirty="0">
                <a:latin typeface="Arial"/>
                <a:cs typeface="Arial"/>
              </a:rPr>
              <a:t>коммунальные</a:t>
            </a:r>
            <a:r>
              <a:rPr sz="1600" b="1" spc="60" dirty="0">
                <a:latin typeface="Arial"/>
                <a:cs typeface="Arial"/>
              </a:rPr>
              <a:t> </a:t>
            </a:r>
            <a:r>
              <a:rPr sz="1600" b="1" spc="-20" dirty="0">
                <a:latin typeface="Arial"/>
                <a:cs typeface="Arial"/>
              </a:rPr>
              <a:t>расходы,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содержание</a:t>
            </a:r>
            <a:r>
              <a:rPr sz="1600" b="1" spc="20" dirty="0">
                <a:latin typeface="Arial"/>
                <a:cs typeface="Arial"/>
              </a:rPr>
              <a:t> </a:t>
            </a:r>
            <a:r>
              <a:rPr sz="1600" b="1" spc="-15" dirty="0">
                <a:latin typeface="Arial"/>
                <a:cs typeface="Arial"/>
              </a:rPr>
              <a:t>имущества;</a:t>
            </a:r>
            <a:endParaRPr sz="1600" dirty="0">
              <a:latin typeface="Arial"/>
              <a:cs typeface="Arial"/>
            </a:endParaRPr>
          </a:p>
          <a:p>
            <a:pPr marL="195580" indent="-127000">
              <a:lnSpc>
                <a:spcPts val="1805"/>
              </a:lnSpc>
              <a:buChar char="-"/>
              <a:tabLst>
                <a:tab pos="195580" algn="l"/>
              </a:tabLst>
            </a:pPr>
            <a:r>
              <a:rPr lang="ru-RU" sz="1600" b="1" spc="-5" dirty="0">
                <a:latin typeface="Arial"/>
                <a:cs typeface="Arial"/>
              </a:rPr>
              <a:t>Прочие расходы</a:t>
            </a:r>
            <a:r>
              <a:rPr sz="1600" b="1" spc="-5" dirty="0">
                <a:latin typeface="Arial"/>
                <a:cs typeface="Arial"/>
              </a:rPr>
              <a:t> </a:t>
            </a:r>
            <a:r>
              <a:rPr sz="1600" b="1" spc="-10" dirty="0">
                <a:latin typeface="Arial"/>
                <a:cs typeface="Arial"/>
              </a:rPr>
              <a:t>(</a:t>
            </a:r>
            <a:r>
              <a:rPr lang="ru-RU" sz="1600" b="1" spc="-10" dirty="0">
                <a:latin typeface="Arial"/>
                <a:cs typeface="Arial"/>
              </a:rPr>
              <a:t>приобретение </a:t>
            </a:r>
            <a:r>
              <a:rPr lang="ru-RU" sz="1600" b="1" spc="-10" dirty="0" err="1">
                <a:latin typeface="Arial"/>
                <a:cs typeface="Arial"/>
              </a:rPr>
              <a:t>осн.средств</a:t>
            </a:r>
            <a:r>
              <a:rPr lang="ru-RU" sz="1600" b="1" spc="-10" dirty="0">
                <a:latin typeface="Arial"/>
                <a:cs typeface="Arial"/>
              </a:rPr>
              <a:t>, </a:t>
            </a:r>
            <a:r>
              <a:rPr lang="ru-RU" sz="1600" b="1" spc="-10" dirty="0" err="1">
                <a:latin typeface="Arial"/>
                <a:cs typeface="Arial"/>
              </a:rPr>
              <a:t>тек.ремонт</a:t>
            </a:r>
            <a:r>
              <a:rPr lang="ru-RU" sz="1600" b="1" spc="-10" dirty="0">
                <a:latin typeface="Arial"/>
                <a:cs typeface="Arial"/>
              </a:rPr>
              <a:t> кабинетов</a:t>
            </a:r>
            <a:r>
              <a:rPr sz="1600" b="1" spc="-5" dirty="0">
                <a:latin typeface="Arial"/>
                <a:cs typeface="Arial"/>
              </a:rPr>
              <a:t>,</a:t>
            </a:r>
            <a:r>
              <a:rPr lang="ru-RU" sz="1600" b="1" spc="-5" dirty="0" err="1">
                <a:latin typeface="Arial"/>
                <a:cs typeface="Arial"/>
              </a:rPr>
              <a:t>при.ГСМ</a:t>
            </a:r>
            <a:r>
              <a:rPr lang="ru-RU" sz="1600" b="1" spc="-5" dirty="0">
                <a:latin typeface="Arial"/>
                <a:cs typeface="Arial"/>
              </a:rPr>
              <a:t>)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786710" y="142852"/>
            <a:ext cx="1044575" cy="68929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400" b="1" spc="-5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lang="ru-RU" sz="1400" b="1" spc="-5" dirty="0">
                <a:solidFill>
                  <a:srgbClr val="FFFFFF"/>
                </a:solidFill>
                <a:latin typeface="Arial"/>
                <a:cs typeface="Arial"/>
              </a:rPr>
              <a:t>60,28 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r>
              <a:rPr sz="1400" b="1" spc="-25" dirty="0">
                <a:solidFill>
                  <a:srgbClr val="FFFFFF"/>
                </a:solidFill>
                <a:latin typeface="Arial"/>
                <a:cs typeface="Arial"/>
              </a:rPr>
              <a:t> от</a:t>
            </a:r>
            <a:endParaRPr sz="1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400" b="1" spc="-15" dirty="0">
                <a:solidFill>
                  <a:srgbClr val="FFFFFF"/>
                </a:solidFill>
                <a:latin typeface="Arial"/>
                <a:cs typeface="Arial"/>
              </a:rPr>
              <a:t>общих</a:t>
            </a:r>
            <a:endParaRPr sz="1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ра</a:t>
            </a:r>
            <a:r>
              <a:rPr sz="1400" b="1" spc="-35" dirty="0">
                <a:solidFill>
                  <a:srgbClr val="FFFFFF"/>
                </a:solidFill>
                <a:latin typeface="Arial"/>
                <a:cs typeface="Arial"/>
              </a:rPr>
              <a:t>с</a:t>
            </a:r>
            <a:r>
              <a:rPr sz="1400" b="1" spc="-45" dirty="0">
                <a:solidFill>
                  <a:srgbClr val="FFFFFF"/>
                </a:solidFill>
                <a:latin typeface="Arial"/>
                <a:cs typeface="Arial"/>
              </a:rPr>
              <a:t>х</a:t>
            </a:r>
            <a:r>
              <a:rPr sz="1400" b="1" spc="-35" dirty="0">
                <a:solidFill>
                  <a:srgbClr val="FFFFFF"/>
                </a:solidFill>
                <a:latin typeface="Arial"/>
                <a:cs typeface="Arial"/>
              </a:rPr>
              <a:t>о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д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ов</a:t>
            </a:r>
            <a:r>
              <a:rPr sz="1600" b="1" spc="-5" dirty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sz="1600" dirty="0">
              <a:latin typeface="Arial"/>
              <a:cs typeface="Arial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8115185" y="1608298"/>
            <a:ext cx="734377" cy="664176"/>
            <a:chOff x="8121522" y="2210180"/>
            <a:chExt cx="664845" cy="664845"/>
          </a:xfrm>
        </p:grpSpPr>
        <p:sp>
          <p:nvSpPr>
            <p:cNvPr id="21" name="object 21"/>
            <p:cNvSpPr/>
            <p:nvPr/>
          </p:nvSpPr>
          <p:spPr>
            <a:xfrm>
              <a:off x="8453881" y="2210180"/>
              <a:ext cx="111125" cy="332740"/>
            </a:xfrm>
            <a:custGeom>
              <a:avLst/>
              <a:gdLst/>
              <a:ahLst/>
              <a:cxnLst/>
              <a:rect l="l" t="t" r="r" b="b"/>
              <a:pathLst>
                <a:path w="111125" h="332739">
                  <a:moveTo>
                    <a:pt x="0" y="0"/>
                  </a:moveTo>
                  <a:lnTo>
                    <a:pt x="0" y="332486"/>
                  </a:lnTo>
                  <a:lnTo>
                    <a:pt x="110617" y="19050"/>
                  </a:lnTo>
                  <a:lnTo>
                    <a:pt x="83635" y="10769"/>
                  </a:lnTo>
                  <a:lnTo>
                    <a:pt x="56118" y="4810"/>
                  </a:lnTo>
                  <a:lnTo>
                    <a:pt x="28195" y="12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8121522" y="2210180"/>
              <a:ext cx="664845" cy="664845"/>
            </a:xfrm>
            <a:custGeom>
              <a:avLst/>
              <a:gdLst/>
              <a:ahLst/>
              <a:cxnLst/>
              <a:rect l="l" t="t" r="r" b="b"/>
              <a:pathLst>
                <a:path w="664845" h="664844">
                  <a:moveTo>
                    <a:pt x="332358" y="0"/>
                  </a:moveTo>
                  <a:lnTo>
                    <a:pt x="283254" y="3604"/>
                  </a:lnTo>
                  <a:lnTo>
                    <a:pt x="236384" y="14075"/>
                  </a:lnTo>
                  <a:lnTo>
                    <a:pt x="192262" y="30899"/>
                  </a:lnTo>
                  <a:lnTo>
                    <a:pt x="151404" y="53561"/>
                  </a:lnTo>
                  <a:lnTo>
                    <a:pt x="114324" y="81548"/>
                  </a:lnTo>
                  <a:lnTo>
                    <a:pt x="81536" y="114344"/>
                  </a:lnTo>
                  <a:lnTo>
                    <a:pt x="53555" y="151437"/>
                  </a:lnTo>
                  <a:lnTo>
                    <a:pt x="30897" y="192311"/>
                  </a:lnTo>
                  <a:lnTo>
                    <a:pt x="14075" y="236454"/>
                  </a:lnTo>
                  <a:lnTo>
                    <a:pt x="3604" y="283350"/>
                  </a:lnTo>
                  <a:lnTo>
                    <a:pt x="0" y="332486"/>
                  </a:lnTo>
                  <a:lnTo>
                    <a:pt x="3604" y="381590"/>
                  </a:lnTo>
                  <a:lnTo>
                    <a:pt x="14075" y="428460"/>
                  </a:lnTo>
                  <a:lnTo>
                    <a:pt x="30897" y="472582"/>
                  </a:lnTo>
                  <a:lnTo>
                    <a:pt x="53555" y="513440"/>
                  </a:lnTo>
                  <a:lnTo>
                    <a:pt x="81536" y="550520"/>
                  </a:lnTo>
                  <a:lnTo>
                    <a:pt x="114324" y="583308"/>
                  </a:lnTo>
                  <a:lnTo>
                    <a:pt x="151404" y="611289"/>
                  </a:lnTo>
                  <a:lnTo>
                    <a:pt x="192262" y="633947"/>
                  </a:lnTo>
                  <a:lnTo>
                    <a:pt x="236384" y="650769"/>
                  </a:lnTo>
                  <a:lnTo>
                    <a:pt x="283254" y="661240"/>
                  </a:lnTo>
                  <a:lnTo>
                    <a:pt x="332358" y="664845"/>
                  </a:lnTo>
                  <a:lnTo>
                    <a:pt x="381494" y="661240"/>
                  </a:lnTo>
                  <a:lnTo>
                    <a:pt x="428390" y="650769"/>
                  </a:lnTo>
                  <a:lnTo>
                    <a:pt x="472533" y="633947"/>
                  </a:lnTo>
                  <a:lnTo>
                    <a:pt x="513407" y="611289"/>
                  </a:lnTo>
                  <a:lnTo>
                    <a:pt x="550500" y="583308"/>
                  </a:lnTo>
                  <a:lnTo>
                    <a:pt x="583296" y="550520"/>
                  </a:lnTo>
                  <a:lnTo>
                    <a:pt x="611283" y="513440"/>
                  </a:lnTo>
                  <a:lnTo>
                    <a:pt x="633945" y="472582"/>
                  </a:lnTo>
                  <a:lnTo>
                    <a:pt x="650769" y="428460"/>
                  </a:lnTo>
                  <a:lnTo>
                    <a:pt x="661240" y="381590"/>
                  </a:lnTo>
                  <a:lnTo>
                    <a:pt x="664845" y="332486"/>
                  </a:lnTo>
                  <a:lnTo>
                    <a:pt x="661613" y="286152"/>
                  </a:lnTo>
                  <a:lnTo>
                    <a:pt x="652166" y="241478"/>
                  </a:lnTo>
                  <a:lnTo>
                    <a:pt x="636872" y="198985"/>
                  </a:lnTo>
                  <a:lnTo>
                    <a:pt x="616099" y="159195"/>
                  </a:lnTo>
                  <a:lnTo>
                    <a:pt x="590217" y="122631"/>
                  </a:lnTo>
                  <a:lnTo>
                    <a:pt x="559594" y="89812"/>
                  </a:lnTo>
                  <a:lnTo>
                    <a:pt x="524601" y="61261"/>
                  </a:lnTo>
                  <a:lnTo>
                    <a:pt x="485605" y="37500"/>
                  </a:lnTo>
                  <a:lnTo>
                    <a:pt x="442975" y="19050"/>
                  </a:lnTo>
                  <a:lnTo>
                    <a:pt x="332358" y="332486"/>
                  </a:lnTo>
                  <a:lnTo>
                    <a:pt x="332358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/>
          <p:cNvSpPr txBox="1"/>
          <p:nvPr/>
        </p:nvSpPr>
        <p:spPr>
          <a:xfrm>
            <a:off x="8258846" y="1403851"/>
            <a:ext cx="642075" cy="1827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ru-RU" sz="1100" b="1" dirty="0">
                <a:latin typeface="Calibri"/>
                <a:cs typeface="Calibri"/>
              </a:rPr>
              <a:t>10,9 </a:t>
            </a:r>
            <a:r>
              <a:rPr sz="1100" b="1" dirty="0">
                <a:latin typeface="Calibri"/>
                <a:cs typeface="Calibri"/>
              </a:rPr>
              <a:t>%</a:t>
            </a:r>
            <a:endParaRPr sz="1100" dirty="0">
              <a:latin typeface="Calibri"/>
              <a:cs typeface="Calibri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8232463" y="3059593"/>
            <a:ext cx="698372" cy="677459"/>
            <a:chOff x="8220456" y="3479800"/>
            <a:chExt cx="698372" cy="706755"/>
          </a:xfrm>
        </p:grpSpPr>
        <p:sp>
          <p:nvSpPr>
            <p:cNvPr id="25" name="object 25"/>
            <p:cNvSpPr/>
            <p:nvPr/>
          </p:nvSpPr>
          <p:spPr>
            <a:xfrm>
              <a:off x="8338438" y="3479800"/>
              <a:ext cx="580390" cy="706755"/>
            </a:xfrm>
            <a:custGeom>
              <a:avLst/>
              <a:gdLst/>
              <a:ahLst/>
              <a:cxnLst/>
              <a:rect l="l" t="t" r="r" b="b"/>
              <a:pathLst>
                <a:path w="580390" h="706754">
                  <a:moveTo>
                    <a:pt x="226949" y="0"/>
                  </a:moveTo>
                  <a:lnTo>
                    <a:pt x="226949" y="353441"/>
                  </a:lnTo>
                  <a:lnTo>
                    <a:pt x="0" y="624332"/>
                  </a:lnTo>
                  <a:lnTo>
                    <a:pt x="38829" y="652656"/>
                  </a:lnTo>
                  <a:lnTo>
                    <a:pt x="80118" y="674990"/>
                  </a:lnTo>
                  <a:lnTo>
                    <a:pt x="123275" y="691386"/>
                  </a:lnTo>
                  <a:lnTo>
                    <a:pt x="167705" y="701896"/>
                  </a:lnTo>
                  <a:lnTo>
                    <a:pt x="212817" y="706572"/>
                  </a:lnTo>
                  <a:lnTo>
                    <a:pt x="258016" y="705469"/>
                  </a:lnTo>
                  <a:lnTo>
                    <a:pt x="302710" y="698637"/>
                  </a:lnTo>
                  <a:lnTo>
                    <a:pt x="346305" y="686129"/>
                  </a:lnTo>
                  <a:lnTo>
                    <a:pt x="388209" y="667998"/>
                  </a:lnTo>
                  <a:lnTo>
                    <a:pt x="427828" y="644296"/>
                  </a:lnTo>
                  <a:lnTo>
                    <a:pt x="464569" y="615076"/>
                  </a:lnTo>
                  <a:lnTo>
                    <a:pt x="497839" y="580389"/>
                  </a:lnTo>
                  <a:lnTo>
                    <a:pt x="526193" y="541560"/>
                  </a:lnTo>
                  <a:lnTo>
                    <a:pt x="548551" y="500271"/>
                  </a:lnTo>
                  <a:lnTo>
                    <a:pt x="564967" y="457114"/>
                  </a:lnTo>
                  <a:lnTo>
                    <a:pt x="575493" y="412684"/>
                  </a:lnTo>
                  <a:lnTo>
                    <a:pt x="580182" y="367572"/>
                  </a:lnTo>
                  <a:lnTo>
                    <a:pt x="579088" y="322373"/>
                  </a:lnTo>
                  <a:lnTo>
                    <a:pt x="572262" y="277679"/>
                  </a:lnTo>
                  <a:lnTo>
                    <a:pt x="559759" y="234084"/>
                  </a:lnTo>
                  <a:lnTo>
                    <a:pt x="541631" y="192180"/>
                  </a:lnTo>
                  <a:lnTo>
                    <a:pt x="517930" y="152561"/>
                  </a:lnTo>
                  <a:lnTo>
                    <a:pt x="488710" y="115820"/>
                  </a:lnTo>
                  <a:lnTo>
                    <a:pt x="454025" y="82550"/>
                  </a:lnTo>
                  <a:lnTo>
                    <a:pt x="413949" y="53482"/>
                  </a:lnTo>
                  <a:lnTo>
                    <a:pt x="370528" y="30449"/>
                  </a:lnTo>
                  <a:lnTo>
                    <a:pt x="324436" y="13695"/>
                  </a:lnTo>
                  <a:lnTo>
                    <a:pt x="276350" y="3464"/>
                  </a:lnTo>
                  <a:lnTo>
                    <a:pt x="226949" y="0"/>
                  </a:lnTo>
                  <a:close/>
                </a:path>
              </a:pathLst>
            </a:custGeom>
            <a:solidFill>
              <a:srgbClr val="66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8220456" y="3479800"/>
              <a:ext cx="323416" cy="624840"/>
            </a:xfrm>
            <a:custGeom>
              <a:avLst/>
              <a:gdLst/>
              <a:ahLst/>
              <a:cxnLst/>
              <a:rect l="l" t="t" r="r" b="b"/>
              <a:pathLst>
                <a:path w="353695" h="624839">
                  <a:moveTo>
                    <a:pt x="353441" y="0"/>
                  </a:moveTo>
                  <a:lnTo>
                    <a:pt x="305481" y="3226"/>
                  </a:lnTo>
                  <a:lnTo>
                    <a:pt x="259482" y="12625"/>
                  </a:lnTo>
                  <a:lnTo>
                    <a:pt x="215866" y="27775"/>
                  </a:lnTo>
                  <a:lnTo>
                    <a:pt x="175053" y="48255"/>
                  </a:lnTo>
                  <a:lnTo>
                    <a:pt x="137464" y="73644"/>
                  </a:lnTo>
                  <a:lnTo>
                    <a:pt x="103520" y="103520"/>
                  </a:lnTo>
                  <a:lnTo>
                    <a:pt x="73644" y="137464"/>
                  </a:lnTo>
                  <a:lnTo>
                    <a:pt x="48255" y="175053"/>
                  </a:lnTo>
                  <a:lnTo>
                    <a:pt x="27775" y="215866"/>
                  </a:lnTo>
                  <a:lnTo>
                    <a:pt x="12625" y="259482"/>
                  </a:lnTo>
                  <a:lnTo>
                    <a:pt x="3226" y="305481"/>
                  </a:lnTo>
                  <a:lnTo>
                    <a:pt x="0" y="353441"/>
                  </a:lnTo>
                  <a:lnTo>
                    <a:pt x="3804" y="405133"/>
                  </a:lnTo>
                  <a:lnTo>
                    <a:pt x="14985" y="455196"/>
                  </a:lnTo>
                  <a:lnTo>
                    <a:pt x="33194" y="502888"/>
                  </a:lnTo>
                  <a:lnTo>
                    <a:pt x="58081" y="547468"/>
                  </a:lnTo>
                  <a:lnTo>
                    <a:pt x="89296" y="588196"/>
                  </a:lnTo>
                  <a:lnTo>
                    <a:pt x="126492" y="624332"/>
                  </a:lnTo>
                  <a:lnTo>
                    <a:pt x="353441" y="353441"/>
                  </a:lnTo>
                  <a:lnTo>
                    <a:pt x="353441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" name="object 27"/>
          <p:cNvSpPr txBox="1"/>
          <p:nvPr/>
        </p:nvSpPr>
        <p:spPr>
          <a:xfrm>
            <a:off x="8479725" y="2666387"/>
            <a:ext cx="467768" cy="1827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ru-RU" sz="1100" b="1" dirty="0">
                <a:latin typeface="Calibri"/>
                <a:cs typeface="Calibri"/>
              </a:rPr>
              <a:t>48,5 %</a:t>
            </a:r>
            <a:endParaRPr sz="1100" dirty="0">
              <a:latin typeface="Calibri"/>
              <a:cs typeface="Calibri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8194692" y="4170547"/>
            <a:ext cx="770382" cy="640984"/>
            <a:chOff x="4646548" y="5533135"/>
            <a:chExt cx="676275" cy="676275"/>
          </a:xfrm>
        </p:grpSpPr>
        <p:sp>
          <p:nvSpPr>
            <p:cNvPr id="29" name="object 29"/>
            <p:cNvSpPr/>
            <p:nvPr/>
          </p:nvSpPr>
          <p:spPr>
            <a:xfrm>
              <a:off x="4984622" y="5533135"/>
              <a:ext cx="338455" cy="506730"/>
            </a:xfrm>
            <a:custGeom>
              <a:avLst/>
              <a:gdLst/>
              <a:ahLst/>
              <a:cxnLst/>
              <a:rect l="l" t="t" r="r" b="b"/>
              <a:pathLst>
                <a:path w="338454" h="506729">
                  <a:moveTo>
                    <a:pt x="0" y="0"/>
                  </a:moveTo>
                  <a:lnTo>
                    <a:pt x="0" y="337985"/>
                  </a:lnTo>
                  <a:lnTo>
                    <a:pt x="292988" y="506374"/>
                  </a:lnTo>
                  <a:lnTo>
                    <a:pt x="313156" y="465068"/>
                  </a:lnTo>
                  <a:lnTo>
                    <a:pt x="327275" y="422449"/>
                  </a:lnTo>
                  <a:lnTo>
                    <a:pt x="335494" y="379065"/>
                  </a:lnTo>
                  <a:lnTo>
                    <a:pt x="337961" y="335468"/>
                  </a:lnTo>
                  <a:lnTo>
                    <a:pt x="334824" y="292206"/>
                  </a:lnTo>
                  <a:lnTo>
                    <a:pt x="326231" y="249829"/>
                  </a:lnTo>
                  <a:lnTo>
                    <a:pt x="312330" y="208888"/>
                  </a:lnTo>
                  <a:lnTo>
                    <a:pt x="293271" y="169932"/>
                  </a:lnTo>
                  <a:lnTo>
                    <a:pt x="269200" y="133511"/>
                  </a:lnTo>
                  <a:lnTo>
                    <a:pt x="240266" y="100175"/>
                  </a:lnTo>
                  <a:lnTo>
                    <a:pt x="206617" y="70474"/>
                  </a:lnTo>
                  <a:lnTo>
                    <a:pt x="168401" y="44957"/>
                  </a:lnTo>
                  <a:lnTo>
                    <a:pt x="128748" y="25503"/>
                  </a:lnTo>
                  <a:lnTo>
                    <a:pt x="87106" y="11429"/>
                  </a:lnTo>
                  <a:lnTo>
                    <a:pt x="44011" y="28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4646548" y="5533135"/>
              <a:ext cx="631190" cy="676275"/>
            </a:xfrm>
            <a:custGeom>
              <a:avLst/>
              <a:gdLst/>
              <a:ahLst/>
              <a:cxnLst/>
              <a:rect l="l" t="t" r="r" b="b"/>
              <a:pathLst>
                <a:path w="631189" h="676275">
                  <a:moveTo>
                    <a:pt x="338074" y="0"/>
                  </a:moveTo>
                  <a:lnTo>
                    <a:pt x="292204" y="3085"/>
                  </a:lnTo>
                  <a:lnTo>
                    <a:pt x="248208" y="12073"/>
                  </a:lnTo>
                  <a:lnTo>
                    <a:pt x="206490" y="26560"/>
                  </a:lnTo>
                  <a:lnTo>
                    <a:pt x="167451" y="46144"/>
                  </a:lnTo>
                  <a:lnTo>
                    <a:pt x="131496" y="70423"/>
                  </a:lnTo>
                  <a:lnTo>
                    <a:pt x="99028" y="98993"/>
                  </a:lnTo>
                  <a:lnTo>
                    <a:pt x="70448" y="131452"/>
                  </a:lnTo>
                  <a:lnTo>
                    <a:pt x="46162" y="167397"/>
                  </a:lnTo>
                  <a:lnTo>
                    <a:pt x="26570" y="206425"/>
                  </a:lnTo>
                  <a:lnTo>
                    <a:pt x="12077" y="248135"/>
                  </a:lnTo>
                  <a:lnTo>
                    <a:pt x="3086" y="292122"/>
                  </a:lnTo>
                  <a:lnTo>
                    <a:pt x="0" y="337985"/>
                  </a:lnTo>
                  <a:lnTo>
                    <a:pt x="3086" y="383847"/>
                  </a:lnTo>
                  <a:lnTo>
                    <a:pt x="12077" y="427835"/>
                  </a:lnTo>
                  <a:lnTo>
                    <a:pt x="26570" y="469544"/>
                  </a:lnTo>
                  <a:lnTo>
                    <a:pt x="46162" y="508572"/>
                  </a:lnTo>
                  <a:lnTo>
                    <a:pt x="70448" y="544517"/>
                  </a:lnTo>
                  <a:lnTo>
                    <a:pt x="99028" y="576976"/>
                  </a:lnTo>
                  <a:lnTo>
                    <a:pt x="131496" y="605546"/>
                  </a:lnTo>
                  <a:lnTo>
                    <a:pt x="167451" y="629825"/>
                  </a:lnTo>
                  <a:lnTo>
                    <a:pt x="206490" y="649409"/>
                  </a:lnTo>
                  <a:lnTo>
                    <a:pt x="248208" y="663897"/>
                  </a:lnTo>
                  <a:lnTo>
                    <a:pt x="292204" y="672884"/>
                  </a:lnTo>
                  <a:lnTo>
                    <a:pt x="338074" y="675970"/>
                  </a:lnTo>
                  <a:lnTo>
                    <a:pt x="389213" y="672081"/>
                  </a:lnTo>
                  <a:lnTo>
                    <a:pt x="438502" y="660700"/>
                  </a:lnTo>
                  <a:lnTo>
                    <a:pt x="485194" y="642254"/>
                  </a:lnTo>
                  <a:lnTo>
                    <a:pt x="528542" y="617170"/>
                  </a:lnTo>
                  <a:lnTo>
                    <a:pt x="567801" y="585877"/>
                  </a:lnTo>
                  <a:lnTo>
                    <a:pt x="602223" y="548803"/>
                  </a:lnTo>
                  <a:lnTo>
                    <a:pt x="631063" y="506374"/>
                  </a:lnTo>
                  <a:lnTo>
                    <a:pt x="338074" y="337985"/>
                  </a:lnTo>
                  <a:lnTo>
                    <a:pt x="338074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" name="object 31"/>
          <p:cNvSpPr txBox="1"/>
          <p:nvPr/>
        </p:nvSpPr>
        <p:spPr>
          <a:xfrm>
            <a:off x="8232463" y="3885528"/>
            <a:ext cx="668457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100" b="1" dirty="0">
                <a:latin typeface="Calibri"/>
                <a:cs typeface="Calibri"/>
              </a:rPr>
              <a:t>40,6  %</a:t>
            </a:r>
            <a:endParaRPr sz="1100" dirty="0">
              <a:latin typeface="Calibri"/>
              <a:cs typeface="Calibri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C865703-1878-91E0-7E6C-333C36945E74}"/>
              </a:ext>
            </a:extLst>
          </p:cNvPr>
          <p:cNvSpPr txBox="1"/>
          <p:nvPr/>
        </p:nvSpPr>
        <p:spPr>
          <a:xfrm>
            <a:off x="1043608" y="5000859"/>
            <a:ext cx="603576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2075">
              <a:lnSpc>
                <a:spcPct val="100000"/>
              </a:lnSpc>
              <a:spcBef>
                <a:spcPts val="254"/>
              </a:spcBef>
            </a:pPr>
            <a:r>
              <a:rPr lang="ru-RU" sz="1600" b="1" spc="-5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Исполнение</a:t>
            </a:r>
            <a:r>
              <a:rPr lang="ru-RU" sz="1600" b="1" spc="-40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МП</a:t>
            </a:r>
            <a:r>
              <a:rPr lang="ru-RU" sz="1600" b="1" spc="-25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sz="1600" b="1" spc="-20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spc="-5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</a:t>
            </a:r>
            <a:r>
              <a:rPr lang="ru-RU" sz="1600" b="1" spc="-20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spc="-5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году</a:t>
            </a:r>
            <a:r>
              <a:rPr lang="ru-RU" sz="1600" b="1" spc="-10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sz="1600" b="1" spc="-25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89</a:t>
            </a:r>
            <a:r>
              <a:rPr lang="ru-RU" sz="16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,1</a:t>
            </a:r>
            <a:r>
              <a:rPr lang="ru-RU" sz="1600" b="1" spc="-25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7" name="object 23">
            <a:extLst>
              <a:ext uri="{FF2B5EF4-FFF2-40B4-BE49-F238E27FC236}">
                <a16:creationId xmlns:a16="http://schemas.microsoft.com/office/drawing/2014/main" id="{782A4B1E-67CB-097E-3194-1575040DBAA9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1830" y="6165303"/>
            <a:ext cx="542975" cy="5429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3D38262-E747-23DC-A8F6-B054C8611524}"/>
              </a:ext>
            </a:extLst>
          </p:cNvPr>
          <p:cNvSpPr txBox="1"/>
          <p:nvPr/>
        </p:nvSpPr>
        <p:spPr>
          <a:xfrm>
            <a:off x="590654" y="6176868"/>
            <a:ext cx="803057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8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ru-RU" sz="1400" b="1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Заместитель Главы Администрации района-начальник</a:t>
            </a:r>
            <a:r>
              <a:rPr kumimoji="0" lang="ru-RU" sz="1400" b="1" i="0" u="none" strike="noStrike" kern="1200" cap="none" spc="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ru-RU" sz="1400" b="1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Финансового</a:t>
            </a:r>
            <a:r>
              <a:rPr kumimoji="0" lang="ru-RU" sz="1400" b="1" i="0" u="none" strike="noStrike" kern="1200" cap="none" spc="2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ru-RU" sz="1400" b="1" i="0" u="none" strike="noStrike" kern="1200" cap="none" spc="-1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управления Стрижак Наталья Васильевна, </a:t>
            </a:r>
            <a:r>
              <a:rPr kumimoji="0" lang="ru-RU" sz="1400" b="1" i="0" u="none" strike="noStrike" kern="1200" cap="none" spc="-43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ru-RU" sz="1400" b="1" i="0" u="none" strike="noStrike" kern="1200" cap="none" spc="-1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тел.</a:t>
            </a:r>
            <a:r>
              <a:rPr kumimoji="0" lang="ru-RU" sz="1400" b="1" i="0" u="none" strike="noStrike" kern="1200" cap="none" spc="3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51-140</a:t>
            </a:r>
            <a:r>
              <a:rPr kumimoji="0" lang="ru-RU" sz="1400" b="1" i="0" u="none" strike="noStrike" kern="1200" cap="none" spc="-5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</a:t>
            </a:r>
            <a:r>
              <a:rPr kumimoji="0" lang="ru-RU" sz="1400" b="1" i="0" u="none" strike="noStrike" kern="1200" cap="none" spc="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ru-RU" sz="1400" b="1" i="0" u="none" strike="noStrike" kern="1200" cap="none" spc="-5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</a:t>
            </a:r>
            <a:endParaRPr kumimoji="0" lang="ru-RU" sz="1400" b="0" i="0" u="sng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18" name="object 33">
            <a:extLst>
              <a:ext uri="{FF2B5EF4-FFF2-40B4-BE49-F238E27FC236}">
                <a16:creationId xmlns:a16="http://schemas.microsoft.com/office/drawing/2014/main" id="{AAE55ED5-E8A3-0CDF-F75B-0BAB00BFDFCB}"/>
              </a:ext>
            </a:extLst>
          </p:cNvPr>
          <p:cNvGrpSpPr/>
          <p:nvPr/>
        </p:nvGrpSpPr>
        <p:grpSpPr>
          <a:xfrm>
            <a:off x="714348" y="5929331"/>
            <a:ext cx="7929618" cy="714379"/>
            <a:chOff x="103634" y="6237313"/>
            <a:chExt cx="8213090" cy="543560"/>
          </a:xfrm>
        </p:grpSpPr>
        <p:sp>
          <p:nvSpPr>
            <p:cNvPr id="32" name="object 34">
              <a:extLst>
                <a:ext uri="{FF2B5EF4-FFF2-40B4-BE49-F238E27FC236}">
                  <a16:creationId xmlns:a16="http://schemas.microsoft.com/office/drawing/2014/main" id="{6AB9C3FC-E72E-FD9C-C7CF-7B719623880C}"/>
                </a:ext>
              </a:extLst>
            </p:cNvPr>
            <p:cNvSpPr/>
            <p:nvPr/>
          </p:nvSpPr>
          <p:spPr>
            <a:xfrm>
              <a:off x="103634" y="6237313"/>
              <a:ext cx="8213090" cy="543560"/>
            </a:xfrm>
            <a:custGeom>
              <a:avLst/>
              <a:gdLst/>
              <a:ahLst/>
              <a:cxnLst/>
              <a:rect l="l" t="t" r="r" b="b"/>
              <a:pathLst>
                <a:path w="8213090" h="543559">
                  <a:moveTo>
                    <a:pt x="8212835" y="0"/>
                  </a:moveTo>
                  <a:lnTo>
                    <a:pt x="0" y="0"/>
                  </a:lnTo>
                  <a:lnTo>
                    <a:pt x="0" y="542975"/>
                  </a:lnTo>
                  <a:lnTo>
                    <a:pt x="8212835" y="542975"/>
                  </a:lnTo>
                  <a:lnTo>
                    <a:pt x="8212835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5">
              <a:extLst>
                <a:ext uri="{FF2B5EF4-FFF2-40B4-BE49-F238E27FC236}">
                  <a16:creationId xmlns:a16="http://schemas.microsoft.com/office/drawing/2014/main" id="{F9DB9B23-972C-FEA2-F166-E23B2D90A3EE}"/>
                </a:ext>
              </a:extLst>
            </p:cNvPr>
            <p:cNvSpPr/>
            <p:nvPr/>
          </p:nvSpPr>
          <p:spPr>
            <a:xfrm>
              <a:off x="103634" y="6237313"/>
              <a:ext cx="8213090" cy="543560"/>
            </a:xfrm>
            <a:custGeom>
              <a:avLst/>
              <a:gdLst/>
              <a:ahLst/>
              <a:cxnLst/>
              <a:rect l="l" t="t" r="r" b="b"/>
              <a:pathLst>
                <a:path w="8213090" h="543559">
                  <a:moveTo>
                    <a:pt x="0" y="542975"/>
                  </a:moveTo>
                  <a:lnTo>
                    <a:pt x="8212835" y="542975"/>
                  </a:lnTo>
                  <a:lnTo>
                    <a:pt x="8212835" y="0"/>
                  </a:lnTo>
                  <a:lnTo>
                    <a:pt x="0" y="0"/>
                  </a:lnTo>
                  <a:lnTo>
                    <a:pt x="0" y="542975"/>
                  </a:lnTo>
                  <a:close/>
                </a:path>
              </a:pathLst>
            </a:custGeom>
            <a:ln w="25400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6">
            <a:extLst>
              <a:ext uri="{FF2B5EF4-FFF2-40B4-BE49-F238E27FC236}">
                <a16:creationId xmlns:a16="http://schemas.microsoft.com/office/drawing/2014/main" id="{CC18F654-8505-4CFC-846A-A3212B9FC673}"/>
              </a:ext>
            </a:extLst>
          </p:cNvPr>
          <p:cNvSpPr txBox="1"/>
          <p:nvPr/>
        </p:nvSpPr>
        <p:spPr>
          <a:xfrm>
            <a:off x="928663" y="6000768"/>
            <a:ext cx="7786741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1200" b="1" spc="-1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Заместитель Главы Администрации </a:t>
            </a:r>
            <a:r>
              <a:rPr lang="ru-RU" sz="1200" b="1" spc="-10" dirty="0" err="1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Струго-Красненского</a:t>
            </a:r>
            <a:r>
              <a:rPr lang="ru-RU" sz="1200" b="1" spc="-1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муниципального округа-Васильева Ольга Александровна,   </a:t>
            </a:r>
            <a:r>
              <a:rPr sz="1200" b="1" spc="-1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тел</a:t>
            </a:r>
            <a:r>
              <a:rPr sz="1200" b="1" spc="-1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sz="1200" b="1" spc="4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spc="4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8-81132-</a:t>
            </a:r>
            <a:r>
              <a:rPr lang="ru-RU" sz="1200" b="1" spc="4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51-547</a:t>
            </a:r>
            <a:r>
              <a:rPr sz="1200" b="1" spc="-1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sz="1200" b="1" spc="25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1200" b="1" spc="-5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email:</a:t>
            </a:r>
            <a:r>
              <a:rPr lang="ru-RU" sz="1200" b="1" spc="50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spc="50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strugikrasnye.reg60.ru</a:t>
            </a:r>
            <a:endParaRPr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7" name="Picture 2">
            <a:extLst>
              <a:ext uri="{FF2B5EF4-FFF2-40B4-BE49-F238E27FC236}">
                <a16:creationId xmlns:a16="http://schemas.microsoft.com/office/drawing/2014/main" id="{9C2D1880-ABFC-D3F3-FD2F-2E91231A25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73" y="48518"/>
            <a:ext cx="488639" cy="32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22B7E1C-8C0B-F135-03C2-532732C532E2}"/>
              </a:ext>
            </a:extLst>
          </p:cNvPr>
          <p:cNvSpPr txBox="1"/>
          <p:nvPr/>
        </p:nvSpPr>
        <p:spPr>
          <a:xfrm rot="10800000" flipV="1">
            <a:off x="395536" y="5312106"/>
            <a:ext cx="82484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В связи с кассовым разрывом, исполнение обязательств по некоторым мероприятиям данной программы не выполнено.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1548130"/>
          </a:xfrm>
          <a:custGeom>
            <a:avLst/>
            <a:gdLst/>
            <a:ahLst/>
            <a:cxnLst/>
            <a:rect l="l" t="t" r="r" b="b"/>
            <a:pathLst>
              <a:path w="9144000" h="1548130">
                <a:moveTo>
                  <a:pt x="0" y="1547749"/>
                </a:moveTo>
                <a:lnTo>
                  <a:pt x="9144000" y="1547749"/>
                </a:lnTo>
                <a:lnTo>
                  <a:pt x="9144000" y="0"/>
                </a:lnTo>
                <a:lnTo>
                  <a:pt x="0" y="0"/>
                </a:lnTo>
                <a:lnTo>
                  <a:pt x="0" y="1547749"/>
                </a:lnTo>
                <a:close/>
              </a:path>
            </a:pathLst>
          </a:custGeom>
          <a:solidFill>
            <a:srgbClr val="0450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18540" y="48518"/>
            <a:ext cx="6707581" cy="14234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195"/>
              </a:lnSpc>
              <a:spcBef>
                <a:spcPts val="100"/>
              </a:spcBef>
            </a:pPr>
            <a:r>
              <a:rPr lang="ru-RU" sz="1600" dirty="0"/>
              <a:t>МП</a:t>
            </a:r>
            <a:r>
              <a:rPr lang="ru-RU" sz="1600" spc="-20" dirty="0"/>
              <a:t> </a:t>
            </a:r>
            <a:r>
              <a:rPr lang="ru-RU" sz="1600" spc="-25" dirty="0"/>
              <a:t>«Управление и обеспечение деятельности администрации муниципального образования, создание условий для эффективного управления муниципальными финансами и муниципальным долгом муниципального образования «Струго-Красненский район</a:t>
            </a:r>
            <a:r>
              <a:rPr lang="ru-RU" sz="1600" spc="-10" dirty="0"/>
              <a:t>» </a:t>
            </a:r>
            <a:r>
              <a:rPr lang="ru-RU" sz="1600" dirty="0"/>
              <a:t>(</a:t>
            </a:r>
            <a:r>
              <a:rPr lang="ru-RU" sz="1600" u="heavy" dirty="0">
                <a:uFill>
                  <a:solidFill>
                    <a:srgbClr val="FFFFFF"/>
                  </a:solidFill>
                </a:uFill>
              </a:rPr>
              <a:t>47 109</a:t>
            </a:r>
            <a:r>
              <a:rPr lang="ru-RU" sz="1600" spc="-30" dirty="0"/>
              <a:t> тыс.</a:t>
            </a:r>
            <a:r>
              <a:rPr lang="ru-RU" sz="1600" spc="-15" dirty="0"/>
              <a:t>руб.)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782557" y="6509105"/>
            <a:ext cx="25146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004E4B"/>
                </a:solidFill>
                <a:latin typeface="Arial"/>
                <a:cs typeface="Arial"/>
              </a:rPr>
              <a:t>14</a:t>
            </a:r>
            <a:endParaRPr sz="1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1525" y="2352386"/>
            <a:ext cx="8902491" cy="216790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  <a:buSzPct val="92857"/>
              <a:tabLst>
                <a:tab pos="76200" algn="l"/>
              </a:tabLst>
            </a:pPr>
            <a:endParaRPr sz="1400" dirty="0">
              <a:latin typeface="Microsoft Sans Serif"/>
              <a:cs typeface="Microsoft Sans Serif"/>
            </a:endParaRPr>
          </a:p>
          <a:p>
            <a:pPr marL="12065">
              <a:lnSpc>
                <a:spcPct val="100000"/>
              </a:lnSpc>
              <a:buSzPct val="92857"/>
              <a:tabLst>
                <a:tab pos="76200" algn="l"/>
              </a:tabLst>
            </a:pPr>
            <a:r>
              <a:rPr lang="ru-RU" sz="1400" b="1" spc="-10" dirty="0">
                <a:latin typeface="Arial"/>
                <a:cs typeface="Arial"/>
              </a:rPr>
              <a:t>. Осуществление полномочий по первичному воинскому учету на территориях, где отсутствуют военные комиссариаты-</a:t>
            </a:r>
            <a:r>
              <a:rPr lang="ru-RU" sz="1400" b="1" u="heavy" dirty="0">
                <a:solidFill>
                  <a:srgbClr val="0000CC"/>
                </a:solidFill>
                <a:uFill>
                  <a:solidFill>
                    <a:srgbClr val="0000CC"/>
                  </a:solidFill>
                </a:uFill>
                <a:latin typeface="Arial"/>
                <a:cs typeface="Arial"/>
              </a:rPr>
              <a:t> 211,3</a:t>
            </a:r>
            <a:r>
              <a:rPr lang="ru-RU" sz="1400" b="1" spc="-10" dirty="0">
                <a:solidFill>
                  <a:schemeClr val="accent1"/>
                </a:solidFill>
                <a:latin typeface="Arial"/>
                <a:cs typeface="Arial"/>
              </a:rPr>
              <a:t> </a:t>
            </a:r>
            <a:r>
              <a:rPr lang="ru-RU" sz="1400" b="1" spc="-10" dirty="0" err="1">
                <a:latin typeface="Arial"/>
                <a:cs typeface="Arial"/>
              </a:rPr>
              <a:t>тыс.руб</a:t>
            </a:r>
            <a:r>
              <a:rPr lang="ru-RU" sz="1400" b="1" spc="-10" dirty="0">
                <a:latin typeface="Arial"/>
                <a:cs typeface="Arial"/>
              </a:rPr>
              <a:t>.;</a:t>
            </a:r>
          </a:p>
          <a:p>
            <a:pPr marL="12700" marR="407670">
              <a:lnSpc>
                <a:spcPct val="100000"/>
              </a:lnSpc>
              <a:buSzPct val="92857"/>
              <a:tabLst>
                <a:tab pos="76200" algn="l"/>
              </a:tabLst>
            </a:pPr>
            <a:r>
              <a:rPr lang="ru-RU" sz="1400" b="1" spc="-15" dirty="0">
                <a:latin typeface="Arial"/>
                <a:cs typeface="Arial"/>
              </a:rPr>
              <a:t>-ПСД </a:t>
            </a:r>
            <a:r>
              <a:rPr lang="ru-RU" sz="1400" b="1" spc="-15" dirty="0" err="1">
                <a:latin typeface="Arial"/>
                <a:cs typeface="Arial"/>
              </a:rPr>
              <a:t>ген.планы</a:t>
            </a:r>
            <a:r>
              <a:rPr lang="ru-RU" sz="1400" b="1" spc="-15" dirty="0">
                <a:latin typeface="Arial"/>
                <a:cs typeface="Arial"/>
              </a:rPr>
              <a:t>-</a:t>
            </a:r>
            <a:r>
              <a:rPr lang="ru-RU" sz="1400" b="1" dirty="0">
                <a:solidFill>
                  <a:srgbClr val="0000CC"/>
                </a:solidFill>
                <a:latin typeface="Arial"/>
                <a:cs typeface="Arial"/>
              </a:rPr>
              <a:t> 255</a:t>
            </a:r>
            <a:r>
              <a:rPr lang="ru-RU" sz="1400" b="1" spc="-10" dirty="0">
                <a:solidFill>
                  <a:srgbClr val="0000CC"/>
                </a:solidFill>
                <a:latin typeface="Arial"/>
                <a:cs typeface="Arial"/>
              </a:rPr>
              <a:t> </a:t>
            </a:r>
            <a:r>
              <a:rPr lang="ru-RU" sz="1400" b="1" spc="-5" dirty="0">
                <a:latin typeface="Arial"/>
                <a:cs typeface="Arial"/>
              </a:rPr>
              <a:t>тыс. </a:t>
            </a:r>
            <a:r>
              <a:rPr lang="ru-RU" sz="1400" b="1" spc="-15" dirty="0" err="1">
                <a:latin typeface="Arial"/>
                <a:cs typeface="Arial"/>
              </a:rPr>
              <a:t>руб</a:t>
            </a:r>
            <a:r>
              <a:rPr lang="ru-RU" sz="1400" b="1" spc="-15" dirty="0">
                <a:latin typeface="Arial"/>
                <a:cs typeface="Arial"/>
              </a:rPr>
              <a:t>.,:</a:t>
            </a:r>
            <a:r>
              <a:rPr lang="ru-RU" sz="1400" b="1" spc="50" dirty="0">
                <a:latin typeface="Arial"/>
                <a:cs typeface="Arial"/>
              </a:rPr>
              <a:t>в т.ч. средства бюджета</a:t>
            </a:r>
            <a:r>
              <a:rPr lang="ru-RU" sz="1400" b="1" dirty="0">
                <a:solidFill>
                  <a:srgbClr val="0000CC"/>
                </a:solidFill>
                <a:latin typeface="Arial"/>
                <a:cs typeface="Arial"/>
              </a:rPr>
              <a:t> 127,5</a:t>
            </a:r>
            <a:r>
              <a:rPr lang="ru-RU" sz="1400" b="1" spc="-10" dirty="0">
                <a:solidFill>
                  <a:srgbClr val="0000CC"/>
                </a:solidFill>
                <a:latin typeface="Arial"/>
                <a:cs typeface="Arial"/>
              </a:rPr>
              <a:t> </a:t>
            </a:r>
            <a:r>
              <a:rPr lang="ru-RU" sz="1400" b="1" spc="-5" dirty="0">
                <a:latin typeface="Arial"/>
                <a:cs typeface="Arial"/>
              </a:rPr>
              <a:t>тыс. </a:t>
            </a:r>
            <a:r>
              <a:rPr lang="ru-RU" sz="1400" b="1" spc="-15" dirty="0">
                <a:latin typeface="Arial"/>
                <a:cs typeface="Arial"/>
              </a:rPr>
              <a:t>руб.;</a:t>
            </a:r>
          </a:p>
          <a:p>
            <a:pPr marL="12700" marR="407670">
              <a:buSzPct val="92857"/>
              <a:tabLst>
                <a:tab pos="76200" algn="l"/>
              </a:tabLst>
            </a:pPr>
            <a:r>
              <a:rPr lang="ru-RU" sz="1400" b="1" spc="50" dirty="0">
                <a:latin typeface="Arial"/>
                <a:cs typeface="Arial"/>
              </a:rPr>
              <a:t>-Выплата части родительской платы </a:t>
            </a:r>
            <a:r>
              <a:rPr lang="ru-RU" sz="1400" b="1" spc="-15" dirty="0">
                <a:latin typeface="Arial"/>
                <a:cs typeface="Arial"/>
              </a:rPr>
              <a:t>–</a:t>
            </a:r>
            <a:r>
              <a:rPr lang="ru-RU" sz="1400" b="1" dirty="0">
                <a:solidFill>
                  <a:srgbClr val="0000CC"/>
                </a:solidFill>
                <a:latin typeface="Arial"/>
                <a:cs typeface="Arial"/>
              </a:rPr>
              <a:t> 2 090 </a:t>
            </a:r>
            <a:r>
              <a:rPr lang="ru-RU" sz="1400" b="1" spc="-10" dirty="0">
                <a:solidFill>
                  <a:srgbClr val="0000CC"/>
                </a:solidFill>
                <a:latin typeface="Arial"/>
                <a:cs typeface="Arial"/>
              </a:rPr>
              <a:t> </a:t>
            </a:r>
            <a:r>
              <a:rPr lang="ru-RU" sz="1400" b="1" spc="-5" dirty="0">
                <a:latin typeface="Arial"/>
                <a:cs typeface="Arial"/>
              </a:rPr>
              <a:t>тыс. </a:t>
            </a:r>
            <a:r>
              <a:rPr lang="ru-RU" sz="1400" b="1" spc="-15" dirty="0">
                <a:latin typeface="Arial"/>
                <a:cs typeface="Arial"/>
              </a:rPr>
              <a:t>руб.,</a:t>
            </a:r>
          </a:p>
          <a:p>
            <a:pPr marL="12700" marR="407670">
              <a:buSzPct val="92857"/>
              <a:tabLst>
                <a:tab pos="76200" algn="l"/>
              </a:tabLst>
            </a:pPr>
            <a:r>
              <a:rPr lang="ru-RU" sz="1400" b="1" spc="-15" dirty="0">
                <a:latin typeface="Arial"/>
                <a:cs typeface="Arial"/>
              </a:rPr>
              <a:t>-проведение выборов в органы местного самоуправления-</a:t>
            </a:r>
            <a:r>
              <a:rPr lang="ru-RU" sz="1400" b="1" dirty="0">
                <a:solidFill>
                  <a:srgbClr val="0000CC"/>
                </a:solidFill>
                <a:latin typeface="Arial"/>
                <a:cs typeface="Arial"/>
              </a:rPr>
              <a:t> 1 037,3 </a:t>
            </a:r>
            <a:r>
              <a:rPr lang="ru-RU" sz="1400" b="1" spc="-10" dirty="0">
                <a:solidFill>
                  <a:srgbClr val="0000CC"/>
                </a:solidFill>
                <a:latin typeface="Arial"/>
                <a:cs typeface="Arial"/>
              </a:rPr>
              <a:t> </a:t>
            </a:r>
            <a:r>
              <a:rPr lang="ru-RU" sz="1400" b="1" spc="-5" dirty="0">
                <a:latin typeface="Arial"/>
                <a:cs typeface="Arial"/>
              </a:rPr>
              <a:t>тыс. </a:t>
            </a:r>
            <a:r>
              <a:rPr lang="ru-RU" sz="1400" b="1" spc="-15" dirty="0">
                <a:latin typeface="Arial"/>
                <a:cs typeface="Arial"/>
              </a:rPr>
              <a:t>руб., </a:t>
            </a:r>
          </a:p>
          <a:p>
            <a:pPr marL="12700" marR="407670">
              <a:lnSpc>
                <a:spcPct val="100000"/>
              </a:lnSpc>
              <a:buSzPct val="92857"/>
              <a:tabLst>
                <a:tab pos="76200" algn="l"/>
              </a:tabLst>
            </a:pPr>
            <a:r>
              <a:rPr lang="ru-RU" sz="1400" spc="-30" dirty="0">
                <a:latin typeface="Microsoft Sans Serif"/>
                <a:cs typeface="Microsoft Sans Serif"/>
              </a:rPr>
              <a:t>-</a:t>
            </a:r>
            <a:r>
              <a:rPr lang="ru-RU" sz="1400" b="1" spc="-30" dirty="0">
                <a:latin typeface="Arial" panose="020B0604020202020204" pitchFamily="34" charset="0"/>
                <a:cs typeface="Arial" panose="020B0604020202020204" pitchFamily="34" charset="0"/>
              </a:rPr>
              <a:t>Расходы по оплате труда муниципальных служащих- </a:t>
            </a:r>
            <a:r>
              <a:rPr lang="ru-RU" sz="14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>
                <a:solidFill>
                  <a:srgbClr val="0000CC"/>
                </a:solidFill>
                <a:latin typeface="Arial"/>
                <a:cs typeface="Arial"/>
              </a:rPr>
              <a:t>28 346,3</a:t>
            </a:r>
            <a:r>
              <a:rPr lang="ru-RU" sz="1400" b="1" spc="-10" dirty="0">
                <a:solidFill>
                  <a:srgbClr val="0000CC"/>
                </a:solidFill>
                <a:latin typeface="Arial"/>
                <a:cs typeface="Arial"/>
              </a:rPr>
              <a:t> </a:t>
            </a:r>
            <a:r>
              <a:rPr lang="ru-RU" sz="1400" b="1" spc="-5" dirty="0">
                <a:latin typeface="Arial"/>
                <a:cs typeface="Arial"/>
              </a:rPr>
              <a:t>тыс. </a:t>
            </a:r>
            <a:r>
              <a:rPr lang="ru-RU" sz="1400" b="1" spc="-15" dirty="0">
                <a:latin typeface="Arial"/>
                <a:cs typeface="Arial"/>
              </a:rPr>
              <a:t>руб., </a:t>
            </a:r>
          </a:p>
          <a:p>
            <a:pPr marL="12700" marR="407670">
              <a:lnSpc>
                <a:spcPct val="100000"/>
              </a:lnSpc>
              <a:buSzPct val="92857"/>
              <a:tabLst>
                <a:tab pos="76200" algn="l"/>
              </a:tabLst>
            </a:pPr>
            <a:r>
              <a:rPr lang="ru-RU" sz="1400" b="1" spc="-10" dirty="0">
                <a:latin typeface="Arial"/>
                <a:cs typeface="Arial"/>
              </a:rPr>
              <a:t>-Содержание единой дежурно-диспетчерской </a:t>
            </a:r>
            <a:r>
              <a:rPr sz="1400" dirty="0">
                <a:latin typeface="Microsoft Sans Serif"/>
                <a:cs typeface="Microsoft Sans Serif"/>
              </a:rPr>
              <a:t> </a:t>
            </a:r>
            <a:r>
              <a:rPr sz="1400" b="1" dirty="0">
                <a:latin typeface="Arial"/>
                <a:cs typeface="Arial"/>
              </a:rPr>
              <a:t>–</a:t>
            </a:r>
            <a:r>
              <a:rPr sz="1400" b="1" dirty="0">
                <a:solidFill>
                  <a:srgbClr val="0000CC"/>
                </a:solidFill>
                <a:latin typeface="Arial"/>
                <a:cs typeface="Arial"/>
              </a:rPr>
              <a:t> </a:t>
            </a:r>
            <a:r>
              <a:rPr lang="ru-RU" sz="1400" b="1" u="heavy" dirty="0">
                <a:solidFill>
                  <a:srgbClr val="0000CC"/>
                </a:solidFill>
                <a:uFill>
                  <a:solidFill>
                    <a:srgbClr val="0000CC"/>
                  </a:solidFill>
                </a:uFill>
                <a:latin typeface="Arial"/>
                <a:cs typeface="Arial"/>
              </a:rPr>
              <a:t>2 790,5</a:t>
            </a:r>
            <a:r>
              <a:rPr sz="1400" b="1" spc="-15" dirty="0">
                <a:solidFill>
                  <a:srgbClr val="0000CC"/>
                </a:solidFill>
                <a:latin typeface="Arial"/>
                <a:cs typeface="Arial"/>
              </a:rPr>
              <a:t> </a:t>
            </a:r>
            <a:r>
              <a:rPr lang="ru-RU" sz="1400" b="1" spc="-5" dirty="0">
                <a:solidFill>
                  <a:srgbClr val="0000CC"/>
                </a:solidFill>
                <a:latin typeface="Arial"/>
                <a:cs typeface="Arial"/>
              </a:rPr>
              <a:t> т</a:t>
            </a:r>
            <a:r>
              <a:rPr lang="ru-RU" sz="1400" b="1" spc="-5" dirty="0">
                <a:latin typeface="Arial"/>
                <a:cs typeface="Arial"/>
              </a:rPr>
              <a:t>ыс.</a:t>
            </a:r>
            <a:r>
              <a:rPr sz="1400" b="1" spc="-20" dirty="0" err="1">
                <a:latin typeface="Arial"/>
                <a:cs typeface="Arial"/>
              </a:rPr>
              <a:t>руб</a:t>
            </a:r>
            <a:r>
              <a:rPr sz="1400" b="1" spc="-20" dirty="0">
                <a:latin typeface="Arial"/>
                <a:cs typeface="Arial"/>
              </a:rPr>
              <a:t>.</a:t>
            </a:r>
            <a:r>
              <a:rPr lang="ru-RU" sz="1400" b="1" spc="-20" dirty="0">
                <a:latin typeface="Arial"/>
                <a:cs typeface="Arial"/>
              </a:rPr>
              <a:t>,</a:t>
            </a:r>
            <a:endParaRPr sz="1400" dirty="0">
              <a:latin typeface="Arial"/>
              <a:cs typeface="Arial"/>
            </a:endParaRPr>
          </a:p>
          <a:p>
            <a:pPr marL="123825" indent="-111760">
              <a:lnSpc>
                <a:spcPct val="100000"/>
              </a:lnSpc>
              <a:buSzPct val="92857"/>
              <a:buFont typeface="Microsoft Sans Serif"/>
              <a:buChar char="•"/>
              <a:tabLst>
                <a:tab pos="124460" algn="l"/>
              </a:tabLst>
            </a:pPr>
            <a:r>
              <a:rPr lang="ru-RU" sz="1400" b="1" dirty="0">
                <a:latin typeface="Arial"/>
                <a:cs typeface="Arial"/>
              </a:rPr>
              <a:t>Доплаты к пенсиям </a:t>
            </a:r>
            <a:r>
              <a:rPr lang="ru-RU" sz="1400" b="1" spc="-30" dirty="0">
                <a:latin typeface="Arial" panose="020B0604020202020204" pitchFamily="34" charset="0"/>
                <a:cs typeface="Arial" panose="020B0604020202020204" pitchFamily="34" charset="0"/>
              </a:rPr>
              <a:t>муниципальных служащих- </a:t>
            </a:r>
            <a:r>
              <a:rPr lang="ru-RU" sz="14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>
                <a:solidFill>
                  <a:srgbClr val="0000CC"/>
                </a:solidFill>
                <a:latin typeface="Arial"/>
                <a:cs typeface="Arial"/>
              </a:rPr>
              <a:t>1 456,7 </a:t>
            </a:r>
            <a:r>
              <a:rPr lang="ru-RU" sz="1400" b="1" spc="-10" dirty="0">
                <a:solidFill>
                  <a:srgbClr val="0000CC"/>
                </a:solidFill>
                <a:latin typeface="Arial"/>
                <a:cs typeface="Arial"/>
              </a:rPr>
              <a:t> </a:t>
            </a:r>
            <a:r>
              <a:rPr lang="ru-RU" sz="1400" b="1" spc="-5" dirty="0">
                <a:latin typeface="Arial"/>
                <a:cs typeface="Arial"/>
              </a:rPr>
              <a:t>тыс. </a:t>
            </a:r>
            <a:r>
              <a:rPr lang="ru-RU" sz="1400" b="1" spc="-15" dirty="0">
                <a:latin typeface="Arial"/>
                <a:cs typeface="Arial"/>
              </a:rPr>
              <a:t>руб.:</a:t>
            </a:r>
            <a:r>
              <a:rPr lang="ru-RU" sz="1400" b="1" spc="50" dirty="0">
                <a:latin typeface="Arial"/>
                <a:cs typeface="Arial"/>
              </a:rPr>
              <a:t> в т.ч. средства бюджета</a:t>
            </a:r>
            <a:r>
              <a:rPr lang="ru-RU" sz="1400" b="1" spc="50" dirty="0">
                <a:solidFill>
                  <a:srgbClr val="0000CC"/>
                </a:solidFill>
                <a:latin typeface="Arial"/>
                <a:cs typeface="Arial"/>
              </a:rPr>
              <a:t> </a:t>
            </a:r>
            <a:r>
              <a:rPr lang="ru-RU" sz="1400" b="1" dirty="0">
                <a:solidFill>
                  <a:srgbClr val="0000CC"/>
                </a:solidFill>
                <a:latin typeface="Arial"/>
                <a:cs typeface="Arial"/>
              </a:rPr>
              <a:t>1 427,9</a:t>
            </a:r>
            <a:r>
              <a:rPr lang="ru-RU" sz="1400" b="1" spc="-10" dirty="0">
                <a:solidFill>
                  <a:srgbClr val="0000CC"/>
                </a:solidFill>
                <a:latin typeface="Arial"/>
                <a:cs typeface="Arial"/>
              </a:rPr>
              <a:t> </a:t>
            </a:r>
            <a:r>
              <a:rPr lang="ru-RU" sz="1400" b="1" spc="-5" dirty="0">
                <a:latin typeface="Arial"/>
                <a:cs typeface="Arial"/>
              </a:rPr>
              <a:t>тыс. </a:t>
            </a:r>
            <a:r>
              <a:rPr lang="ru-RU" sz="1400" b="1" spc="-15" dirty="0">
                <a:latin typeface="Arial"/>
                <a:cs typeface="Arial"/>
              </a:rPr>
              <a:t>руб.;</a:t>
            </a:r>
            <a:r>
              <a:rPr sz="1400" b="1" spc="-20" dirty="0">
                <a:latin typeface="Arial"/>
                <a:cs typeface="Arial"/>
              </a:rPr>
              <a:t>.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995284" y="0"/>
            <a:ext cx="1044575" cy="99706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>
                <a:solidFill>
                  <a:srgbClr val="FFFFFF"/>
                </a:solidFill>
                <a:latin typeface="Arial"/>
                <a:cs typeface="Arial"/>
              </a:rPr>
              <a:t>(1</a:t>
            </a:r>
            <a:r>
              <a:rPr lang="ru-RU" sz="1600" b="1" spc="-5" dirty="0">
                <a:solidFill>
                  <a:srgbClr val="FFFFFF"/>
                </a:solidFill>
                <a:latin typeface="Arial"/>
                <a:cs typeface="Arial"/>
              </a:rPr>
              <a:t>5</a:t>
            </a:r>
            <a:r>
              <a:rPr sz="1600" b="1" spc="-5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lang="ru-RU" sz="1600" b="1" spc="-5" dirty="0">
                <a:solidFill>
                  <a:srgbClr val="FFFFFF"/>
                </a:solidFill>
                <a:latin typeface="Arial"/>
                <a:cs typeface="Arial"/>
              </a:rPr>
              <a:t>69</a:t>
            </a:r>
            <a:r>
              <a:rPr sz="1600" b="1" spc="-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r>
              <a:rPr sz="1600" b="1" spc="-25" dirty="0">
                <a:solidFill>
                  <a:srgbClr val="FFFFFF"/>
                </a:solidFill>
                <a:latin typeface="Arial"/>
                <a:cs typeface="Arial"/>
              </a:rPr>
              <a:t> от</a:t>
            </a:r>
            <a:endParaRPr sz="16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600" b="1" spc="-15" dirty="0">
                <a:solidFill>
                  <a:srgbClr val="FFFFFF"/>
                </a:solidFill>
                <a:latin typeface="Arial"/>
                <a:cs typeface="Arial"/>
              </a:rPr>
              <a:t>общих</a:t>
            </a:r>
            <a:endParaRPr sz="16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600" b="1" spc="-5" dirty="0">
                <a:solidFill>
                  <a:srgbClr val="FFFFFF"/>
                </a:solidFill>
                <a:latin typeface="Arial"/>
                <a:cs typeface="Arial"/>
              </a:rPr>
              <a:t>ра</a:t>
            </a:r>
            <a:r>
              <a:rPr sz="1600" b="1" spc="-35" dirty="0">
                <a:solidFill>
                  <a:srgbClr val="FFFFFF"/>
                </a:solidFill>
                <a:latin typeface="Arial"/>
                <a:cs typeface="Arial"/>
              </a:rPr>
              <a:t>с</a:t>
            </a:r>
            <a:r>
              <a:rPr sz="1600" b="1" spc="-45" dirty="0">
                <a:solidFill>
                  <a:srgbClr val="FFFFFF"/>
                </a:solidFill>
                <a:latin typeface="Arial"/>
                <a:cs typeface="Arial"/>
              </a:rPr>
              <a:t>х</a:t>
            </a:r>
            <a:r>
              <a:rPr sz="1600" b="1" spc="-35" dirty="0">
                <a:solidFill>
                  <a:srgbClr val="FFFFFF"/>
                </a:solidFill>
                <a:latin typeface="Arial"/>
                <a:cs typeface="Arial"/>
              </a:rPr>
              <a:t>о</a:t>
            </a: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д</a:t>
            </a:r>
            <a:r>
              <a:rPr sz="1600" b="1" spc="-5" dirty="0">
                <a:solidFill>
                  <a:srgbClr val="FFFFFF"/>
                </a:solidFill>
                <a:latin typeface="Arial"/>
                <a:cs typeface="Arial"/>
              </a:rPr>
              <a:t>ов)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0" y="1571561"/>
            <a:ext cx="4572000" cy="400685"/>
          </a:xfrm>
          <a:custGeom>
            <a:avLst/>
            <a:gdLst/>
            <a:ahLst/>
            <a:cxnLst/>
            <a:rect l="l" t="t" r="r" b="b"/>
            <a:pathLst>
              <a:path w="4572000" h="400685">
                <a:moveTo>
                  <a:pt x="4572000" y="0"/>
                </a:moveTo>
                <a:lnTo>
                  <a:pt x="0" y="0"/>
                </a:lnTo>
                <a:lnTo>
                  <a:pt x="0" y="400113"/>
                </a:lnTo>
                <a:lnTo>
                  <a:pt x="4572000" y="400113"/>
                </a:lnTo>
                <a:lnTo>
                  <a:pt x="457200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56073" y="1583839"/>
            <a:ext cx="4572000" cy="254557"/>
          </a:xfrm>
          <a:prstGeom prst="rect">
            <a:avLst/>
          </a:prstGeom>
          <a:solidFill>
            <a:srgbClr val="D9D9D9"/>
          </a:solidFill>
        </p:spPr>
        <p:txBody>
          <a:bodyPr vert="horz" wrap="square" lIns="0" tIns="38735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305"/>
              </a:spcBef>
            </a:pPr>
            <a:r>
              <a:rPr lang="ru-RU" sz="1400" b="1" spc="-25" dirty="0">
                <a:latin typeface="Arial"/>
                <a:cs typeface="Arial"/>
              </a:rPr>
              <a:t>ФЕДЕРАЛЬНЫЕ</a:t>
            </a:r>
            <a:r>
              <a:rPr sz="1400" b="1" spc="55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СРЕДСТВА</a:t>
            </a:r>
            <a:r>
              <a:rPr sz="1400" b="1" spc="-5" dirty="0">
                <a:latin typeface="Arial"/>
                <a:cs typeface="Arial"/>
              </a:rPr>
              <a:t> -</a:t>
            </a:r>
            <a:r>
              <a:rPr lang="ru-RU" sz="1400" b="1" u="heavy" spc="-5" dirty="0">
                <a:solidFill>
                  <a:srgbClr val="0000CC"/>
                </a:solidFill>
                <a:uFill>
                  <a:solidFill>
                    <a:srgbClr val="0000CC"/>
                  </a:solidFill>
                </a:uFill>
                <a:latin typeface="Arial"/>
                <a:cs typeface="Arial"/>
              </a:rPr>
              <a:t>809,9</a:t>
            </a:r>
            <a:r>
              <a:rPr lang="ru-RU" sz="1400" b="1" u="heavy" spc="-25" dirty="0">
                <a:solidFill>
                  <a:srgbClr val="0000CC"/>
                </a:solidFill>
                <a:uFill>
                  <a:solidFill>
                    <a:srgbClr val="0000CC"/>
                  </a:solidFill>
                </a:uFill>
                <a:latin typeface="Arial"/>
                <a:cs typeface="Arial"/>
              </a:rPr>
              <a:t> ТЫС.РУБ (1,72%)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682236" y="1566054"/>
            <a:ext cx="4107814" cy="343508"/>
          </a:xfrm>
          <a:custGeom>
            <a:avLst/>
            <a:gdLst/>
            <a:ahLst/>
            <a:cxnLst/>
            <a:rect l="l" t="t" r="r" b="b"/>
            <a:pathLst>
              <a:path w="4860290" h="400685">
                <a:moveTo>
                  <a:pt x="4860036" y="0"/>
                </a:moveTo>
                <a:lnTo>
                  <a:pt x="0" y="0"/>
                </a:lnTo>
                <a:lnTo>
                  <a:pt x="0" y="400113"/>
                </a:lnTo>
                <a:lnTo>
                  <a:pt x="4860036" y="400113"/>
                </a:lnTo>
                <a:lnTo>
                  <a:pt x="4860036" y="0"/>
                </a:lnTo>
                <a:close/>
              </a:path>
            </a:pathLst>
          </a:custGeom>
          <a:solidFill>
            <a:srgbClr val="DCE6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4571999" y="1574864"/>
            <a:ext cx="4462017" cy="245580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92075">
              <a:lnSpc>
                <a:spcPct val="100000"/>
              </a:lnSpc>
              <a:spcBef>
                <a:spcPts val="235"/>
              </a:spcBef>
            </a:pPr>
            <a:r>
              <a:rPr lang="ru-RU" sz="1400" b="1" spc="-25" dirty="0">
                <a:latin typeface="Arial"/>
                <a:cs typeface="Arial"/>
              </a:rPr>
              <a:t>ОБЛАСТНЫЕ</a:t>
            </a:r>
            <a:r>
              <a:rPr lang="ru-RU" sz="1400" b="1" spc="55" dirty="0">
                <a:latin typeface="Arial"/>
                <a:cs typeface="Arial"/>
              </a:rPr>
              <a:t> </a:t>
            </a:r>
            <a:r>
              <a:rPr lang="ru-RU" sz="1400" b="1" spc="-25" dirty="0">
                <a:latin typeface="Arial"/>
                <a:cs typeface="Arial"/>
              </a:rPr>
              <a:t>СРЕДСТВА</a:t>
            </a:r>
            <a:r>
              <a:rPr lang="ru-RU" sz="1400" b="1" spc="-5" dirty="0">
                <a:latin typeface="Arial"/>
                <a:cs typeface="Arial"/>
              </a:rPr>
              <a:t> – </a:t>
            </a:r>
            <a:r>
              <a:rPr lang="ru-RU" sz="1400" b="1" u="heavy" spc="-5" dirty="0">
                <a:solidFill>
                  <a:srgbClr val="0000CC"/>
                </a:solidFill>
                <a:uFill>
                  <a:solidFill>
                    <a:srgbClr val="0000CC"/>
                  </a:solidFill>
                </a:uFill>
                <a:latin typeface="Arial"/>
                <a:cs typeface="Arial"/>
              </a:rPr>
              <a:t>3 391,7</a:t>
            </a:r>
            <a:r>
              <a:rPr sz="1400" b="1" spc="-5" dirty="0">
                <a:latin typeface="Arial"/>
                <a:cs typeface="Arial"/>
              </a:rPr>
              <a:t>.</a:t>
            </a:r>
            <a:r>
              <a:rPr lang="ru-RU" sz="1400" b="1" spc="-5" dirty="0">
                <a:latin typeface="Arial"/>
                <a:cs typeface="Arial"/>
              </a:rPr>
              <a:t>тыс.</a:t>
            </a:r>
            <a:r>
              <a:rPr sz="1400" b="1" spc="10" dirty="0">
                <a:latin typeface="Arial"/>
                <a:cs typeface="Arial"/>
              </a:rPr>
              <a:t> </a:t>
            </a:r>
            <a:r>
              <a:rPr sz="1400" b="1" spc="-20" dirty="0" err="1">
                <a:latin typeface="Arial"/>
                <a:cs typeface="Arial"/>
              </a:rPr>
              <a:t>руб</a:t>
            </a:r>
            <a:r>
              <a:rPr sz="1400" b="1" spc="-20" dirty="0">
                <a:latin typeface="Arial"/>
                <a:cs typeface="Arial"/>
              </a:rPr>
              <a:t>.</a:t>
            </a:r>
            <a:r>
              <a:rPr lang="ru-RU" sz="1400" b="1" spc="-20" dirty="0">
                <a:latin typeface="Arial"/>
                <a:cs typeface="Arial"/>
              </a:rPr>
              <a:t>(7,2 %)</a:t>
            </a:r>
            <a:endParaRPr sz="1400" dirty="0">
              <a:latin typeface="Arial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7326121" y="650112"/>
            <a:ext cx="737235" cy="756285"/>
            <a:chOff x="7326121" y="650112"/>
            <a:chExt cx="737235" cy="756285"/>
          </a:xfrm>
        </p:grpSpPr>
        <p:sp>
          <p:nvSpPr>
            <p:cNvPr id="13" name="object 13"/>
            <p:cNvSpPr/>
            <p:nvPr/>
          </p:nvSpPr>
          <p:spPr>
            <a:xfrm>
              <a:off x="7705343" y="650112"/>
              <a:ext cx="314960" cy="368935"/>
            </a:xfrm>
            <a:custGeom>
              <a:avLst/>
              <a:gdLst/>
              <a:ahLst/>
              <a:cxnLst/>
              <a:rect l="l" t="t" r="r" b="b"/>
              <a:pathLst>
                <a:path w="314959" h="368934">
                  <a:moveTo>
                    <a:pt x="0" y="0"/>
                  </a:moveTo>
                  <a:lnTo>
                    <a:pt x="0" y="368426"/>
                  </a:lnTo>
                  <a:lnTo>
                    <a:pt x="314705" y="176911"/>
                  </a:lnTo>
                  <a:lnTo>
                    <a:pt x="287275" y="137768"/>
                  </a:lnTo>
                  <a:lnTo>
                    <a:pt x="255424" y="102923"/>
                  </a:lnTo>
                  <a:lnTo>
                    <a:pt x="219662" y="72659"/>
                  </a:lnTo>
                  <a:lnTo>
                    <a:pt x="180498" y="47259"/>
                  </a:lnTo>
                  <a:lnTo>
                    <a:pt x="138441" y="27010"/>
                  </a:lnTo>
                  <a:lnTo>
                    <a:pt x="93999" y="12193"/>
                  </a:lnTo>
                  <a:lnTo>
                    <a:pt x="47683" y="309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7326121" y="669416"/>
              <a:ext cx="737235" cy="737235"/>
            </a:xfrm>
            <a:custGeom>
              <a:avLst/>
              <a:gdLst/>
              <a:ahLst/>
              <a:cxnLst/>
              <a:rect l="l" t="t" r="r" b="b"/>
              <a:pathLst>
                <a:path w="737234" h="737235">
                  <a:moveTo>
                    <a:pt x="368426" y="0"/>
                  </a:moveTo>
                  <a:lnTo>
                    <a:pt x="322216" y="2868"/>
                  </a:lnTo>
                  <a:lnTo>
                    <a:pt x="277718" y="11245"/>
                  </a:lnTo>
                  <a:lnTo>
                    <a:pt x="235276" y="24784"/>
                  </a:lnTo>
                  <a:lnTo>
                    <a:pt x="195237" y="43142"/>
                  </a:lnTo>
                  <a:lnTo>
                    <a:pt x="157946" y="65974"/>
                  </a:lnTo>
                  <a:lnTo>
                    <a:pt x="123749" y="92934"/>
                  </a:lnTo>
                  <a:lnTo>
                    <a:pt x="92990" y="123678"/>
                  </a:lnTo>
                  <a:lnTo>
                    <a:pt x="66016" y="157861"/>
                  </a:lnTo>
                  <a:lnTo>
                    <a:pt x="43171" y="195139"/>
                  </a:lnTo>
                  <a:lnTo>
                    <a:pt x="24802" y="235166"/>
                  </a:lnTo>
                  <a:lnTo>
                    <a:pt x="11253" y="277599"/>
                  </a:lnTo>
                  <a:lnTo>
                    <a:pt x="2870" y="322091"/>
                  </a:lnTo>
                  <a:lnTo>
                    <a:pt x="0" y="368300"/>
                  </a:lnTo>
                  <a:lnTo>
                    <a:pt x="2870" y="414510"/>
                  </a:lnTo>
                  <a:lnTo>
                    <a:pt x="11253" y="459008"/>
                  </a:lnTo>
                  <a:lnTo>
                    <a:pt x="24802" y="501450"/>
                  </a:lnTo>
                  <a:lnTo>
                    <a:pt x="43171" y="541489"/>
                  </a:lnTo>
                  <a:lnTo>
                    <a:pt x="66016" y="578780"/>
                  </a:lnTo>
                  <a:lnTo>
                    <a:pt x="92990" y="612977"/>
                  </a:lnTo>
                  <a:lnTo>
                    <a:pt x="123749" y="643736"/>
                  </a:lnTo>
                  <a:lnTo>
                    <a:pt x="157946" y="670710"/>
                  </a:lnTo>
                  <a:lnTo>
                    <a:pt x="195237" y="693555"/>
                  </a:lnTo>
                  <a:lnTo>
                    <a:pt x="235276" y="711924"/>
                  </a:lnTo>
                  <a:lnTo>
                    <a:pt x="277718" y="725473"/>
                  </a:lnTo>
                  <a:lnTo>
                    <a:pt x="322216" y="733856"/>
                  </a:lnTo>
                  <a:lnTo>
                    <a:pt x="368426" y="736727"/>
                  </a:lnTo>
                  <a:lnTo>
                    <a:pt x="414635" y="733856"/>
                  </a:lnTo>
                  <a:lnTo>
                    <a:pt x="459127" y="725473"/>
                  </a:lnTo>
                  <a:lnTo>
                    <a:pt x="501560" y="711924"/>
                  </a:lnTo>
                  <a:lnTo>
                    <a:pt x="541587" y="693555"/>
                  </a:lnTo>
                  <a:lnTo>
                    <a:pt x="578865" y="670710"/>
                  </a:lnTo>
                  <a:lnTo>
                    <a:pt x="613048" y="643736"/>
                  </a:lnTo>
                  <a:lnTo>
                    <a:pt x="643792" y="612977"/>
                  </a:lnTo>
                  <a:lnTo>
                    <a:pt x="670752" y="578780"/>
                  </a:lnTo>
                  <a:lnTo>
                    <a:pt x="693584" y="541489"/>
                  </a:lnTo>
                  <a:lnTo>
                    <a:pt x="711942" y="501450"/>
                  </a:lnTo>
                  <a:lnTo>
                    <a:pt x="725481" y="459008"/>
                  </a:lnTo>
                  <a:lnTo>
                    <a:pt x="733858" y="414510"/>
                  </a:lnTo>
                  <a:lnTo>
                    <a:pt x="736726" y="368300"/>
                  </a:lnTo>
                  <a:lnTo>
                    <a:pt x="733282" y="318053"/>
                  </a:lnTo>
                  <a:lnTo>
                    <a:pt x="723074" y="268938"/>
                  </a:lnTo>
                  <a:lnTo>
                    <a:pt x="706294" y="221656"/>
                  </a:lnTo>
                  <a:lnTo>
                    <a:pt x="683132" y="176911"/>
                  </a:lnTo>
                  <a:lnTo>
                    <a:pt x="368426" y="368300"/>
                  </a:lnTo>
                  <a:lnTo>
                    <a:pt x="368426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/>
          <p:nvPr/>
        </p:nvSpPr>
        <p:spPr>
          <a:xfrm>
            <a:off x="607225" y="4626144"/>
            <a:ext cx="6718896" cy="411307"/>
          </a:xfrm>
          <a:custGeom>
            <a:avLst/>
            <a:gdLst/>
            <a:ahLst/>
            <a:cxnLst/>
            <a:rect l="l" t="t" r="r" b="b"/>
            <a:pathLst>
              <a:path w="4732020" h="400685">
                <a:moveTo>
                  <a:pt x="4731893" y="0"/>
                </a:moveTo>
                <a:lnTo>
                  <a:pt x="0" y="0"/>
                </a:lnTo>
                <a:lnTo>
                  <a:pt x="0" y="400113"/>
                </a:lnTo>
                <a:lnTo>
                  <a:pt x="4731893" y="400113"/>
                </a:lnTo>
                <a:lnTo>
                  <a:pt x="4731893" y="0"/>
                </a:lnTo>
                <a:close/>
              </a:path>
            </a:pathLst>
          </a:custGeom>
          <a:solidFill>
            <a:srgbClr val="FCEADA"/>
          </a:solidFill>
        </p:spPr>
        <p:txBody>
          <a:bodyPr wrap="square" lIns="0" tIns="0" rIns="0" bIns="0" rtlCol="0"/>
          <a:lstStyle/>
          <a:p>
            <a:pPr algn="ctr"/>
            <a:endParaRPr dirty="0"/>
          </a:p>
        </p:txBody>
      </p:sp>
      <p:sp>
        <p:nvSpPr>
          <p:cNvPr id="16" name="object 16"/>
          <p:cNvSpPr txBox="1"/>
          <p:nvPr/>
        </p:nvSpPr>
        <p:spPr>
          <a:xfrm>
            <a:off x="674116" y="4591498"/>
            <a:ext cx="620214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006666"/>
                </a:solidFill>
                <a:latin typeface="Arial"/>
                <a:cs typeface="Arial"/>
              </a:rPr>
              <a:t>Исполнение</a:t>
            </a:r>
            <a:r>
              <a:rPr sz="2000" b="1" spc="-40" dirty="0">
                <a:solidFill>
                  <a:srgbClr val="006666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6666"/>
                </a:solidFill>
                <a:latin typeface="Arial"/>
                <a:cs typeface="Arial"/>
              </a:rPr>
              <a:t>МП</a:t>
            </a:r>
            <a:r>
              <a:rPr sz="2000" b="1" spc="-25" dirty="0">
                <a:solidFill>
                  <a:srgbClr val="006666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6666"/>
                </a:solidFill>
                <a:latin typeface="Arial"/>
                <a:cs typeface="Arial"/>
              </a:rPr>
              <a:t>в</a:t>
            </a:r>
            <a:r>
              <a:rPr sz="2000" b="1" spc="-25" dirty="0">
                <a:solidFill>
                  <a:srgbClr val="006666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6666"/>
                </a:solidFill>
                <a:latin typeface="Arial"/>
                <a:cs typeface="Arial"/>
              </a:rPr>
              <a:t>202</a:t>
            </a:r>
            <a:r>
              <a:rPr lang="ru-RU" sz="2000" b="1" spc="-5" dirty="0">
                <a:solidFill>
                  <a:srgbClr val="006666"/>
                </a:solidFill>
                <a:latin typeface="Arial"/>
                <a:cs typeface="Arial"/>
              </a:rPr>
              <a:t>3</a:t>
            </a:r>
            <a:r>
              <a:rPr sz="2000" b="1" spc="-20" dirty="0">
                <a:solidFill>
                  <a:srgbClr val="006666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6666"/>
                </a:solidFill>
                <a:latin typeface="Arial"/>
                <a:cs typeface="Arial"/>
              </a:rPr>
              <a:t>году</a:t>
            </a:r>
            <a:r>
              <a:rPr sz="2000" b="1" spc="-15" dirty="0">
                <a:solidFill>
                  <a:srgbClr val="006666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6666"/>
                </a:solidFill>
                <a:latin typeface="Arial"/>
                <a:cs typeface="Arial"/>
              </a:rPr>
              <a:t>-</a:t>
            </a:r>
            <a:r>
              <a:rPr sz="2000" b="1" spc="-15" dirty="0">
                <a:solidFill>
                  <a:srgbClr val="006666"/>
                </a:solidFill>
                <a:latin typeface="Arial"/>
                <a:cs typeface="Arial"/>
              </a:rPr>
              <a:t> </a:t>
            </a:r>
            <a:r>
              <a:rPr lang="ru-RU" sz="2000" b="1" spc="-15" dirty="0">
                <a:solidFill>
                  <a:srgbClr val="006666"/>
                </a:solidFill>
                <a:latin typeface="Arial"/>
                <a:cs typeface="Arial"/>
              </a:rPr>
              <a:t>83</a:t>
            </a:r>
            <a:r>
              <a:rPr sz="2000" b="1" dirty="0">
                <a:solidFill>
                  <a:srgbClr val="006666"/>
                </a:solidFill>
                <a:latin typeface="Arial"/>
                <a:cs typeface="Arial"/>
              </a:rPr>
              <a:t>,</a:t>
            </a:r>
            <a:r>
              <a:rPr lang="ru-RU" sz="2000" b="1" dirty="0">
                <a:solidFill>
                  <a:srgbClr val="006666"/>
                </a:solidFill>
                <a:latin typeface="Arial"/>
                <a:cs typeface="Arial"/>
              </a:rPr>
              <a:t>4</a:t>
            </a:r>
            <a:r>
              <a:rPr sz="2000" b="1" dirty="0">
                <a:solidFill>
                  <a:srgbClr val="006666"/>
                </a:solidFill>
                <a:latin typeface="Arial"/>
                <a:cs typeface="Arial"/>
              </a:rPr>
              <a:t>%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31525" y="5463910"/>
            <a:ext cx="8790646" cy="207429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 marR="5080">
              <a:lnSpc>
                <a:spcPts val="1639"/>
              </a:lnSpc>
              <a:spcBef>
                <a:spcPts val="190"/>
              </a:spcBef>
            </a:pPr>
            <a:r>
              <a:rPr lang="ru-RU" sz="1000" i="1" kern="100" dirty="0">
                <a:effectLst/>
                <a:latin typeface="Arial" panose="020B0604020202020204" pitchFamily="34" charset="0"/>
                <a:ea typeface="Andale Sans UI"/>
                <a:cs typeface="Arial" panose="020B0604020202020204" pitchFamily="34" charset="0"/>
              </a:rPr>
              <a:t>, </a:t>
            </a:r>
            <a:endParaRPr lang="ru-RU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2">
            <a:extLst>
              <a:ext uri="{FF2B5EF4-FFF2-40B4-BE49-F238E27FC236}">
                <a16:creationId xmlns:a16="http://schemas.microsoft.com/office/drawing/2014/main" id="{C7FB345D-D8FA-535D-2DBD-870DEA6D99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73" y="48518"/>
            <a:ext cx="488639" cy="32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object 9">
            <a:extLst>
              <a:ext uri="{FF2B5EF4-FFF2-40B4-BE49-F238E27FC236}">
                <a16:creationId xmlns:a16="http://schemas.microsoft.com/office/drawing/2014/main" id="{B50D5AB9-02DF-6AA1-5870-C40D7C0491A5}"/>
              </a:ext>
            </a:extLst>
          </p:cNvPr>
          <p:cNvSpPr txBox="1"/>
          <p:nvPr/>
        </p:nvSpPr>
        <p:spPr>
          <a:xfrm>
            <a:off x="1881716" y="2006301"/>
            <a:ext cx="5987983" cy="285335"/>
          </a:xfrm>
          <a:prstGeom prst="rect">
            <a:avLst/>
          </a:prstGeom>
          <a:solidFill>
            <a:srgbClr val="D9D9D9"/>
          </a:solidFill>
        </p:spPr>
        <p:txBody>
          <a:bodyPr vert="horz" wrap="square" lIns="0" tIns="38735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305"/>
              </a:spcBef>
            </a:pPr>
            <a:r>
              <a:rPr lang="ru-RU" sz="1600" b="1" spc="-25" dirty="0">
                <a:latin typeface="Arial"/>
                <a:cs typeface="Arial"/>
              </a:rPr>
              <a:t>СРЕДСТВА</a:t>
            </a:r>
            <a:r>
              <a:rPr lang="ru-RU" sz="1600" b="1" spc="-20" dirty="0">
                <a:latin typeface="Arial"/>
                <a:cs typeface="Arial"/>
              </a:rPr>
              <a:t> </a:t>
            </a:r>
            <a:r>
              <a:rPr lang="ru-RU" sz="1600" b="1" spc="-25" dirty="0">
                <a:latin typeface="Arial"/>
                <a:cs typeface="Arial"/>
              </a:rPr>
              <a:t>БЮДЖЕТА</a:t>
            </a:r>
            <a:r>
              <a:rPr lang="ru-RU" sz="1600" b="1" spc="5" dirty="0">
                <a:latin typeface="Arial"/>
                <a:cs typeface="Arial"/>
              </a:rPr>
              <a:t> </a:t>
            </a:r>
            <a:r>
              <a:rPr lang="ru-RU" sz="1600" b="1" spc="-35" dirty="0">
                <a:latin typeface="Arial"/>
                <a:cs typeface="Arial"/>
              </a:rPr>
              <a:t>РАЙОНА</a:t>
            </a:r>
            <a:r>
              <a:rPr lang="ru-RU" sz="1600" b="1" spc="4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-</a:t>
            </a:r>
            <a:r>
              <a:rPr lang="ru-RU" sz="1600" b="1" u="heavy" spc="-5" dirty="0">
                <a:solidFill>
                  <a:srgbClr val="0000CC"/>
                </a:solidFill>
                <a:uFill>
                  <a:solidFill>
                    <a:srgbClr val="0000CC"/>
                  </a:solidFill>
                </a:uFill>
                <a:latin typeface="Arial"/>
                <a:cs typeface="Arial"/>
              </a:rPr>
              <a:t>42 907,4</a:t>
            </a:r>
            <a:r>
              <a:rPr lang="ru-RU" sz="1600" b="1" u="heavy" spc="15" dirty="0">
                <a:solidFill>
                  <a:srgbClr val="0000CC"/>
                </a:solidFill>
                <a:uFill>
                  <a:solidFill>
                    <a:srgbClr val="0000CC"/>
                  </a:solidFill>
                </a:uFill>
                <a:latin typeface="Arial"/>
                <a:cs typeface="Arial"/>
              </a:rPr>
              <a:t> </a:t>
            </a:r>
            <a:r>
              <a:rPr lang="ru-RU" sz="1600" b="1" spc="15" dirty="0">
                <a:latin typeface="Arial"/>
                <a:cs typeface="Arial"/>
              </a:rPr>
              <a:t>тыс.</a:t>
            </a:r>
            <a:r>
              <a:rPr sz="1600" b="1" spc="-25" dirty="0" err="1">
                <a:latin typeface="Arial"/>
                <a:cs typeface="Arial"/>
              </a:rPr>
              <a:t>руб</a:t>
            </a:r>
            <a:r>
              <a:rPr sz="1600" b="1" spc="-25" dirty="0">
                <a:latin typeface="Arial"/>
                <a:cs typeface="Arial"/>
              </a:rPr>
              <a:t>.</a:t>
            </a:r>
            <a:r>
              <a:rPr lang="ru-RU" sz="1600" b="1" spc="-25" dirty="0">
                <a:latin typeface="Arial"/>
                <a:cs typeface="Arial"/>
              </a:rPr>
              <a:t>(91,08%)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44712" y="5143309"/>
            <a:ext cx="7670626" cy="482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>
              <a:lnSpc>
                <a:spcPts val="1639"/>
              </a:lnSpc>
              <a:spcBef>
                <a:spcPts val="190"/>
              </a:spcBef>
            </a:pPr>
            <a:r>
              <a:rPr lang="ru-RU" sz="1050" i="1" dirty="0">
                <a:latin typeface="Arial" panose="020B0604020202020204" pitchFamily="34" charset="0"/>
                <a:cs typeface="Arial" panose="020B0604020202020204" pitchFamily="34" charset="0"/>
              </a:rPr>
              <a:t>В связи с кассовым разрывом, исполнение обязательств по некоторым мероприятиям данной программы не выполнено(отсутствие положительного заключения по ПСД </a:t>
            </a:r>
            <a:r>
              <a:rPr lang="ru-RU" sz="1050" i="1" dirty="0" err="1">
                <a:latin typeface="Arial" panose="020B0604020202020204" pitchFamily="34" charset="0"/>
                <a:cs typeface="Arial" panose="020B0604020202020204" pitchFamily="34" charset="0"/>
              </a:rPr>
              <a:t>ген.планов</a:t>
            </a:r>
            <a:r>
              <a:rPr lang="ru-RU" sz="1050" i="1" dirty="0">
                <a:latin typeface="Arial" panose="020B0604020202020204" pitchFamily="34" charset="0"/>
                <a:cs typeface="Arial" panose="020B0604020202020204" pitchFamily="34" charset="0"/>
              </a:rPr>
              <a:t>, преобразованием района в округ ).</a:t>
            </a:r>
          </a:p>
        </p:txBody>
      </p:sp>
      <p:grpSp>
        <p:nvGrpSpPr>
          <p:cNvPr id="5" name="object 21">
            <a:extLst>
              <a:ext uri="{FF2B5EF4-FFF2-40B4-BE49-F238E27FC236}">
                <a16:creationId xmlns:a16="http://schemas.microsoft.com/office/drawing/2014/main" id="{3E925DA3-3F33-B918-97EE-C244ADA45C1E}"/>
              </a:ext>
            </a:extLst>
          </p:cNvPr>
          <p:cNvGrpSpPr/>
          <p:nvPr/>
        </p:nvGrpSpPr>
        <p:grpSpPr>
          <a:xfrm>
            <a:off x="740716" y="5929330"/>
            <a:ext cx="7903250" cy="714380"/>
            <a:chOff x="95250" y="2768231"/>
            <a:chExt cx="8537575" cy="601980"/>
          </a:xfrm>
        </p:grpSpPr>
        <p:sp>
          <p:nvSpPr>
            <p:cNvPr id="17" name="object 22">
              <a:extLst>
                <a:ext uri="{FF2B5EF4-FFF2-40B4-BE49-F238E27FC236}">
                  <a16:creationId xmlns:a16="http://schemas.microsoft.com/office/drawing/2014/main" id="{D2927255-E7ED-3F37-D422-0DD72576F52E}"/>
                </a:ext>
              </a:extLst>
            </p:cNvPr>
            <p:cNvSpPr/>
            <p:nvPr/>
          </p:nvSpPr>
          <p:spPr>
            <a:xfrm>
              <a:off x="107950" y="2780931"/>
              <a:ext cx="8512175" cy="576580"/>
            </a:xfrm>
            <a:custGeom>
              <a:avLst/>
              <a:gdLst/>
              <a:ahLst/>
              <a:cxnLst/>
              <a:rect l="l" t="t" r="r" b="b"/>
              <a:pathLst>
                <a:path w="8512175" h="576579">
                  <a:moveTo>
                    <a:pt x="8512048" y="0"/>
                  </a:moveTo>
                  <a:lnTo>
                    <a:pt x="0" y="0"/>
                  </a:lnTo>
                  <a:lnTo>
                    <a:pt x="0" y="576059"/>
                  </a:lnTo>
                  <a:lnTo>
                    <a:pt x="8512048" y="576059"/>
                  </a:lnTo>
                  <a:lnTo>
                    <a:pt x="8512048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23">
              <a:extLst>
                <a:ext uri="{FF2B5EF4-FFF2-40B4-BE49-F238E27FC236}">
                  <a16:creationId xmlns:a16="http://schemas.microsoft.com/office/drawing/2014/main" id="{CC15D1E7-E496-7E9E-DCF7-4925556754B1}"/>
                </a:ext>
              </a:extLst>
            </p:cNvPr>
            <p:cNvSpPr/>
            <p:nvPr/>
          </p:nvSpPr>
          <p:spPr>
            <a:xfrm>
              <a:off x="107950" y="2780931"/>
              <a:ext cx="8512175" cy="576580"/>
            </a:xfrm>
            <a:custGeom>
              <a:avLst/>
              <a:gdLst/>
              <a:ahLst/>
              <a:cxnLst/>
              <a:rect l="l" t="t" r="r" b="b"/>
              <a:pathLst>
                <a:path w="8512175" h="576579">
                  <a:moveTo>
                    <a:pt x="0" y="576059"/>
                  </a:moveTo>
                  <a:lnTo>
                    <a:pt x="8512048" y="576059"/>
                  </a:lnTo>
                  <a:lnTo>
                    <a:pt x="8512048" y="0"/>
                  </a:lnTo>
                  <a:lnTo>
                    <a:pt x="0" y="0"/>
                  </a:lnTo>
                  <a:lnTo>
                    <a:pt x="0" y="576059"/>
                  </a:lnTo>
                  <a:close/>
                </a:path>
              </a:pathLst>
            </a:custGeom>
            <a:ln w="25400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EE4AB0EA-A410-160A-E263-7B8B2F1DE7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525" y="6060873"/>
            <a:ext cx="542591" cy="54259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53A0CDB-A558-6BAA-4FF9-1E48EAAEBBD6}"/>
              </a:ext>
            </a:extLst>
          </p:cNvPr>
          <p:cNvSpPr txBox="1"/>
          <p:nvPr/>
        </p:nvSpPr>
        <p:spPr>
          <a:xfrm>
            <a:off x="899592" y="5944401"/>
            <a:ext cx="77830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Заместитель Главы Администрации Струго-Красненского муниципального округа-Председатель комитета по имущественным отношениям Стрижак Наталья Васильевна,                                                                    тел. 8-81132-53053, </a:t>
            </a:r>
            <a:r>
              <a:rPr lang="ru-RU" sz="1200" dirty="0" err="1">
                <a:latin typeface="Arial" panose="020B0604020202020204" pitchFamily="34" charset="0"/>
                <a:cs typeface="Arial" panose="020B0604020202020204" pitchFamily="34" charset="0"/>
              </a:rPr>
              <a:t>email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: strugikrasnye.reg60.ru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1142984"/>
          </a:xfrm>
          <a:custGeom>
            <a:avLst/>
            <a:gdLst/>
            <a:ahLst/>
            <a:cxnLst/>
            <a:rect l="l" t="t" r="r" b="b"/>
            <a:pathLst>
              <a:path w="9144000" h="1143000">
                <a:moveTo>
                  <a:pt x="9144000" y="0"/>
                </a:moveTo>
                <a:lnTo>
                  <a:pt x="0" y="0"/>
                </a:lnTo>
                <a:lnTo>
                  <a:pt x="0" y="1143000"/>
                </a:lnTo>
                <a:lnTo>
                  <a:pt x="9144000" y="1143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0450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34882" y="48517"/>
            <a:ext cx="7201651" cy="874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/>
              <a:t>МП</a:t>
            </a:r>
            <a:r>
              <a:rPr sz="1800" spc="-5" dirty="0"/>
              <a:t> </a:t>
            </a:r>
            <a:r>
              <a:rPr sz="1800" spc="-15" dirty="0"/>
              <a:t>«</a:t>
            </a:r>
            <a:r>
              <a:rPr lang="ru-RU" sz="1800" spc="-15" dirty="0"/>
              <a:t>Комплексное развитие систем коммунальной инфраструктуры и благоустройства муниципального образования «Струго-Красненский район» (25 871,8 </a:t>
            </a:r>
            <a:r>
              <a:rPr lang="ru-RU" sz="1800" spc="-15" dirty="0" err="1"/>
              <a:t>тыс.руб</a:t>
            </a:r>
            <a:r>
              <a:rPr lang="ru-RU" spc="-15" dirty="0"/>
              <a:t>)</a:t>
            </a:r>
            <a:endParaRPr dirty="0"/>
          </a:p>
        </p:txBody>
      </p:sp>
      <p:sp>
        <p:nvSpPr>
          <p:cNvPr id="5" name="object 5"/>
          <p:cNvSpPr txBox="1"/>
          <p:nvPr/>
        </p:nvSpPr>
        <p:spPr>
          <a:xfrm>
            <a:off x="8784828" y="6520214"/>
            <a:ext cx="22987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>
                <a:solidFill>
                  <a:srgbClr val="004E4B"/>
                </a:solidFill>
                <a:latin typeface="Calibri"/>
                <a:cs typeface="Calibri"/>
              </a:rPr>
              <a:t>1</a:t>
            </a:r>
            <a:r>
              <a:rPr lang="ru-RU" sz="1600" b="1" spc="-10" dirty="0">
                <a:solidFill>
                  <a:srgbClr val="004E4B"/>
                </a:solidFill>
                <a:latin typeface="Calibri"/>
                <a:cs typeface="Calibri"/>
              </a:rPr>
              <a:t>5</a:t>
            </a:r>
            <a:endParaRPr sz="1600" dirty="0">
              <a:latin typeface="Calibri"/>
              <a:cs typeface="Calibri"/>
            </a:endParaRPr>
          </a:p>
        </p:txBody>
      </p:sp>
      <p:grpSp>
        <p:nvGrpSpPr>
          <p:cNvPr id="4" name="object 6"/>
          <p:cNvGrpSpPr/>
          <p:nvPr/>
        </p:nvGrpSpPr>
        <p:grpSpPr>
          <a:xfrm>
            <a:off x="7572396" y="428604"/>
            <a:ext cx="571504" cy="574696"/>
            <a:chOff x="7836534" y="406400"/>
            <a:chExt cx="596900" cy="596900"/>
          </a:xfrm>
        </p:grpSpPr>
        <p:sp>
          <p:nvSpPr>
            <p:cNvPr id="8" name="object 8"/>
            <p:cNvSpPr/>
            <p:nvPr/>
          </p:nvSpPr>
          <p:spPr>
            <a:xfrm>
              <a:off x="8134984" y="406400"/>
              <a:ext cx="101600" cy="298450"/>
            </a:xfrm>
            <a:custGeom>
              <a:avLst/>
              <a:gdLst/>
              <a:ahLst/>
              <a:cxnLst/>
              <a:rect l="l" t="t" r="r" b="b"/>
              <a:pathLst>
                <a:path w="101600" h="298450">
                  <a:moveTo>
                    <a:pt x="0" y="0"/>
                  </a:moveTo>
                  <a:lnTo>
                    <a:pt x="0" y="298450"/>
                  </a:lnTo>
                  <a:lnTo>
                    <a:pt x="101600" y="17779"/>
                  </a:lnTo>
                  <a:lnTo>
                    <a:pt x="76831" y="10019"/>
                  </a:lnTo>
                  <a:lnTo>
                    <a:pt x="51562" y="4460"/>
                  </a:lnTo>
                  <a:lnTo>
                    <a:pt x="25911" y="11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AF5F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7836534" y="406400"/>
              <a:ext cx="596900" cy="596900"/>
            </a:xfrm>
            <a:custGeom>
              <a:avLst/>
              <a:gdLst/>
              <a:ahLst/>
              <a:cxnLst/>
              <a:rect l="l" t="t" r="r" b="b"/>
              <a:pathLst>
                <a:path w="596900" h="596900">
                  <a:moveTo>
                    <a:pt x="298450" y="0"/>
                  </a:moveTo>
                  <a:lnTo>
                    <a:pt x="250035" y="3905"/>
                  </a:lnTo>
                  <a:lnTo>
                    <a:pt x="204110" y="15213"/>
                  </a:lnTo>
                  <a:lnTo>
                    <a:pt x="161287" y="33309"/>
                  </a:lnTo>
                  <a:lnTo>
                    <a:pt x="122182" y="57578"/>
                  </a:lnTo>
                  <a:lnTo>
                    <a:pt x="87407" y="87407"/>
                  </a:lnTo>
                  <a:lnTo>
                    <a:pt x="57578" y="122182"/>
                  </a:lnTo>
                  <a:lnTo>
                    <a:pt x="33309" y="161287"/>
                  </a:lnTo>
                  <a:lnTo>
                    <a:pt x="15213" y="204110"/>
                  </a:lnTo>
                  <a:lnTo>
                    <a:pt x="3905" y="250035"/>
                  </a:lnTo>
                  <a:lnTo>
                    <a:pt x="0" y="298450"/>
                  </a:lnTo>
                  <a:lnTo>
                    <a:pt x="3905" y="346864"/>
                  </a:lnTo>
                  <a:lnTo>
                    <a:pt x="15213" y="392789"/>
                  </a:lnTo>
                  <a:lnTo>
                    <a:pt x="33309" y="435612"/>
                  </a:lnTo>
                  <a:lnTo>
                    <a:pt x="57578" y="474717"/>
                  </a:lnTo>
                  <a:lnTo>
                    <a:pt x="87407" y="509492"/>
                  </a:lnTo>
                  <a:lnTo>
                    <a:pt x="122182" y="539321"/>
                  </a:lnTo>
                  <a:lnTo>
                    <a:pt x="161287" y="563590"/>
                  </a:lnTo>
                  <a:lnTo>
                    <a:pt x="204110" y="581686"/>
                  </a:lnTo>
                  <a:lnTo>
                    <a:pt x="250035" y="592994"/>
                  </a:lnTo>
                  <a:lnTo>
                    <a:pt x="298450" y="596900"/>
                  </a:lnTo>
                  <a:lnTo>
                    <a:pt x="346864" y="592994"/>
                  </a:lnTo>
                  <a:lnTo>
                    <a:pt x="392789" y="581686"/>
                  </a:lnTo>
                  <a:lnTo>
                    <a:pt x="435612" y="563590"/>
                  </a:lnTo>
                  <a:lnTo>
                    <a:pt x="474717" y="539321"/>
                  </a:lnTo>
                  <a:lnTo>
                    <a:pt x="509492" y="509492"/>
                  </a:lnTo>
                  <a:lnTo>
                    <a:pt x="539321" y="474717"/>
                  </a:lnTo>
                  <a:lnTo>
                    <a:pt x="563590" y="435612"/>
                  </a:lnTo>
                  <a:lnTo>
                    <a:pt x="581686" y="392789"/>
                  </a:lnTo>
                  <a:lnTo>
                    <a:pt x="592994" y="346864"/>
                  </a:lnTo>
                  <a:lnTo>
                    <a:pt x="596900" y="298450"/>
                  </a:lnTo>
                  <a:lnTo>
                    <a:pt x="593285" y="252047"/>
                  </a:lnTo>
                  <a:lnTo>
                    <a:pt x="582751" y="207571"/>
                  </a:lnTo>
                  <a:lnTo>
                    <a:pt x="565757" y="165676"/>
                  </a:lnTo>
                  <a:lnTo>
                    <a:pt x="542766" y="127015"/>
                  </a:lnTo>
                  <a:lnTo>
                    <a:pt x="514238" y="92242"/>
                  </a:lnTo>
                  <a:lnTo>
                    <a:pt x="480635" y="62009"/>
                  </a:lnTo>
                  <a:lnTo>
                    <a:pt x="442418" y="36971"/>
                  </a:lnTo>
                  <a:lnTo>
                    <a:pt x="400050" y="17779"/>
                  </a:lnTo>
                  <a:lnTo>
                    <a:pt x="298450" y="298450"/>
                  </a:lnTo>
                  <a:lnTo>
                    <a:pt x="298450" y="0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10"/>
          <p:cNvGrpSpPr/>
          <p:nvPr/>
        </p:nvGrpSpPr>
        <p:grpSpPr>
          <a:xfrm>
            <a:off x="216661" y="2131314"/>
            <a:ext cx="8667750" cy="1666239"/>
            <a:chOff x="216661" y="2131314"/>
            <a:chExt cx="8667750" cy="1666239"/>
          </a:xfrm>
        </p:grpSpPr>
        <p:sp>
          <p:nvSpPr>
            <p:cNvPr id="11" name="object 11"/>
            <p:cNvSpPr/>
            <p:nvPr/>
          </p:nvSpPr>
          <p:spPr>
            <a:xfrm>
              <a:off x="216661" y="2131314"/>
              <a:ext cx="8667750" cy="545465"/>
            </a:xfrm>
            <a:custGeom>
              <a:avLst/>
              <a:gdLst/>
              <a:ahLst/>
              <a:cxnLst/>
              <a:rect l="l" t="t" r="r" b="b"/>
              <a:pathLst>
                <a:path w="8667750" h="545464">
                  <a:moveTo>
                    <a:pt x="8576564" y="0"/>
                  </a:moveTo>
                  <a:lnTo>
                    <a:pt x="90855" y="0"/>
                  </a:lnTo>
                  <a:lnTo>
                    <a:pt x="55490" y="7153"/>
                  </a:lnTo>
                  <a:lnTo>
                    <a:pt x="26611" y="26654"/>
                  </a:lnTo>
                  <a:lnTo>
                    <a:pt x="7139" y="55560"/>
                  </a:lnTo>
                  <a:lnTo>
                    <a:pt x="0" y="90932"/>
                  </a:lnTo>
                  <a:lnTo>
                    <a:pt x="0" y="454278"/>
                  </a:lnTo>
                  <a:lnTo>
                    <a:pt x="7139" y="489630"/>
                  </a:lnTo>
                  <a:lnTo>
                    <a:pt x="26611" y="518493"/>
                  </a:lnTo>
                  <a:lnTo>
                    <a:pt x="55490" y="537950"/>
                  </a:lnTo>
                  <a:lnTo>
                    <a:pt x="90855" y="545084"/>
                  </a:lnTo>
                  <a:lnTo>
                    <a:pt x="8576564" y="545084"/>
                  </a:lnTo>
                  <a:lnTo>
                    <a:pt x="8611915" y="537950"/>
                  </a:lnTo>
                  <a:lnTo>
                    <a:pt x="8640778" y="518493"/>
                  </a:lnTo>
                  <a:lnTo>
                    <a:pt x="8660235" y="489630"/>
                  </a:lnTo>
                  <a:lnTo>
                    <a:pt x="8667369" y="454278"/>
                  </a:lnTo>
                  <a:lnTo>
                    <a:pt x="8667369" y="90932"/>
                  </a:lnTo>
                  <a:lnTo>
                    <a:pt x="8660235" y="55560"/>
                  </a:lnTo>
                  <a:lnTo>
                    <a:pt x="8640778" y="26654"/>
                  </a:lnTo>
                  <a:lnTo>
                    <a:pt x="8611915" y="7153"/>
                  </a:lnTo>
                  <a:lnTo>
                    <a:pt x="8576564" y="0"/>
                  </a:lnTo>
                  <a:close/>
                </a:path>
              </a:pathLst>
            </a:custGeom>
            <a:solidFill>
              <a:srgbClr val="00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16662" y="2716275"/>
              <a:ext cx="8667750" cy="1081405"/>
            </a:xfrm>
            <a:custGeom>
              <a:avLst/>
              <a:gdLst/>
              <a:ahLst/>
              <a:cxnLst/>
              <a:rect l="l" t="t" r="r" b="b"/>
              <a:pathLst>
                <a:path w="8667750" h="1081404">
                  <a:moveTo>
                    <a:pt x="8667369" y="640842"/>
                  </a:moveTo>
                  <a:lnTo>
                    <a:pt x="8660447" y="606552"/>
                  </a:lnTo>
                  <a:lnTo>
                    <a:pt x="8641601" y="578535"/>
                  </a:lnTo>
                  <a:lnTo>
                    <a:pt x="8613623" y="559638"/>
                  </a:lnTo>
                  <a:lnTo>
                    <a:pt x="8579358" y="552704"/>
                  </a:lnTo>
                  <a:lnTo>
                    <a:pt x="88087" y="552704"/>
                  </a:lnTo>
                  <a:lnTo>
                    <a:pt x="53797" y="559638"/>
                  </a:lnTo>
                  <a:lnTo>
                    <a:pt x="25793" y="578535"/>
                  </a:lnTo>
                  <a:lnTo>
                    <a:pt x="6921" y="606552"/>
                  </a:lnTo>
                  <a:lnTo>
                    <a:pt x="0" y="640842"/>
                  </a:lnTo>
                  <a:lnTo>
                    <a:pt x="0" y="993140"/>
                  </a:lnTo>
                  <a:lnTo>
                    <a:pt x="6921" y="1027442"/>
                  </a:lnTo>
                  <a:lnTo>
                    <a:pt x="25793" y="1055458"/>
                  </a:lnTo>
                  <a:lnTo>
                    <a:pt x="53797" y="1074356"/>
                  </a:lnTo>
                  <a:lnTo>
                    <a:pt x="88087" y="1081278"/>
                  </a:lnTo>
                  <a:lnTo>
                    <a:pt x="8579358" y="1081278"/>
                  </a:lnTo>
                  <a:lnTo>
                    <a:pt x="8613623" y="1074356"/>
                  </a:lnTo>
                  <a:lnTo>
                    <a:pt x="8641601" y="1055458"/>
                  </a:lnTo>
                  <a:lnTo>
                    <a:pt x="8660447" y="1027442"/>
                  </a:lnTo>
                  <a:lnTo>
                    <a:pt x="8667369" y="993140"/>
                  </a:lnTo>
                  <a:lnTo>
                    <a:pt x="8667369" y="640842"/>
                  </a:lnTo>
                  <a:close/>
                </a:path>
                <a:path w="8667750" h="1081404">
                  <a:moveTo>
                    <a:pt x="8667369" y="85090"/>
                  </a:moveTo>
                  <a:lnTo>
                    <a:pt x="8660701" y="51981"/>
                  </a:lnTo>
                  <a:lnTo>
                    <a:pt x="8642502" y="24930"/>
                  </a:lnTo>
                  <a:lnTo>
                    <a:pt x="8615502" y="6692"/>
                  </a:lnTo>
                  <a:lnTo>
                    <a:pt x="8582406" y="0"/>
                  </a:lnTo>
                  <a:lnTo>
                    <a:pt x="85026" y="0"/>
                  </a:lnTo>
                  <a:lnTo>
                    <a:pt x="51930" y="6692"/>
                  </a:lnTo>
                  <a:lnTo>
                    <a:pt x="24904" y="24930"/>
                  </a:lnTo>
                  <a:lnTo>
                    <a:pt x="6680" y="51981"/>
                  </a:lnTo>
                  <a:lnTo>
                    <a:pt x="0" y="85090"/>
                  </a:lnTo>
                  <a:lnTo>
                    <a:pt x="0" y="425196"/>
                  </a:lnTo>
                  <a:lnTo>
                    <a:pt x="6680" y="458254"/>
                  </a:lnTo>
                  <a:lnTo>
                    <a:pt x="24904" y="485254"/>
                  </a:lnTo>
                  <a:lnTo>
                    <a:pt x="51930" y="503478"/>
                  </a:lnTo>
                  <a:lnTo>
                    <a:pt x="85026" y="510159"/>
                  </a:lnTo>
                  <a:lnTo>
                    <a:pt x="8582406" y="510159"/>
                  </a:lnTo>
                  <a:lnTo>
                    <a:pt x="8615502" y="503478"/>
                  </a:lnTo>
                  <a:lnTo>
                    <a:pt x="8642502" y="485254"/>
                  </a:lnTo>
                  <a:lnTo>
                    <a:pt x="8660701" y="458254"/>
                  </a:lnTo>
                  <a:lnTo>
                    <a:pt x="8667369" y="425196"/>
                  </a:lnTo>
                  <a:lnTo>
                    <a:pt x="8667369" y="85090"/>
                  </a:lnTo>
                  <a:close/>
                </a:path>
              </a:pathLst>
            </a:custGeom>
            <a:solidFill>
              <a:srgbClr val="0066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/>
          <p:nvPr/>
        </p:nvSpPr>
        <p:spPr>
          <a:xfrm>
            <a:off x="216661" y="3845052"/>
            <a:ext cx="8640116" cy="390892"/>
          </a:xfrm>
          <a:custGeom>
            <a:avLst/>
            <a:gdLst/>
            <a:ahLst/>
            <a:cxnLst/>
            <a:rect l="l" t="t" r="r" b="b"/>
            <a:pathLst>
              <a:path w="8667750" h="549910">
                <a:moveTo>
                  <a:pt x="8575802" y="0"/>
                </a:moveTo>
                <a:lnTo>
                  <a:pt x="91630" y="0"/>
                </a:lnTo>
                <a:lnTo>
                  <a:pt x="55962" y="7201"/>
                </a:lnTo>
                <a:lnTo>
                  <a:pt x="26836" y="26844"/>
                </a:lnTo>
                <a:lnTo>
                  <a:pt x="7200" y="55989"/>
                </a:lnTo>
                <a:lnTo>
                  <a:pt x="0" y="91693"/>
                </a:lnTo>
                <a:lnTo>
                  <a:pt x="0" y="458089"/>
                </a:lnTo>
                <a:lnTo>
                  <a:pt x="7200" y="493793"/>
                </a:lnTo>
                <a:lnTo>
                  <a:pt x="26836" y="522938"/>
                </a:lnTo>
                <a:lnTo>
                  <a:pt x="55962" y="542581"/>
                </a:lnTo>
                <a:lnTo>
                  <a:pt x="91630" y="549783"/>
                </a:lnTo>
                <a:lnTo>
                  <a:pt x="8575802" y="549783"/>
                </a:lnTo>
                <a:lnTo>
                  <a:pt x="8611433" y="542581"/>
                </a:lnTo>
                <a:lnTo>
                  <a:pt x="8640540" y="522938"/>
                </a:lnTo>
                <a:lnTo>
                  <a:pt x="8660169" y="493793"/>
                </a:lnTo>
                <a:lnTo>
                  <a:pt x="8667369" y="458089"/>
                </a:lnTo>
                <a:lnTo>
                  <a:pt x="8667369" y="91693"/>
                </a:lnTo>
                <a:lnTo>
                  <a:pt x="8660169" y="55989"/>
                </a:lnTo>
                <a:lnTo>
                  <a:pt x="8640540" y="26844"/>
                </a:lnTo>
                <a:lnTo>
                  <a:pt x="8611433" y="7201"/>
                </a:lnTo>
                <a:lnTo>
                  <a:pt x="8575802" y="0"/>
                </a:lnTo>
                <a:close/>
              </a:path>
            </a:pathLst>
          </a:custGeom>
          <a:solidFill>
            <a:srgbClr val="0066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59589" y="4260135"/>
            <a:ext cx="8597188" cy="475502"/>
          </a:xfrm>
          <a:custGeom>
            <a:avLst/>
            <a:gdLst/>
            <a:ahLst/>
            <a:cxnLst/>
            <a:rect l="l" t="t" r="r" b="b"/>
            <a:pathLst>
              <a:path w="8667750" h="452754">
                <a:moveTo>
                  <a:pt x="8591931" y="0"/>
                </a:moveTo>
                <a:lnTo>
                  <a:pt x="75438" y="0"/>
                </a:lnTo>
                <a:lnTo>
                  <a:pt x="46077" y="5929"/>
                </a:lnTo>
                <a:lnTo>
                  <a:pt x="22098" y="22098"/>
                </a:lnTo>
                <a:lnTo>
                  <a:pt x="5929" y="46077"/>
                </a:lnTo>
                <a:lnTo>
                  <a:pt x="0" y="75438"/>
                </a:lnTo>
                <a:lnTo>
                  <a:pt x="0" y="377190"/>
                </a:lnTo>
                <a:lnTo>
                  <a:pt x="5929" y="406550"/>
                </a:lnTo>
                <a:lnTo>
                  <a:pt x="22097" y="430530"/>
                </a:lnTo>
                <a:lnTo>
                  <a:pt x="46077" y="446698"/>
                </a:lnTo>
                <a:lnTo>
                  <a:pt x="75438" y="452628"/>
                </a:lnTo>
                <a:lnTo>
                  <a:pt x="8591931" y="452628"/>
                </a:lnTo>
                <a:lnTo>
                  <a:pt x="8621291" y="446698"/>
                </a:lnTo>
                <a:lnTo>
                  <a:pt x="8645271" y="430530"/>
                </a:lnTo>
                <a:lnTo>
                  <a:pt x="8661439" y="406550"/>
                </a:lnTo>
                <a:lnTo>
                  <a:pt x="8667369" y="377190"/>
                </a:lnTo>
                <a:lnTo>
                  <a:pt x="8667369" y="75438"/>
                </a:lnTo>
                <a:lnTo>
                  <a:pt x="8661439" y="46077"/>
                </a:lnTo>
                <a:lnTo>
                  <a:pt x="8645271" y="22098"/>
                </a:lnTo>
                <a:lnTo>
                  <a:pt x="8621291" y="5929"/>
                </a:lnTo>
                <a:lnTo>
                  <a:pt x="8591931" y="0"/>
                </a:lnTo>
                <a:close/>
              </a:path>
            </a:pathLst>
          </a:custGeom>
          <a:solidFill>
            <a:srgbClr val="0066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87223" y="4809652"/>
            <a:ext cx="8597188" cy="369017"/>
          </a:xfrm>
          <a:custGeom>
            <a:avLst/>
            <a:gdLst/>
            <a:ahLst/>
            <a:cxnLst/>
            <a:rect l="l" t="t" r="r" b="b"/>
            <a:pathLst>
              <a:path w="8667750" h="674370">
                <a:moveTo>
                  <a:pt x="8555101" y="0"/>
                </a:moveTo>
                <a:lnTo>
                  <a:pt x="112331" y="0"/>
                </a:lnTo>
                <a:lnTo>
                  <a:pt x="68606" y="8826"/>
                </a:lnTo>
                <a:lnTo>
                  <a:pt x="32900" y="32892"/>
                </a:lnTo>
                <a:lnTo>
                  <a:pt x="8827" y="68579"/>
                </a:lnTo>
                <a:lnTo>
                  <a:pt x="0" y="112267"/>
                </a:lnTo>
                <a:lnTo>
                  <a:pt x="0" y="561593"/>
                </a:lnTo>
                <a:lnTo>
                  <a:pt x="8827" y="605318"/>
                </a:lnTo>
                <a:lnTo>
                  <a:pt x="32900" y="641024"/>
                </a:lnTo>
                <a:lnTo>
                  <a:pt x="68606" y="665098"/>
                </a:lnTo>
                <a:lnTo>
                  <a:pt x="112331" y="673925"/>
                </a:lnTo>
                <a:lnTo>
                  <a:pt x="8555101" y="673925"/>
                </a:lnTo>
                <a:lnTo>
                  <a:pt x="8598789" y="665098"/>
                </a:lnTo>
                <a:lnTo>
                  <a:pt x="8634476" y="641024"/>
                </a:lnTo>
                <a:lnTo>
                  <a:pt x="8658542" y="605318"/>
                </a:lnTo>
                <a:lnTo>
                  <a:pt x="8667369" y="561593"/>
                </a:lnTo>
                <a:lnTo>
                  <a:pt x="8667369" y="112267"/>
                </a:lnTo>
                <a:lnTo>
                  <a:pt x="8658542" y="68579"/>
                </a:lnTo>
                <a:lnTo>
                  <a:pt x="8634476" y="32892"/>
                </a:lnTo>
                <a:lnTo>
                  <a:pt x="8598789" y="8826"/>
                </a:lnTo>
                <a:lnTo>
                  <a:pt x="8555101" y="0"/>
                </a:lnTo>
                <a:close/>
              </a:path>
            </a:pathLst>
          </a:custGeom>
          <a:solidFill>
            <a:srgbClr val="006666"/>
          </a:solidFill>
        </p:spPr>
        <p:txBody>
          <a:bodyPr wrap="square" lIns="0" tIns="0" rIns="0" bIns="0" rtlCol="0"/>
          <a:lstStyle/>
          <a:p>
            <a:r>
              <a:rPr lang="ru-RU" sz="1400" b="1" spc="-10" dirty="0">
                <a:solidFill>
                  <a:srgbClr val="FFFFFF"/>
                </a:solidFill>
                <a:latin typeface="Arial"/>
                <a:cs typeface="Arial"/>
              </a:rPr>
              <a:t>реализация </a:t>
            </a:r>
            <a:r>
              <a:rPr lang="ru-RU" sz="1400" b="1" spc="-10" dirty="0" err="1">
                <a:solidFill>
                  <a:srgbClr val="FFFFFF"/>
                </a:solidFill>
                <a:latin typeface="Arial"/>
                <a:cs typeface="Arial"/>
              </a:rPr>
              <a:t>мероп</a:t>
            </a:r>
            <a:r>
              <a:rPr lang="ru-RU" sz="1400" b="1" spc="-10" dirty="0">
                <a:solidFill>
                  <a:srgbClr val="FFFFFF"/>
                </a:solidFill>
                <a:latin typeface="Arial"/>
                <a:cs typeface="Arial"/>
              </a:rPr>
              <a:t>. По компенсации выпадающих доходов организациям- 910 </a:t>
            </a:r>
            <a:r>
              <a:rPr lang="ru-RU" sz="1400" b="1" spc="-10" dirty="0" err="1">
                <a:solidFill>
                  <a:srgbClr val="FFFFFF"/>
                </a:solidFill>
                <a:latin typeface="Arial"/>
                <a:cs typeface="Arial"/>
              </a:rPr>
              <a:t>тыс.руб</a:t>
            </a:r>
            <a:r>
              <a:rPr lang="ru-RU" sz="1400" b="1" spc="-10" dirty="0">
                <a:solidFill>
                  <a:srgbClr val="FFFFFF"/>
                </a:solidFill>
                <a:latin typeface="Arial"/>
                <a:cs typeface="Arial"/>
              </a:rPr>
              <a:t>.;</a:t>
            </a:r>
            <a:endParaRPr sz="1400" dirty="0"/>
          </a:p>
        </p:txBody>
      </p:sp>
      <p:sp>
        <p:nvSpPr>
          <p:cNvPr id="16" name="object 16"/>
          <p:cNvSpPr txBox="1"/>
          <p:nvPr/>
        </p:nvSpPr>
        <p:spPr>
          <a:xfrm>
            <a:off x="330150" y="2072539"/>
            <a:ext cx="8597188" cy="259750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95"/>
              </a:spcBef>
            </a:pPr>
            <a:r>
              <a:rPr lang="ru-RU" sz="1400" b="1" spc="-10" dirty="0">
                <a:solidFill>
                  <a:srgbClr val="FFFFFF"/>
                </a:solidFill>
                <a:latin typeface="Arial"/>
                <a:cs typeface="Arial"/>
              </a:rPr>
              <a:t>реализация </a:t>
            </a:r>
            <a:r>
              <a:rPr lang="ru-RU" sz="1400" b="1" spc="-10" dirty="0" err="1">
                <a:solidFill>
                  <a:srgbClr val="FFFFFF"/>
                </a:solidFill>
                <a:latin typeface="Arial"/>
                <a:cs typeface="Arial"/>
              </a:rPr>
              <a:t>мероп</a:t>
            </a:r>
            <a:r>
              <a:rPr lang="ru-RU" sz="1400" b="1" spc="-10" dirty="0">
                <a:solidFill>
                  <a:srgbClr val="FFFFFF"/>
                </a:solidFill>
                <a:latin typeface="Arial"/>
                <a:cs typeface="Arial"/>
              </a:rPr>
              <a:t>. на разработку проектно-сметной документации по объектам включенным в состав проектов комплексного развития сельских территорий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– </a:t>
            </a:r>
            <a:r>
              <a:rPr lang="ru-RU" sz="1400" b="1" u="heavy" spc="-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7 633,9</a:t>
            </a:r>
            <a:r>
              <a:rPr sz="140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1400" b="1" spc="-10" dirty="0">
                <a:solidFill>
                  <a:srgbClr val="FFFFFF"/>
                </a:solidFill>
                <a:latin typeface="Arial"/>
                <a:cs typeface="Arial"/>
              </a:rPr>
              <a:t>тыс.</a:t>
            </a:r>
            <a:r>
              <a:rPr sz="140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FFFFFF"/>
                </a:solidFill>
                <a:latin typeface="Arial"/>
                <a:cs typeface="Arial"/>
              </a:rPr>
              <a:t>руб.;</a:t>
            </a:r>
            <a:endParaRPr sz="1400" dirty="0">
              <a:latin typeface="Arial"/>
              <a:cs typeface="Arial"/>
            </a:endParaRPr>
          </a:p>
          <a:p>
            <a:pPr marL="15240"/>
            <a:endParaRPr lang="ru-RU" sz="1400" b="1" spc="-1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15240"/>
            <a:r>
              <a:rPr lang="ru-RU" sz="1400" b="1" spc="-10" dirty="0">
                <a:solidFill>
                  <a:srgbClr val="FFFFFF"/>
                </a:solidFill>
                <a:latin typeface="Arial"/>
                <a:cs typeface="Arial"/>
              </a:rPr>
              <a:t>реализация </a:t>
            </a:r>
            <a:r>
              <a:rPr lang="ru-RU" sz="1400" b="1" spc="-10" dirty="0" err="1">
                <a:solidFill>
                  <a:srgbClr val="FFFFFF"/>
                </a:solidFill>
                <a:latin typeface="Arial"/>
                <a:cs typeface="Arial"/>
              </a:rPr>
              <a:t>мероп</a:t>
            </a:r>
            <a:r>
              <a:rPr lang="ru-RU" sz="1400" b="1" spc="-10" dirty="0">
                <a:solidFill>
                  <a:srgbClr val="FFFFFF"/>
                </a:solidFill>
                <a:latin typeface="Arial"/>
                <a:cs typeface="Arial"/>
              </a:rPr>
              <a:t>.«Увековечение памяти погибших при защите Отечеств на 2019-2024годы»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–</a:t>
            </a:r>
            <a:r>
              <a:rPr sz="14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1400" b="1" u="heavy" spc="-2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219,9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1400" b="1" spc="-10" dirty="0" err="1">
                <a:solidFill>
                  <a:srgbClr val="FFFFFF"/>
                </a:solidFill>
                <a:latin typeface="Arial"/>
                <a:cs typeface="Arial"/>
              </a:rPr>
              <a:t>тыс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20" dirty="0" err="1">
                <a:solidFill>
                  <a:srgbClr val="FFFFFF"/>
                </a:solidFill>
                <a:latin typeface="Arial"/>
                <a:cs typeface="Arial"/>
              </a:rPr>
              <a:t>руб</a:t>
            </a:r>
            <a:r>
              <a:rPr sz="1400" b="1" spc="-2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lang="ru-RU" sz="1400" b="1" spc="-15" dirty="0">
                <a:solidFill>
                  <a:srgbClr val="FFFFFF"/>
                </a:solidFill>
                <a:latin typeface="Arial"/>
                <a:cs typeface="Arial"/>
              </a:rPr>
              <a:t> ;</a:t>
            </a:r>
            <a:r>
              <a:rPr lang="ru-RU" sz="1400" b="1" spc="-15" dirty="0" err="1">
                <a:solidFill>
                  <a:srgbClr val="FFFFFF"/>
                </a:solidFill>
                <a:latin typeface="Arial"/>
                <a:cs typeface="Arial"/>
              </a:rPr>
              <a:t>мероп</a:t>
            </a:r>
            <a:r>
              <a:rPr lang="ru-RU" sz="1400" b="1" spc="-15" dirty="0">
                <a:solidFill>
                  <a:srgbClr val="FFFFFF"/>
                </a:solidFill>
                <a:latin typeface="Arial"/>
                <a:cs typeface="Arial"/>
              </a:rPr>
              <a:t>. по благоустройству </a:t>
            </a:r>
            <a:r>
              <a:rPr lang="ru-RU" sz="1400" b="1" spc="-15" dirty="0" err="1">
                <a:solidFill>
                  <a:srgbClr val="FFFFFF"/>
                </a:solidFill>
                <a:latin typeface="Arial"/>
                <a:cs typeface="Arial"/>
              </a:rPr>
              <a:t>воин.захоронений</a:t>
            </a:r>
            <a:r>
              <a:rPr lang="ru-RU" sz="1400" b="1" spc="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1400" b="1" spc="-5" dirty="0">
                <a:solidFill>
                  <a:srgbClr val="FFFFFF"/>
                </a:solidFill>
                <a:latin typeface="Arial"/>
                <a:cs typeface="Arial"/>
              </a:rPr>
              <a:t>–</a:t>
            </a:r>
            <a:r>
              <a:rPr lang="ru-RU" sz="1400" b="1" spc="5" dirty="0">
                <a:solidFill>
                  <a:srgbClr val="FFFFFF"/>
                </a:solidFill>
                <a:latin typeface="Arial"/>
                <a:cs typeface="Arial"/>
              </a:rPr>
              <a:t> 200 </a:t>
            </a:r>
            <a:r>
              <a:rPr lang="ru-RU" sz="1400" b="1" spc="-10" dirty="0">
                <a:solidFill>
                  <a:srgbClr val="FFFFFF"/>
                </a:solidFill>
                <a:latin typeface="Arial"/>
                <a:cs typeface="Arial"/>
              </a:rPr>
              <a:t>тыс.</a:t>
            </a:r>
            <a:r>
              <a:rPr lang="ru-RU" sz="1400" b="1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1400" b="1" spc="-20" dirty="0">
                <a:solidFill>
                  <a:srgbClr val="FFFFFF"/>
                </a:solidFill>
                <a:latin typeface="Arial"/>
                <a:cs typeface="Arial"/>
              </a:rPr>
              <a:t>руб.;</a:t>
            </a:r>
            <a:endParaRPr lang="ru-RU" sz="1400" dirty="0">
              <a:latin typeface="Arial"/>
              <a:cs typeface="Arial"/>
            </a:endParaRPr>
          </a:p>
          <a:p>
            <a:pPr marL="15240"/>
            <a:endParaRPr lang="ru-RU" sz="1400" b="1" spc="-15" dirty="0">
              <a:solidFill>
                <a:srgbClr val="FFFFFF"/>
              </a:solidFill>
              <a:latin typeface="Arial"/>
              <a:cs typeface="Arial"/>
            </a:endParaRPr>
          </a:p>
          <a:p>
            <a:pPr marL="15240"/>
            <a:r>
              <a:rPr lang="ru-RU" sz="1400" b="1" spc="-15" dirty="0">
                <a:solidFill>
                  <a:srgbClr val="FFFFFF"/>
                </a:solidFill>
                <a:latin typeface="Arial"/>
                <a:cs typeface="Arial"/>
              </a:rPr>
              <a:t>Реализация </a:t>
            </a:r>
            <a:r>
              <a:rPr lang="ru-RU" sz="1400" b="1" spc="-15" dirty="0" err="1">
                <a:solidFill>
                  <a:srgbClr val="FFFFFF"/>
                </a:solidFill>
                <a:latin typeface="Arial"/>
                <a:cs typeface="Arial"/>
              </a:rPr>
              <a:t>м</a:t>
            </a:r>
            <a:r>
              <a:rPr lang="ru-RU" sz="1400" b="1" spc="-5" dirty="0" err="1">
                <a:solidFill>
                  <a:srgbClr val="FFFFFF"/>
                </a:solidFill>
                <a:latin typeface="Arial"/>
                <a:cs typeface="Arial"/>
              </a:rPr>
              <a:t>ероп.по</a:t>
            </a:r>
            <a:r>
              <a:rPr lang="ru-RU" sz="1400" b="1" spc="-5" dirty="0">
                <a:solidFill>
                  <a:srgbClr val="FFFFFF"/>
                </a:solidFill>
                <a:latin typeface="Arial"/>
                <a:cs typeface="Arial"/>
              </a:rPr>
              <a:t> ликвидации очагов сорного </a:t>
            </a:r>
            <a:r>
              <a:rPr lang="ru-RU" sz="1400" b="1" spc="-5" dirty="0" err="1">
                <a:solidFill>
                  <a:srgbClr val="FFFFFF"/>
                </a:solidFill>
                <a:latin typeface="Arial"/>
                <a:cs typeface="Arial"/>
              </a:rPr>
              <a:t>раст.борщевик</a:t>
            </a:r>
            <a:r>
              <a:rPr lang="ru-RU" sz="1400" b="1" spc="-5" dirty="0">
                <a:solidFill>
                  <a:srgbClr val="FFFFFF"/>
                </a:solidFill>
                <a:latin typeface="Arial"/>
                <a:cs typeface="Arial"/>
              </a:rPr>
              <a:t> Сосновского–</a:t>
            </a:r>
            <a:r>
              <a:rPr lang="ru-RU" sz="14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1400" b="1" u="heavy" spc="-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778</a:t>
            </a:r>
            <a:r>
              <a:rPr lang="ru-RU" sz="1400" b="1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1400" b="1" spc="-10" dirty="0">
                <a:solidFill>
                  <a:srgbClr val="FFFFFF"/>
                </a:solidFill>
                <a:latin typeface="Arial"/>
                <a:cs typeface="Arial"/>
              </a:rPr>
              <a:t>тыс.</a:t>
            </a:r>
            <a:r>
              <a:rPr lang="ru-RU" sz="1400" b="1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1400" b="1" spc="-20" dirty="0">
                <a:solidFill>
                  <a:srgbClr val="FFFFFF"/>
                </a:solidFill>
                <a:latin typeface="Arial"/>
                <a:cs typeface="Arial"/>
              </a:rPr>
              <a:t>руб.;</a:t>
            </a:r>
            <a:endParaRPr lang="ru-RU" sz="1400" dirty="0">
              <a:latin typeface="Arial"/>
              <a:cs typeface="Arial"/>
            </a:endParaRPr>
          </a:p>
          <a:p>
            <a:pPr marL="15240">
              <a:lnSpc>
                <a:spcPct val="100000"/>
              </a:lnSpc>
            </a:pPr>
            <a:endParaRPr sz="1400" dirty="0">
              <a:latin typeface="Arial"/>
              <a:cs typeface="Arial"/>
            </a:endParaRPr>
          </a:p>
          <a:p>
            <a:pPr>
              <a:spcBef>
                <a:spcPts val="30"/>
              </a:spcBef>
            </a:pPr>
            <a:r>
              <a:rPr lang="ru-RU" sz="1400" b="1" spc="-15" dirty="0">
                <a:solidFill>
                  <a:srgbClr val="FFFFFF"/>
                </a:solidFill>
                <a:latin typeface="Arial"/>
                <a:cs typeface="Arial"/>
              </a:rPr>
              <a:t>Реализация </a:t>
            </a:r>
            <a:r>
              <a:rPr lang="ru-RU" sz="1400" b="1" spc="-15" dirty="0" err="1">
                <a:solidFill>
                  <a:srgbClr val="FFFFFF"/>
                </a:solidFill>
                <a:latin typeface="Arial"/>
                <a:cs typeface="Arial"/>
              </a:rPr>
              <a:t>мероп</a:t>
            </a:r>
            <a:r>
              <a:rPr lang="ru-RU" sz="1400" b="1" spc="-15" dirty="0">
                <a:solidFill>
                  <a:srgbClr val="FFFFFF"/>
                </a:solidFill>
                <a:latin typeface="Arial"/>
                <a:cs typeface="Arial"/>
              </a:rPr>
              <a:t>. по текущему ремонту крыши гостиницы </a:t>
            </a:r>
            <a:r>
              <a:rPr lang="ru-RU" sz="1400" b="1" spc="-15" dirty="0" err="1">
                <a:solidFill>
                  <a:srgbClr val="FFFFFF"/>
                </a:solidFill>
                <a:latin typeface="Arial"/>
                <a:cs typeface="Arial"/>
              </a:rPr>
              <a:t>рп.Струги</a:t>
            </a:r>
            <a:r>
              <a:rPr lang="ru-RU" sz="1400" b="1" spc="-15" dirty="0">
                <a:solidFill>
                  <a:srgbClr val="FFFFFF"/>
                </a:solidFill>
                <a:latin typeface="Arial"/>
                <a:cs typeface="Arial"/>
              </a:rPr>
              <a:t> Красные, </a:t>
            </a:r>
            <a:r>
              <a:rPr lang="ru-RU" sz="1400" b="1" spc="-15" dirty="0" err="1">
                <a:solidFill>
                  <a:srgbClr val="FFFFFF"/>
                </a:solidFill>
                <a:latin typeface="Arial"/>
                <a:cs typeface="Arial"/>
              </a:rPr>
              <a:t>ул.Советская</a:t>
            </a:r>
            <a:r>
              <a:rPr lang="ru-RU" sz="1400" b="1" spc="-15" dirty="0">
                <a:solidFill>
                  <a:srgbClr val="FFFFFF"/>
                </a:solidFill>
                <a:latin typeface="Arial"/>
                <a:cs typeface="Arial"/>
              </a:rPr>
              <a:t>, д.24</a:t>
            </a:r>
            <a:r>
              <a:rPr lang="ru-RU" sz="1400" b="1" spc="-5" dirty="0">
                <a:solidFill>
                  <a:srgbClr val="FFFFFF"/>
                </a:solidFill>
                <a:latin typeface="Arial"/>
                <a:cs typeface="Arial"/>
              </a:rPr>
              <a:t> –</a:t>
            </a:r>
            <a:r>
              <a:rPr lang="ru-RU" sz="1400" b="1" dirty="0">
                <a:solidFill>
                  <a:srgbClr val="FFFFFF"/>
                </a:solidFill>
                <a:latin typeface="Arial"/>
                <a:cs typeface="Arial"/>
              </a:rPr>
              <a:t> 500</a:t>
            </a:r>
            <a:r>
              <a:rPr lang="ru-RU" sz="1400" b="1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1400" b="1" spc="-10" dirty="0">
                <a:solidFill>
                  <a:srgbClr val="FFFFFF"/>
                </a:solidFill>
                <a:latin typeface="Arial"/>
                <a:cs typeface="Arial"/>
              </a:rPr>
              <a:t>тыс.</a:t>
            </a:r>
            <a:r>
              <a:rPr lang="ru-RU" sz="1400" b="1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1400" b="1" spc="-20" dirty="0">
                <a:solidFill>
                  <a:srgbClr val="FFFFFF"/>
                </a:solidFill>
                <a:latin typeface="Arial"/>
                <a:cs typeface="Arial"/>
              </a:rPr>
              <a:t>руб.;</a:t>
            </a:r>
            <a:endParaRPr lang="ru-RU" sz="1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r>
              <a:rPr lang="ru-RU" sz="1400" b="1" spc="-10" dirty="0">
                <a:solidFill>
                  <a:srgbClr val="FFFFFF"/>
                </a:solidFill>
                <a:latin typeface="Arial"/>
                <a:cs typeface="Arial"/>
              </a:rPr>
              <a:t>по </a:t>
            </a:r>
            <a:r>
              <a:rPr lang="ru-RU" sz="1400" b="1" spc="-10" dirty="0" err="1">
                <a:solidFill>
                  <a:srgbClr val="FFFFFF"/>
                </a:solidFill>
                <a:latin typeface="Arial"/>
                <a:cs typeface="Arial"/>
              </a:rPr>
              <a:t>энергосберж.и</a:t>
            </a:r>
            <a:r>
              <a:rPr lang="ru-RU" sz="1400" b="1" spc="-10" dirty="0">
                <a:solidFill>
                  <a:srgbClr val="FFFFFF"/>
                </a:solidFill>
                <a:latin typeface="Arial"/>
                <a:cs typeface="Arial"/>
              </a:rPr>
              <a:t> и </a:t>
            </a:r>
            <a:r>
              <a:rPr lang="ru-RU" sz="1400" b="1" spc="-10" dirty="0" err="1">
                <a:solidFill>
                  <a:srgbClr val="FFFFFF"/>
                </a:solidFill>
                <a:latin typeface="Arial"/>
                <a:cs typeface="Arial"/>
              </a:rPr>
              <a:t>повыш.энерг.эффективности</a:t>
            </a:r>
            <a:r>
              <a:rPr lang="ru-RU" sz="1400" b="1" spc="-10" dirty="0">
                <a:solidFill>
                  <a:srgbClr val="FFFFFF"/>
                </a:solidFill>
                <a:latin typeface="Arial"/>
                <a:cs typeface="Arial"/>
              </a:rPr>
              <a:t> -7 050 </a:t>
            </a:r>
            <a:r>
              <a:rPr lang="ru-RU" sz="1400" b="1" spc="-10" dirty="0" err="1">
                <a:solidFill>
                  <a:srgbClr val="FFFFFF"/>
                </a:solidFill>
                <a:latin typeface="Arial"/>
                <a:cs typeface="Arial"/>
              </a:rPr>
              <a:t>тыс.руб</a:t>
            </a:r>
            <a:r>
              <a:rPr lang="ru-RU" sz="1400" b="1" spc="-10" dirty="0">
                <a:solidFill>
                  <a:srgbClr val="FFFFFF"/>
                </a:solidFill>
                <a:latin typeface="Arial"/>
                <a:cs typeface="Arial"/>
              </a:rPr>
              <a:t>.;</a:t>
            </a:r>
          </a:p>
          <a:p>
            <a:pPr>
              <a:lnSpc>
                <a:spcPct val="100000"/>
              </a:lnSpc>
              <a:spcBef>
                <a:spcPts val="5"/>
              </a:spcBef>
            </a:pPr>
            <a:r>
              <a:rPr lang="ru-RU" sz="1400" b="1" spc="-10" dirty="0">
                <a:solidFill>
                  <a:srgbClr val="FFFFFF"/>
                </a:solidFill>
                <a:latin typeface="Arial"/>
                <a:cs typeface="Arial"/>
              </a:rPr>
              <a:t>выполнение работ по ремонту участка №3 теплотрассы по </a:t>
            </a:r>
            <a:r>
              <a:rPr lang="ru-RU" sz="1400" b="1" spc="-10" dirty="0" err="1">
                <a:solidFill>
                  <a:srgbClr val="FFFFFF"/>
                </a:solidFill>
                <a:latin typeface="Arial"/>
                <a:cs typeface="Arial"/>
              </a:rPr>
              <a:t>ул.Мира</a:t>
            </a:r>
            <a:r>
              <a:rPr lang="ru-RU" sz="1400" b="1" spc="-10" dirty="0">
                <a:solidFill>
                  <a:srgbClr val="FFFFFF"/>
                </a:solidFill>
                <a:latin typeface="Arial"/>
                <a:cs typeface="Arial"/>
              </a:rPr>
              <a:t>- 6 715 </a:t>
            </a:r>
            <a:r>
              <a:rPr lang="ru-RU" sz="1400" b="1" spc="-10" dirty="0" err="1">
                <a:solidFill>
                  <a:srgbClr val="FFFFFF"/>
                </a:solidFill>
                <a:latin typeface="Arial"/>
                <a:cs typeface="Arial"/>
              </a:rPr>
              <a:t>тыс.руб</a:t>
            </a:r>
            <a:r>
              <a:rPr lang="ru-RU" sz="1400" b="1" spc="-1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1400" dirty="0">
              <a:latin typeface="Arial"/>
              <a:cs typeface="Arial"/>
            </a:endParaRPr>
          </a:p>
        </p:txBody>
      </p:sp>
      <p:graphicFrame>
        <p:nvGraphicFramePr>
          <p:cNvPr id="17" name="object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7306380"/>
              </p:ext>
            </p:extLst>
          </p:nvPr>
        </p:nvGraphicFramePr>
        <p:xfrm>
          <a:off x="107950" y="1203135"/>
          <a:ext cx="8966200" cy="68836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961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446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4208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400" b="1" spc="-20" dirty="0">
                          <a:latin typeface="Arial"/>
                          <a:cs typeface="Arial"/>
                        </a:rPr>
                        <a:t>ФЕДЕРАЛЬНЫЕ</a:t>
                      </a:r>
                      <a:r>
                        <a:rPr sz="1400" b="1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25" dirty="0">
                          <a:latin typeface="Arial"/>
                          <a:cs typeface="Arial"/>
                        </a:rPr>
                        <a:t>СРЕДСТВА</a:t>
                      </a:r>
                      <a:r>
                        <a:rPr sz="1400" b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400" b="1" u="heavy" spc="25" dirty="0">
                          <a:solidFill>
                            <a:srgbClr val="0000CC"/>
                          </a:solidFill>
                          <a:uFill>
                            <a:solidFill>
                              <a:srgbClr val="0000CC"/>
                            </a:solidFill>
                          </a:uFill>
                          <a:latin typeface="Arial"/>
                          <a:cs typeface="Arial"/>
                        </a:rPr>
                        <a:t>215,5</a:t>
                      </a:r>
                      <a:r>
                        <a:rPr sz="1400" b="1" spc="-25" dirty="0">
                          <a:solidFill>
                            <a:srgbClr val="0000CC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400" b="1" spc="-10" dirty="0">
                          <a:latin typeface="Arial"/>
                          <a:cs typeface="Arial"/>
                        </a:rPr>
                        <a:t>тыс.</a:t>
                      </a:r>
                      <a:r>
                        <a:rPr sz="1400" b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20" dirty="0" err="1">
                          <a:latin typeface="Arial"/>
                          <a:cs typeface="Arial"/>
                        </a:rPr>
                        <a:t>руб</a:t>
                      </a:r>
                      <a:r>
                        <a:rPr sz="1400" b="1" spc="-20" dirty="0">
                          <a:latin typeface="Arial"/>
                          <a:cs typeface="Arial"/>
                        </a:rPr>
                        <a:t>.</a:t>
                      </a:r>
                      <a:r>
                        <a:rPr lang="ru-RU" sz="1400" b="1" spc="-20" dirty="0">
                          <a:latin typeface="Arial"/>
                          <a:cs typeface="Arial"/>
                        </a:rPr>
                        <a:t>(0,83%)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38735" marB="0">
                    <a:solidFill>
                      <a:srgbClr val="DDD9C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400" b="1" spc="-25" dirty="0">
                          <a:latin typeface="Arial"/>
                          <a:cs typeface="Arial"/>
                        </a:rPr>
                        <a:t>ОБЛАСТНЫЕ</a:t>
                      </a:r>
                      <a:r>
                        <a:rPr sz="1400" b="1" spc="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25" dirty="0">
                          <a:latin typeface="Arial"/>
                          <a:cs typeface="Arial"/>
                        </a:rPr>
                        <a:t>СРЕДСТВА</a:t>
                      </a:r>
                      <a:r>
                        <a:rPr sz="14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400" b="1" u="heavy" spc="-30" dirty="0">
                          <a:solidFill>
                            <a:srgbClr val="0000CC"/>
                          </a:solidFill>
                          <a:uFill>
                            <a:solidFill>
                              <a:srgbClr val="0000CC"/>
                            </a:solidFill>
                          </a:uFill>
                          <a:latin typeface="Arial"/>
                          <a:cs typeface="Arial"/>
                        </a:rPr>
                        <a:t>7 970,7</a:t>
                      </a:r>
                      <a:r>
                        <a:rPr sz="1400" b="1" spc="-30" dirty="0">
                          <a:solidFill>
                            <a:srgbClr val="0000CC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400" b="1" spc="-10" dirty="0">
                          <a:latin typeface="Arial"/>
                          <a:cs typeface="Arial"/>
                        </a:rPr>
                        <a:t>тыс.</a:t>
                      </a:r>
                      <a:r>
                        <a:rPr sz="1400" b="1" spc="-25" dirty="0" err="1">
                          <a:latin typeface="Arial"/>
                          <a:cs typeface="Arial"/>
                        </a:rPr>
                        <a:t>руб</a:t>
                      </a:r>
                      <a:r>
                        <a:rPr sz="1400" b="1" spc="-25" dirty="0">
                          <a:latin typeface="Arial"/>
                          <a:cs typeface="Arial"/>
                        </a:rPr>
                        <a:t>.</a:t>
                      </a:r>
                      <a:r>
                        <a:rPr lang="ru-RU" sz="1400" b="1" spc="-25" dirty="0">
                          <a:latin typeface="Arial"/>
                          <a:cs typeface="Arial"/>
                        </a:rPr>
                        <a:t>(30,81%)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38735" marB="0"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4154">
                <a:tc gridSpan="2"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lang="ru-RU" sz="1400" b="1" spc="-25" dirty="0">
                          <a:latin typeface="Arial"/>
                          <a:cs typeface="Arial"/>
                        </a:rPr>
                        <a:t>СРЕДСТВА</a:t>
                      </a:r>
                      <a:r>
                        <a:rPr lang="ru-RU" sz="1400" b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400" b="1" spc="-25" dirty="0">
                          <a:latin typeface="Arial"/>
                          <a:cs typeface="Arial"/>
                        </a:rPr>
                        <a:t>БЮДЖЕТА</a:t>
                      </a:r>
                      <a:r>
                        <a:rPr lang="ru-RU" sz="1400" b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400" b="1" spc="-35" dirty="0">
                          <a:latin typeface="Arial"/>
                          <a:cs typeface="Arial"/>
                        </a:rPr>
                        <a:t>РАЙОНА</a:t>
                      </a:r>
                      <a:r>
                        <a:rPr lang="ru-RU" sz="1400" b="1" spc="45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400" b="1" u="heavy" spc="45" dirty="0">
                          <a:solidFill>
                            <a:srgbClr val="0000CC"/>
                          </a:solidFill>
                          <a:uFill>
                            <a:solidFill>
                              <a:srgbClr val="0000CC"/>
                            </a:solidFill>
                          </a:uFill>
                          <a:latin typeface="Arial"/>
                          <a:cs typeface="Arial"/>
                        </a:rPr>
                        <a:t>17 685,6 </a:t>
                      </a:r>
                      <a:r>
                        <a:rPr lang="ru-RU" sz="1400" b="1" spc="-10" dirty="0">
                          <a:latin typeface="Arial"/>
                          <a:cs typeface="Arial"/>
                        </a:rPr>
                        <a:t>тыс.</a:t>
                      </a:r>
                      <a:r>
                        <a:rPr lang="ru-RU" sz="1400" b="1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400" b="1" spc="-25" dirty="0">
                          <a:latin typeface="Arial"/>
                          <a:cs typeface="Arial"/>
                        </a:rPr>
                        <a:t>руб.(68,36 %)</a:t>
                      </a:r>
                      <a:endParaRPr lang="ru-RU" sz="1400" dirty="0">
                        <a:latin typeface="Arial"/>
                        <a:cs typeface="Arial"/>
                      </a:endParaRPr>
                    </a:p>
                  </a:txBody>
                  <a:tcPr marL="0" marR="0" marT="38735" marB="0"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38735" marB="0"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endParaRPr lang="ru-RU" sz="1600" dirty="0">
                        <a:latin typeface="Arial"/>
                        <a:cs typeface="Arial"/>
                      </a:endParaRPr>
                    </a:p>
                  </a:txBody>
                  <a:tcPr marL="0" marR="0" marT="38735" marB="0">
                    <a:solidFill>
                      <a:srgbClr val="EBF0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8" name="object 18"/>
          <p:cNvSpPr txBox="1"/>
          <p:nvPr/>
        </p:nvSpPr>
        <p:spPr>
          <a:xfrm>
            <a:off x="7929586" y="142852"/>
            <a:ext cx="1071570" cy="874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3975" algn="r">
              <a:lnSpc>
                <a:spcPct val="100000"/>
              </a:lnSpc>
              <a:spcBef>
                <a:spcPts val="100"/>
              </a:spcBef>
            </a:pPr>
            <a:r>
              <a:rPr sz="1400" b="1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lang="ru-RU" sz="1400" b="1" dirty="0">
                <a:solidFill>
                  <a:srgbClr val="FFFFFF"/>
                </a:solidFill>
                <a:latin typeface="Arial"/>
                <a:cs typeface="Arial"/>
              </a:rPr>
              <a:t>8,62</a:t>
            </a:r>
            <a:r>
              <a:rPr sz="1400" b="1">
                <a:solidFill>
                  <a:srgbClr val="FFFFFF"/>
                </a:solidFill>
                <a:latin typeface="Arial"/>
                <a:cs typeface="Arial"/>
              </a:rPr>
              <a:t>%</a:t>
            </a:r>
            <a:r>
              <a:rPr sz="1400" b="1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FFFFFF"/>
                </a:solidFill>
                <a:latin typeface="Arial"/>
                <a:cs typeface="Arial"/>
              </a:rPr>
              <a:t>от</a:t>
            </a:r>
            <a:endParaRPr sz="1400" dirty="0">
              <a:latin typeface="Arial"/>
              <a:cs typeface="Arial"/>
            </a:endParaRPr>
          </a:p>
          <a:p>
            <a:pPr marL="248920" marR="5080" indent="-59690" algn="r">
              <a:lnSpc>
                <a:spcPct val="100000"/>
              </a:lnSpc>
              <a:spcBef>
                <a:spcPts val="5"/>
              </a:spcBef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общих </a:t>
            </a:r>
            <a:r>
              <a:rPr sz="1400" b="1" spc="-3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р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а</a:t>
            </a:r>
            <a:r>
              <a:rPr sz="1400" b="1" spc="-30" dirty="0">
                <a:solidFill>
                  <a:srgbClr val="FFFFFF"/>
                </a:solidFill>
                <a:latin typeface="Arial"/>
                <a:cs typeface="Arial"/>
              </a:rPr>
              <a:t>с</a:t>
            </a:r>
            <a:r>
              <a:rPr sz="1400" b="1" spc="-40" dirty="0">
                <a:solidFill>
                  <a:srgbClr val="FFFFFF"/>
                </a:solidFill>
                <a:latin typeface="Arial"/>
                <a:cs typeface="Arial"/>
              </a:rPr>
              <a:t>х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о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endParaRPr sz="1400" dirty="0">
              <a:latin typeface="Arial"/>
              <a:cs typeface="Arial"/>
            </a:endParaRPr>
          </a:p>
          <a:p>
            <a:pPr marR="5080" algn="r">
              <a:lnSpc>
                <a:spcPct val="100000"/>
              </a:lnSpc>
            </a:pP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дов)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981200" y="5244500"/>
            <a:ext cx="4876800" cy="248144"/>
          </a:xfrm>
          <a:prstGeom prst="rect">
            <a:avLst/>
          </a:prstGeom>
          <a:solidFill>
            <a:srgbClr val="FCEADA"/>
          </a:solidFill>
        </p:spPr>
        <p:txBody>
          <a:bodyPr vert="horz" wrap="square" lIns="0" tIns="32384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54"/>
              </a:spcBef>
            </a:pPr>
            <a:r>
              <a:rPr sz="1400" b="1" spc="-5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Исполнение</a:t>
            </a:r>
            <a:r>
              <a:rPr sz="1400" b="1" spc="-40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МП</a:t>
            </a:r>
            <a:r>
              <a:rPr sz="1400" b="1" spc="-25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sz="1400" b="1" spc="-2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spc="-5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</a:t>
            </a:r>
            <a:r>
              <a:rPr lang="ru-RU" sz="1400" b="1" spc="-5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sz="1400" b="1" spc="-2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spc="-5" dirty="0" err="1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году</a:t>
            </a:r>
            <a:r>
              <a:rPr sz="1400" b="1" spc="-10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sz="1400" b="1" spc="-25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spc="-25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82,3 </a:t>
            </a:r>
            <a:r>
              <a:rPr sz="14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object 2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87223" y="6086284"/>
            <a:ext cx="542975" cy="542975"/>
          </a:xfrm>
          <a:prstGeom prst="rect">
            <a:avLst/>
          </a:prstGeom>
        </p:spPr>
      </p:pic>
      <p:grpSp>
        <p:nvGrpSpPr>
          <p:cNvPr id="7" name="object 19">
            <a:extLst>
              <a:ext uri="{FF2B5EF4-FFF2-40B4-BE49-F238E27FC236}">
                <a16:creationId xmlns:a16="http://schemas.microsoft.com/office/drawing/2014/main" id="{98A313F6-5661-1AF1-467B-55BF401230A3}"/>
              </a:ext>
            </a:extLst>
          </p:cNvPr>
          <p:cNvGrpSpPr/>
          <p:nvPr/>
        </p:nvGrpSpPr>
        <p:grpSpPr>
          <a:xfrm>
            <a:off x="1017763" y="6109830"/>
            <a:ext cx="7645541" cy="519430"/>
            <a:chOff x="107950" y="5997464"/>
            <a:chExt cx="8682100" cy="744196"/>
          </a:xfrm>
        </p:grpSpPr>
        <p:sp>
          <p:nvSpPr>
            <p:cNvPr id="28" name="object 20">
              <a:extLst>
                <a:ext uri="{FF2B5EF4-FFF2-40B4-BE49-F238E27FC236}">
                  <a16:creationId xmlns:a16="http://schemas.microsoft.com/office/drawing/2014/main" id="{D36C6653-63BB-7A89-EF0A-4B1CA8DCE318}"/>
                </a:ext>
              </a:extLst>
            </p:cNvPr>
            <p:cNvSpPr/>
            <p:nvPr/>
          </p:nvSpPr>
          <p:spPr>
            <a:xfrm>
              <a:off x="107950" y="6109834"/>
              <a:ext cx="8564245" cy="631825"/>
            </a:xfrm>
            <a:custGeom>
              <a:avLst/>
              <a:gdLst/>
              <a:ahLst/>
              <a:cxnLst/>
              <a:rect l="l" t="t" r="r" b="b"/>
              <a:pathLst>
                <a:path w="8564245" h="631825">
                  <a:moveTo>
                    <a:pt x="8563991" y="0"/>
                  </a:moveTo>
                  <a:lnTo>
                    <a:pt x="0" y="0"/>
                  </a:lnTo>
                  <a:lnTo>
                    <a:pt x="0" y="631532"/>
                  </a:lnTo>
                  <a:lnTo>
                    <a:pt x="8563991" y="631532"/>
                  </a:lnTo>
                  <a:lnTo>
                    <a:pt x="8563991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1">
              <a:extLst>
                <a:ext uri="{FF2B5EF4-FFF2-40B4-BE49-F238E27FC236}">
                  <a16:creationId xmlns:a16="http://schemas.microsoft.com/office/drawing/2014/main" id="{FB1CBF46-3EF8-0AD6-3165-9D785DA33F7E}"/>
                </a:ext>
              </a:extLst>
            </p:cNvPr>
            <p:cNvSpPr/>
            <p:nvPr/>
          </p:nvSpPr>
          <p:spPr>
            <a:xfrm>
              <a:off x="107950" y="5997464"/>
              <a:ext cx="8682100" cy="744196"/>
            </a:xfrm>
            <a:custGeom>
              <a:avLst/>
              <a:gdLst/>
              <a:ahLst/>
              <a:cxnLst/>
              <a:rect l="l" t="t" r="r" b="b"/>
              <a:pathLst>
                <a:path w="8564245" h="631825">
                  <a:moveTo>
                    <a:pt x="0" y="631532"/>
                  </a:moveTo>
                  <a:lnTo>
                    <a:pt x="8563991" y="631532"/>
                  </a:lnTo>
                  <a:lnTo>
                    <a:pt x="8563991" y="0"/>
                  </a:lnTo>
                  <a:lnTo>
                    <a:pt x="0" y="0"/>
                  </a:lnTo>
                  <a:lnTo>
                    <a:pt x="0" y="631532"/>
                  </a:lnTo>
                  <a:close/>
                </a:path>
              </a:pathLst>
            </a:custGeom>
            <a:ln w="25400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6F16B1B7-56F5-05EC-8547-2DDD15F62BF5}"/>
              </a:ext>
            </a:extLst>
          </p:cNvPr>
          <p:cNvSpPr txBox="1"/>
          <p:nvPr/>
        </p:nvSpPr>
        <p:spPr>
          <a:xfrm rot="10800000" flipV="1">
            <a:off x="1017762" y="6164070"/>
            <a:ext cx="762620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1200" b="1" spc="-10" dirty="0">
                <a:solidFill>
                  <a:srgbClr val="FFFFFF"/>
                </a:solidFill>
                <a:latin typeface="Arial"/>
                <a:cs typeface="Arial"/>
              </a:rPr>
              <a:t>Заместитель Главы Администрации </a:t>
            </a:r>
            <a:r>
              <a:rPr lang="ru-RU" sz="1200" b="1" spc="-10" dirty="0" err="1">
                <a:solidFill>
                  <a:srgbClr val="FFFFFF"/>
                </a:solidFill>
                <a:latin typeface="Arial"/>
                <a:cs typeface="Arial"/>
              </a:rPr>
              <a:t>Струго-Красненского</a:t>
            </a:r>
            <a:r>
              <a:rPr lang="ru-RU" sz="1200" b="1" spc="-10" dirty="0">
                <a:solidFill>
                  <a:srgbClr val="FFFFFF"/>
                </a:solidFill>
                <a:latin typeface="Arial"/>
                <a:cs typeface="Arial"/>
              </a:rPr>
              <a:t> муниципального округа- Андреев Сергей Николаевич  ,       тел.8</a:t>
            </a:r>
            <a:r>
              <a:rPr lang="ru-RU" sz="1200" b="1" spc="40" dirty="0">
                <a:solidFill>
                  <a:srgbClr val="FFFFFF"/>
                </a:solidFill>
                <a:latin typeface="Arial"/>
                <a:cs typeface="Arial"/>
              </a:rPr>
              <a:t>-81132-51532</a:t>
            </a:r>
            <a:r>
              <a:rPr lang="ru-RU" sz="1200" b="1" spc="-1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lang="ru-RU" sz="1200" b="1" spc="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1200" b="1" spc="-5" dirty="0" err="1">
                <a:solidFill>
                  <a:srgbClr val="FFFFFF"/>
                </a:solidFill>
                <a:latin typeface="Arial"/>
                <a:cs typeface="Arial"/>
              </a:rPr>
              <a:t>email</a:t>
            </a:r>
            <a:r>
              <a:rPr lang="ru-RU" sz="1200" b="1" spc="-5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r>
              <a:rPr lang="ru-RU" sz="1200" b="1" spc="4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1200" b="1" spc="50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"/>
                <a:cs typeface="Arial"/>
              </a:rPr>
              <a:t>strugikrasnye.reg60.ru</a:t>
            </a:r>
            <a:endParaRPr lang="ru-RU" sz="1200" dirty="0">
              <a:latin typeface="Arial"/>
              <a:cs typeface="Arial"/>
            </a:endParaRPr>
          </a:p>
        </p:txBody>
      </p:sp>
      <p:pic>
        <p:nvPicPr>
          <p:cNvPr id="20" name="Picture 2">
            <a:extLst>
              <a:ext uri="{FF2B5EF4-FFF2-40B4-BE49-F238E27FC236}">
                <a16:creationId xmlns:a16="http://schemas.microsoft.com/office/drawing/2014/main" id="{917BCCC2-B71D-B54D-7173-4A344AA505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142852"/>
            <a:ext cx="488639" cy="32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object 11">
            <a:extLst>
              <a:ext uri="{FF2B5EF4-FFF2-40B4-BE49-F238E27FC236}">
                <a16:creationId xmlns:a16="http://schemas.microsoft.com/office/drawing/2014/main" id="{FF9DE0BE-83E2-EE61-0F94-369CAC9A3F85}"/>
              </a:ext>
            </a:extLst>
          </p:cNvPr>
          <p:cNvSpPr txBox="1"/>
          <p:nvPr/>
        </p:nvSpPr>
        <p:spPr>
          <a:xfrm>
            <a:off x="259590" y="5546885"/>
            <a:ext cx="8624822" cy="462883"/>
          </a:xfrm>
          <a:prstGeom prst="rect">
            <a:avLst/>
          </a:prstGeom>
        </p:spPr>
        <p:txBody>
          <a:bodyPr vert="horz" wrap="square" lIns="0" tIns="32384" rIns="0" bIns="0" rtlCol="0">
            <a:spAutoFit/>
          </a:bodyPr>
          <a:lstStyle/>
          <a:p>
            <a:pPr marL="12700" marR="5080">
              <a:lnSpc>
                <a:spcPts val="1800"/>
              </a:lnSpc>
              <a:spcBef>
                <a:spcPts val="254"/>
              </a:spcBef>
            </a:pPr>
            <a:r>
              <a:rPr lang="ru-RU" sz="800" i="1" dirty="0">
                <a:latin typeface="Arial" panose="020B0604020202020204" pitchFamily="34" charset="0"/>
                <a:cs typeface="Arial" panose="020B0604020202020204" pitchFamily="34" charset="0"/>
              </a:rPr>
              <a:t>В связи с кассовым разрывом, исполнение обязательств по некоторым мероприятиям  не выполнено (</a:t>
            </a:r>
            <a:r>
              <a:rPr lang="ru-RU" sz="800" i="1" spc="-25" dirty="0">
                <a:latin typeface="Arial"/>
                <a:cs typeface="Arial"/>
              </a:rPr>
              <a:t>отсутствие заявок на отлов животных, ремонт крыши гостиницы, возмещения затрат систем водоснабжения в сельской местности, затрат по организации в границах муниципального образования электро-, тепло-, газо- и водоснабжения</a:t>
            </a:r>
            <a:r>
              <a:rPr lang="ru-RU" sz="900" i="1" spc="-25" dirty="0">
                <a:latin typeface="Arial"/>
                <a:cs typeface="Arial"/>
              </a:rPr>
              <a:t>) </a:t>
            </a:r>
            <a:endParaRPr sz="9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42844" y="142852"/>
            <a:ext cx="8858312" cy="1020308"/>
          </a:xfrm>
          <a:custGeom>
            <a:avLst/>
            <a:gdLst/>
            <a:ahLst/>
            <a:cxnLst/>
            <a:rect l="l" t="t" r="r" b="b"/>
            <a:pathLst>
              <a:path w="9144000" h="1116330">
                <a:moveTo>
                  <a:pt x="0" y="1115949"/>
                </a:moveTo>
                <a:lnTo>
                  <a:pt x="9144000" y="1115949"/>
                </a:lnTo>
                <a:lnTo>
                  <a:pt x="9144000" y="0"/>
                </a:lnTo>
                <a:lnTo>
                  <a:pt x="0" y="0"/>
                </a:lnTo>
                <a:lnTo>
                  <a:pt x="0" y="1115949"/>
                </a:lnTo>
                <a:close/>
              </a:path>
            </a:pathLst>
          </a:custGeom>
          <a:solidFill>
            <a:srgbClr val="045053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 txBox="1"/>
          <p:nvPr/>
        </p:nvSpPr>
        <p:spPr>
          <a:xfrm>
            <a:off x="8676258" y="6537756"/>
            <a:ext cx="25146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>
                <a:solidFill>
                  <a:srgbClr val="004E4B"/>
                </a:solidFill>
                <a:latin typeface="Arial"/>
                <a:cs typeface="Arial"/>
              </a:rPr>
              <a:t>1</a:t>
            </a:r>
            <a:r>
              <a:rPr lang="ru-RU" sz="1600" b="1" spc="-5" dirty="0">
                <a:solidFill>
                  <a:srgbClr val="004E4B"/>
                </a:solidFill>
                <a:latin typeface="Arial"/>
                <a:cs typeface="Arial"/>
              </a:rPr>
              <a:t>6</a:t>
            </a:r>
            <a:endParaRPr sz="1600" dirty="0">
              <a:latin typeface="Arial"/>
              <a:cs typeface="Arial"/>
            </a:endParaRPr>
          </a:p>
        </p:txBody>
      </p:sp>
      <p:grpSp>
        <p:nvGrpSpPr>
          <p:cNvPr id="4" name="object 6"/>
          <p:cNvGrpSpPr/>
          <p:nvPr/>
        </p:nvGrpSpPr>
        <p:grpSpPr>
          <a:xfrm>
            <a:off x="243250" y="1179722"/>
            <a:ext cx="8858312" cy="1304436"/>
            <a:chOff x="87447" y="1343673"/>
            <a:chExt cx="9056674" cy="1108074"/>
          </a:xfrm>
        </p:grpSpPr>
        <p:sp>
          <p:nvSpPr>
            <p:cNvPr id="7" name="object 7"/>
            <p:cNvSpPr/>
            <p:nvPr/>
          </p:nvSpPr>
          <p:spPr>
            <a:xfrm>
              <a:off x="157137" y="1745627"/>
              <a:ext cx="8785225" cy="706120"/>
            </a:xfrm>
            <a:custGeom>
              <a:avLst/>
              <a:gdLst/>
              <a:ahLst/>
              <a:cxnLst/>
              <a:rect l="l" t="t" r="r" b="b"/>
              <a:pathLst>
                <a:path w="8785225" h="706119">
                  <a:moveTo>
                    <a:pt x="0" y="705599"/>
                  </a:moveTo>
                  <a:lnTo>
                    <a:pt x="8784971" y="705599"/>
                  </a:lnTo>
                  <a:lnTo>
                    <a:pt x="8784971" y="0"/>
                  </a:lnTo>
                  <a:lnTo>
                    <a:pt x="0" y="0"/>
                  </a:lnTo>
                  <a:lnTo>
                    <a:pt x="0" y="705599"/>
                  </a:lnTo>
                  <a:close/>
                </a:path>
              </a:pathLst>
            </a:custGeom>
            <a:ln w="25399">
              <a:solidFill>
                <a:srgbClr val="004E4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7447" y="1343673"/>
              <a:ext cx="9056674" cy="878645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577276" y="1352633"/>
            <a:ext cx="3766124" cy="589905"/>
          </a:xfrm>
          <a:prstGeom prst="rect">
            <a:avLst/>
          </a:prstGeom>
        </p:spPr>
        <p:txBody>
          <a:bodyPr vert="horz" wrap="square" lIns="0" tIns="965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60"/>
              </a:spcBef>
            </a:pPr>
            <a:r>
              <a:rPr lang="ru-RU" sz="1600" b="1" spc="-15" dirty="0">
                <a:solidFill>
                  <a:srgbClr val="FFFFFF"/>
                </a:solidFill>
                <a:latin typeface="Arial"/>
                <a:cs typeface="Arial"/>
              </a:rPr>
              <a:t>Развитие библиотечного дела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lang="ru-RU" sz="1600" b="1" dirty="0">
                <a:solidFill>
                  <a:srgbClr val="FFFFFF"/>
                </a:solidFill>
                <a:latin typeface="Arial"/>
                <a:cs typeface="Arial"/>
              </a:rPr>
              <a:t>6 798,1 </a:t>
            </a:r>
            <a:r>
              <a:rPr lang="ru-RU" sz="1600" b="1" dirty="0" err="1">
                <a:solidFill>
                  <a:srgbClr val="FFFFFF"/>
                </a:solidFill>
                <a:latin typeface="Arial"/>
                <a:cs typeface="Arial"/>
              </a:rPr>
              <a:t>тыс.руб</a:t>
            </a:r>
            <a:r>
              <a:rPr lang="ru-RU" sz="1600" b="1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492753" y="1391601"/>
            <a:ext cx="701770" cy="404387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484"/>
              </a:spcBef>
            </a:pPr>
            <a:endParaRPr sz="1800" dirty="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88365" y="3989959"/>
            <a:ext cx="7352665" cy="5416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270"/>
              </a:lnSpc>
              <a:spcBef>
                <a:spcPts val="100"/>
              </a:spcBef>
            </a:pPr>
            <a:r>
              <a:rPr sz="1800" b="1" spc="-10" dirty="0">
                <a:solidFill>
                  <a:srgbClr val="FFFFFF"/>
                </a:solidFill>
                <a:latin typeface="Arial"/>
                <a:cs typeface="Arial"/>
              </a:rPr>
              <a:t>содержание</a:t>
            </a: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FFFFFF"/>
                </a:solidFill>
                <a:latin typeface="Arial"/>
                <a:cs typeface="Arial"/>
              </a:rPr>
              <a:t>финансового</a:t>
            </a:r>
            <a:r>
              <a:rPr sz="1800" b="1" spc="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FFFFFF"/>
                </a:solidFill>
                <a:latin typeface="Arial"/>
                <a:cs typeface="Arial"/>
              </a:rPr>
              <a:t>управления</a:t>
            </a:r>
            <a:r>
              <a:rPr sz="1800" b="1" spc="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–</a:t>
            </a:r>
            <a:r>
              <a:rPr sz="18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10,3</a:t>
            </a:r>
            <a:r>
              <a:rPr sz="2000" b="1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млн.</a:t>
            </a:r>
            <a:r>
              <a:rPr sz="1800" b="1" spc="-10" dirty="0">
                <a:solidFill>
                  <a:srgbClr val="FFFFFF"/>
                </a:solidFill>
                <a:latin typeface="Arial"/>
                <a:cs typeface="Arial"/>
              </a:rPr>
              <a:t> руб.,</a:t>
            </a:r>
            <a:endParaRPr sz="1800" dirty="0">
              <a:latin typeface="Arial"/>
              <a:cs typeface="Arial"/>
            </a:endParaRPr>
          </a:p>
          <a:p>
            <a:pPr marL="12700">
              <a:lnSpc>
                <a:spcPts val="1789"/>
              </a:lnSpc>
              <a:tabLst>
                <a:tab pos="812800" algn="l"/>
              </a:tabLst>
            </a:pPr>
            <a:r>
              <a:rPr sz="1600" b="1" spc="-5" dirty="0">
                <a:solidFill>
                  <a:srgbClr val="FFFFFF"/>
                </a:solidFill>
                <a:latin typeface="Arial"/>
                <a:cs typeface="Arial"/>
              </a:rPr>
              <a:t>в</a:t>
            </a:r>
            <a:r>
              <a:rPr sz="1600" b="1" spc="4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80" dirty="0">
                <a:solidFill>
                  <a:srgbClr val="FFFFFF"/>
                </a:solidFill>
                <a:latin typeface="Arial"/>
                <a:cs typeface="Arial"/>
              </a:rPr>
              <a:t>т.</a:t>
            </a:r>
            <a:r>
              <a:rPr sz="1600" b="1" spc="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FFFFFF"/>
                </a:solidFill>
                <a:latin typeface="Arial"/>
                <a:cs typeface="Arial"/>
              </a:rPr>
              <a:t>ч.	</a:t>
            </a:r>
            <a:r>
              <a:rPr sz="1600" b="1" spc="-20" dirty="0">
                <a:solidFill>
                  <a:srgbClr val="FFFFFF"/>
                </a:solidFill>
                <a:latin typeface="Arial"/>
                <a:cs typeface="Arial"/>
              </a:rPr>
              <a:t>за</a:t>
            </a:r>
            <a:r>
              <a:rPr sz="160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rgbClr val="FFFFFF"/>
                </a:solidFill>
                <a:latin typeface="Arial"/>
                <a:cs typeface="Arial"/>
              </a:rPr>
              <a:t>счѐт</a:t>
            </a:r>
            <a:r>
              <a:rPr sz="16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федеральных</a:t>
            </a:r>
            <a:r>
              <a:rPr sz="1600" b="1" spc="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rgbClr val="FFFFFF"/>
                </a:solidFill>
                <a:latin typeface="Arial"/>
                <a:cs typeface="Arial"/>
              </a:rPr>
              <a:t>средств</a:t>
            </a:r>
            <a:r>
              <a:rPr sz="1600" b="1" spc="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(поощрение</a:t>
            </a:r>
            <a:r>
              <a:rPr sz="1600" b="1" spc="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20" dirty="0">
                <a:solidFill>
                  <a:srgbClr val="FFFFFF"/>
                </a:solidFill>
                <a:latin typeface="Arial"/>
                <a:cs typeface="Arial"/>
              </a:rPr>
              <a:t>за</a:t>
            </a:r>
            <a:r>
              <a:rPr sz="1600" b="1" spc="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30" dirty="0">
                <a:solidFill>
                  <a:srgbClr val="FFFFFF"/>
                </a:solidFill>
                <a:latin typeface="Arial"/>
                <a:cs typeface="Arial"/>
              </a:rPr>
              <a:t>содейст.</a:t>
            </a:r>
            <a:r>
              <a:rPr sz="1600" b="1" spc="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FFFFFF"/>
                </a:solidFill>
                <a:latin typeface="Arial"/>
                <a:cs typeface="Arial"/>
              </a:rPr>
              <a:t>в</a:t>
            </a:r>
            <a:r>
              <a:rPr sz="160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rgbClr val="FFFFFF"/>
                </a:solidFill>
                <a:latin typeface="Arial"/>
                <a:cs typeface="Arial"/>
              </a:rPr>
              <a:t>достиж.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990333" y="4473066"/>
            <a:ext cx="1345565" cy="4794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789"/>
              </a:lnSpc>
              <a:spcBef>
                <a:spcPts val="95"/>
              </a:spcBef>
            </a:pPr>
            <a:r>
              <a:rPr sz="1600" b="1" spc="-5" dirty="0">
                <a:solidFill>
                  <a:srgbClr val="FFFFFF"/>
                </a:solidFill>
                <a:latin typeface="Arial"/>
                <a:cs typeface="Arial"/>
              </a:rPr>
              <a:t>0,2</a:t>
            </a:r>
            <a:r>
              <a:rPr sz="16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млн. </a:t>
            </a:r>
            <a:r>
              <a:rPr sz="1600" b="1" spc="-20" dirty="0">
                <a:solidFill>
                  <a:srgbClr val="FFFFFF"/>
                </a:solidFill>
                <a:latin typeface="Arial"/>
                <a:cs typeface="Arial"/>
              </a:rPr>
              <a:t>руб.,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ts val="1789"/>
              </a:lnSpc>
            </a:pPr>
            <a:r>
              <a:rPr sz="1600" b="1" spc="-5" dirty="0">
                <a:solidFill>
                  <a:srgbClr val="FFFFFF"/>
                </a:solidFill>
                <a:latin typeface="Arial"/>
                <a:cs typeface="Arial"/>
              </a:rPr>
              <a:t>7,6</a:t>
            </a:r>
            <a:r>
              <a:rPr sz="16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млн. </a:t>
            </a:r>
            <a:r>
              <a:rPr sz="1600" b="1" spc="-20" dirty="0">
                <a:solidFill>
                  <a:srgbClr val="FFFFFF"/>
                </a:solidFill>
                <a:latin typeface="Arial"/>
                <a:cs typeface="Arial"/>
              </a:rPr>
              <a:t>руб.,</a:t>
            </a:r>
            <a:endParaRPr sz="16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990333" y="4893640"/>
            <a:ext cx="128968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FFFFFF"/>
                </a:solidFill>
                <a:latin typeface="Arial"/>
                <a:cs typeface="Arial"/>
              </a:rPr>
              <a:t>2,5</a:t>
            </a:r>
            <a:r>
              <a:rPr sz="160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млн.</a:t>
            </a:r>
            <a:r>
              <a:rPr sz="16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20" dirty="0">
                <a:solidFill>
                  <a:srgbClr val="FFFFFF"/>
                </a:solidFill>
                <a:latin typeface="Arial"/>
                <a:cs typeface="Arial"/>
              </a:rPr>
              <a:t>руб.</a:t>
            </a:r>
            <a:endParaRPr sz="1600" dirty="0">
              <a:latin typeface="Arial"/>
              <a:cs typeface="Arial"/>
            </a:endParaRPr>
          </a:p>
        </p:txBody>
      </p:sp>
      <p:grpSp>
        <p:nvGrpSpPr>
          <p:cNvPr id="6" name="object 19"/>
          <p:cNvGrpSpPr/>
          <p:nvPr/>
        </p:nvGrpSpPr>
        <p:grpSpPr>
          <a:xfrm>
            <a:off x="214283" y="2208368"/>
            <a:ext cx="8858312" cy="1034350"/>
            <a:chOff x="-27534" y="2747240"/>
            <a:chExt cx="9092390" cy="994834"/>
          </a:xfrm>
        </p:grpSpPr>
        <p:sp>
          <p:nvSpPr>
            <p:cNvPr id="20" name="object 20"/>
            <p:cNvSpPr/>
            <p:nvPr/>
          </p:nvSpPr>
          <p:spPr>
            <a:xfrm>
              <a:off x="157137" y="3014611"/>
              <a:ext cx="8785225" cy="706120"/>
            </a:xfrm>
            <a:custGeom>
              <a:avLst/>
              <a:gdLst/>
              <a:ahLst/>
              <a:cxnLst/>
              <a:rect l="l" t="t" r="r" b="b"/>
              <a:pathLst>
                <a:path w="8785225" h="706120">
                  <a:moveTo>
                    <a:pt x="0" y="705599"/>
                  </a:moveTo>
                  <a:lnTo>
                    <a:pt x="8784971" y="705599"/>
                  </a:lnTo>
                  <a:lnTo>
                    <a:pt x="8784971" y="0"/>
                  </a:lnTo>
                  <a:lnTo>
                    <a:pt x="0" y="0"/>
                  </a:lnTo>
                  <a:lnTo>
                    <a:pt x="0" y="705599"/>
                  </a:lnTo>
                  <a:close/>
                </a:path>
              </a:pathLst>
            </a:custGeom>
            <a:ln w="25399">
              <a:solidFill>
                <a:srgbClr val="004E4B"/>
              </a:solidFill>
            </a:ln>
          </p:spPr>
          <p:txBody>
            <a:bodyPr wrap="square" lIns="0" tIns="0" rIns="0" bIns="0" rtlCol="0"/>
            <a:lstStyle/>
            <a:p>
              <a:endParaRPr u="sng"/>
            </a:p>
          </p:txBody>
        </p:sp>
        <p:pic>
          <p:nvPicPr>
            <p:cNvPr id="21" name="object 2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27534" y="2747240"/>
              <a:ext cx="9092390" cy="994834"/>
            </a:xfrm>
            <a:prstGeom prst="rect">
              <a:avLst/>
            </a:prstGeom>
          </p:spPr>
        </p:pic>
      </p:grpSp>
      <p:sp>
        <p:nvSpPr>
          <p:cNvPr id="23" name="object 23"/>
          <p:cNvSpPr txBox="1"/>
          <p:nvPr/>
        </p:nvSpPr>
        <p:spPr>
          <a:xfrm>
            <a:off x="567334" y="2992323"/>
            <a:ext cx="63309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endParaRPr sz="1600" dirty="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67334" y="2382537"/>
            <a:ext cx="5604866" cy="542456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90"/>
              </a:spcBef>
            </a:pPr>
            <a:r>
              <a:rPr lang="ru-RU" sz="1600" b="1" spc="-20" dirty="0">
                <a:solidFill>
                  <a:srgbClr val="FFFFFF"/>
                </a:solidFill>
                <a:latin typeface="Arial"/>
                <a:cs typeface="Arial"/>
              </a:rPr>
              <a:t>Развитие системы культурно-досугового обслуживания населения </a:t>
            </a:r>
            <a:r>
              <a:rPr lang="ru-RU" sz="1600" b="1" spc="-5" dirty="0">
                <a:solidFill>
                  <a:srgbClr val="FFFFFF"/>
                </a:solidFill>
                <a:latin typeface="Arial"/>
                <a:cs typeface="Arial"/>
              </a:rPr>
              <a:t>– 14 779,6 </a:t>
            </a:r>
            <a:r>
              <a:rPr lang="ru-RU" sz="1600" b="1" spc="-5" dirty="0" err="1">
                <a:solidFill>
                  <a:srgbClr val="FFFFFF"/>
                </a:solidFill>
                <a:latin typeface="Arial"/>
                <a:cs typeface="Arial"/>
              </a:rPr>
              <a:t>тыс.руб</a:t>
            </a:r>
            <a:endParaRPr lang="ru-RU" sz="1600" dirty="0">
              <a:latin typeface="Arial"/>
              <a:cs typeface="Arial"/>
            </a:endParaRPr>
          </a:p>
        </p:txBody>
      </p:sp>
      <p:sp>
        <p:nvSpPr>
          <p:cNvPr id="26" name="object 26"/>
          <p:cNvSpPr txBox="1">
            <a:spLocks noGrp="1"/>
          </p:cNvSpPr>
          <p:nvPr>
            <p:ph type="title"/>
          </p:nvPr>
        </p:nvSpPr>
        <p:spPr>
          <a:xfrm>
            <a:off x="683568" y="239407"/>
            <a:ext cx="6812656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dirty="0"/>
              <a:t>МП</a:t>
            </a:r>
            <a:r>
              <a:rPr lang="ru-RU" spc="-25" dirty="0"/>
              <a:t> «РАЗВИТИЕ</a:t>
            </a:r>
            <a:r>
              <a:rPr lang="ru-RU" spc="-20" dirty="0"/>
              <a:t> </a:t>
            </a:r>
            <a:r>
              <a:rPr lang="ru-RU" spc="-30" dirty="0"/>
              <a:t>КУЛЬТУРЫ</a:t>
            </a:r>
            <a:r>
              <a:rPr lang="ru-RU" spc="-5" dirty="0"/>
              <a:t>  В МУНИЦИПАЛЬНОМ ОБРАЗОВАНИИ «СТРУГО-КРАСНЕНСКИЙ РАЙОН»       ( 22 395,4 ТЫС.РУБ)</a:t>
            </a:r>
            <a:endParaRPr dirty="0"/>
          </a:p>
        </p:txBody>
      </p:sp>
      <p:grpSp>
        <p:nvGrpSpPr>
          <p:cNvPr id="13" name="object 28"/>
          <p:cNvGrpSpPr/>
          <p:nvPr/>
        </p:nvGrpSpPr>
        <p:grpSpPr>
          <a:xfrm>
            <a:off x="7294879" y="229952"/>
            <a:ext cx="632460" cy="632460"/>
            <a:chOff x="7532116" y="343915"/>
            <a:chExt cx="632460" cy="632460"/>
          </a:xfrm>
        </p:grpSpPr>
        <p:sp>
          <p:nvSpPr>
            <p:cNvPr id="29" name="object 29"/>
            <p:cNvSpPr/>
            <p:nvPr/>
          </p:nvSpPr>
          <p:spPr>
            <a:xfrm>
              <a:off x="7848346" y="343915"/>
              <a:ext cx="149225" cy="316230"/>
            </a:xfrm>
            <a:custGeom>
              <a:avLst/>
              <a:gdLst/>
              <a:ahLst/>
              <a:cxnLst/>
              <a:rect l="l" t="t" r="r" b="b"/>
              <a:pathLst>
                <a:path w="149225" h="316230">
                  <a:moveTo>
                    <a:pt x="0" y="0"/>
                  </a:moveTo>
                  <a:lnTo>
                    <a:pt x="0" y="316229"/>
                  </a:lnTo>
                  <a:lnTo>
                    <a:pt x="148844" y="37210"/>
                  </a:lnTo>
                  <a:lnTo>
                    <a:pt x="113603" y="21109"/>
                  </a:lnTo>
                  <a:lnTo>
                    <a:pt x="76755" y="9461"/>
                  </a:lnTo>
                  <a:lnTo>
                    <a:pt x="38740" y="23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AF5F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7532116" y="343915"/>
              <a:ext cx="632460" cy="632460"/>
            </a:xfrm>
            <a:custGeom>
              <a:avLst/>
              <a:gdLst/>
              <a:ahLst/>
              <a:cxnLst/>
              <a:rect l="l" t="t" r="r" b="b"/>
              <a:pathLst>
                <a:path w="632459" h="632460">
                  <a:moveTo>
                    <a:pt x="316229" y="0"/>
                  </a:moveTo>
                  <a:lnTo>
                    <a:pt x="269505" y="3429"/>
                  </a:lnTo>
                  <a:lnTo>
                    <a:pt x="224907" y="13390"/>
                  </a:lnTo>
                  <a:lnTo>
                    <a:pt x="182925" y="29395"/>
                  </a:lnTo>
                  <a:lnTo>
                    <a:pt x="144050" y="50952"/>
                  </a:lnTo>
                  <a:lnTo>
                    <a:pt x="108769" y="77574"/>
                  </a:lnTo>
                  <a:lnTo>
                    <a:pt x="77574" y="108769"/>
                  </a:lnTo>
                  <a:lnTo>
                    <a:pt x="50952" y="144050"/>
                  </a:lnTo>
                  <a:lnTo>
                    <a:pt x="29395" y="182925"/>
                  </a:lnTo>
                  <a:lnTo>
                    <a:pt x="13390" y="224907"/>
                  </a:lnTo>
                  <a:lnTo>
                    <a:pt x="3429" y="269505"/>
                  </a:lnTo>
                  <a:lnTo>
                    <a:pt x="0" y="316229"/>
                  </a:lnTo>
                  <a:lnTo>
                    <a:pt x="3429" y="362954"/>
                  </a:lnTo>
                  <a:lnTo>
                    <a:pt x="13390" y="407552"/>
                  </a:lnTo>
                  <a:lnTo>
                    <a:pt x="29395" y="449534"/>
                  </a:lnTo>
                  <a:lnTo>
                    <a:pt x="50952" y="488409"/>
                  </a:lnTo>
                  <a:lnTo>
                    <a:pt x="77574" y="523690"/>
                  </a:lnTo>
                  <a:lnTo>
                    <a:pt x="108769" y="554885"/>
                  </a:lnTo>
                  <a:lnTo>
                    <a:pt x="144050" y="581507"/>
                  </a:lnTo>
                  <a:lnTo>
                    <a:pt x="182925" y="603064"/>
                  </a:lnTo>
                  <a:lnTo>
                    <a:pt x="224907" y="619069"/>
                  </a:lnTo>
                  <a:lnTo>
                    <a:pt x="269505" y="629030"/>
                  </a:lnTo>
                  <a:lnTo>
                    <a:pt x="316229" y="632459"/>
                  </a:lnTo>
                  <a:lnTo>
                    <a:pt x="362954" y="629030"/>
                  </a:lnTo>
                  <a:lnTo>
                    <a:pt x="407552" y="619069"/>
                  </a:lnTo>
                  <a:lnTo>
                    <a:pt x="449534" y="603064"/>
                  </a:lnTo>
                  <a:lnTo>
                    <a:pt x="488409" y="581507"/>
                  </a:lnTo>
                  <a:lnTo>
                    <a:pt x="523690" y="554885"/>
                  </a:lnTo>
                  <a:lnTo>
                    <a:pt x="554885" y="523690"/>
                  </a:lnTo>
                  <a:lnTo>
                    <a:pt x="581507" y="488409"/>
                  </a:lnTo>
                  <a:lnTo>
                    <a:pt x="603064" y="449534"/>
                  </a:lnTo>
                  <a:lnTo>
                    <a:pt x="619069" y="407552"/>
                  </a:lnTo>
                  <a:lnTo>
                    <a:pt x="629030" y="362954"/>
                  </a:lnTo>
                  <a:lnTo>
                    <a:pt x="632459" y="316229"/>
                  </a:lnTo>
                  <a:lnTo>
                    <a:pt x="628592" y="266870"/>
                  </a:lnTo>
                  <a:lnTo>
                    <a:pt x="617292" y="219437"/>
                  </a:lnTo>
                  <a:lnTo>
                    <a:pt x="599009" y="174674"/>
                  </a:lnTo>
                  <a:lnTo>
                    <a:pt x="574195" y="133326"/>
                  </a:lnTo>
                  <a:lnTo>
                    <a:pt x="543300" y="96136"/>
                  </a:lnTo>
                  <a:lnTo>
                    <a:pt x="506776" y="63850"/>
                  </a:lnTo>
                  <a:lnTo>
                    <a:pt x="465074" y="37210"/>
                  </a:lnTo>
                  <a:lnTo>
                    <a:pt x="316229" y="316229"/>
                  </a:lnTo>
                  <a:lnTo>
                    <a:pt x="316229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" name="object 31"/>
          <p:cNvSpPr txBox="1"/>
          <p:nvPr/>
        </p:nvSpPr>
        <p:spPr>
          <a:xfrm>
            <a:off x="7362167" y="1454109"/>
            <a:ext cx="1019833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lang="ru-RU" sz="1600" b="1" dirty="0">
                <a:solidFill>
                  <a:srgbClr val="FFFFFF"/>
                </a:solidFill>
                <a:latin typeface="Arial"/>
                <a:cs typeface="Arial"/>
              </a:rPr>
              <a:t>30,35</a:t>
            </a:r>
            <a:r>
              <a:rPr sz="1600" b="1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r>
              <a:rPr sz="16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 rot="10800000" flipV="1">
            <a:off x="982457" y="4971795"/>
            <a:ext cx="8029556" cy="340477"/>
          </a:xfrm>
          <a:prstGeom prst="rect">
            <a:avLst/>
          </a:prstGeom>
          <a:solidFill>
            <a:srgbClr val="FCEADA"/>
          </a:solidFill>
        </p:spPr>
        <p:txBody>
          <a:bodyPr vert="horz" wrap="square" lIns="0" tIns="32384" rIns="0" bIns="0" rtlCol="0">
            <a:spAutoFit/>
          </a:bodyPr>
          <a:lstStyle/>
          <a:p>
            <a:pPr marL="92075">
              <a:lnSpc>
                <a:spcPct val="100000"/>
              </a:lnSpc>
              <a:spcBef>
                <a:spcPts val="254"/>
              </a:spcBef>
            </a:pPr>
            <a:r>
              <a:rPr sz="2000" b="1" spc="-5" dirty="0">
                <a:solidFill>
                  <a:srgbClr val="006666"/>
                </a:solidFill>
                <a:latin typeface="Arial"/>
                <a:cs typeface="Arial"/>
              </a:rPr>
              <a:t>Исполнение</a:t>
            </a:r>
            <a:r>
              <a:rPr sz="2000" b="1" spc="-40" dirty="0">
                <a:solidFill>
                  <a:srgbClr val="006666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6666"/>
                </a:solidFill>
                <a:latin typeface="Arial"/>
                <a:cs typeface="Arial"/>
              </a:rPr>
              <a:t>МП</a:t>
            </a:r>
            <a:r>
              <a:rPr sz="2000" b="1" spc="-25" dirty="0">
                <a:solidFill>
                  <a:srgbClr val="006666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6666"/>
                </a:solidFill>
                <a:latin typeface="Arial"/>
                <a:cs typeface="Arial"/>
              </a:rPr>
              <a:t>в</a:t>
            </a:r>
            <a:r>
              <a:rPr sz="2000" b="1" spc="-20" dirty="0">
                <a:solidFill>
                  <a:srgbClr val="006666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6666"/>
                </a:solidFill>
                <a:latin typeface="Arial"/>
                <a:cs typeface="Arial"/>
              </a:rPr>
              <a:t>202</a:t>
            </a:r>
            <a:r>
              <a:rPr lang="ru-RU" sz="2000" b="1" spc="-5" dirty="0">
                <a:solidFill>
                  <a:srgbClr val="006666"/>
                </a:solidFill>
                <a:latin typeface="Arial"/>
                <a:cs typeface="Arial"/>
              </a:rPr>
              <a:t>3</a:t>
            </a:r>
            <a:r>
              <a:rPr sz="2000" b="1" spc="-20" dirty="0">
                <a:solidFill>
                  <a:srgbClr val="006666"/>
                </a:solidFill>
                <a:latin typeface="Arial"/>
                <a:cs typeface="Arial"/>
              </a:rPr>
              <a:t> </a:t>
            </a:r>
            <a:r>
              <a:rPr sz="2000" b="1" spc="-5" dirty="0" err="1">
                <a:solidFill>
                  <a:srgbClr val="006666"/>
                </a:solidFill>
                <a:latin typeface="Arial"/>
                <a:cs typeface="Arial"/>
              </a:rPr>
              <a:t>году</a:t>
            </a:r>
            <a:r>
              <a:rPr sz="2000" b="1" spc="-10" dirty="0">
                <a:solidFill>
                  <a:srgbClr val="006666"/>
                </a:solidFill>
                <a:latin typeface="Arial"/>
                <a:cs typeface="Arial"/>
              </a:rPr>
              <a:t> </a:t>
            </a:r>
            <a:r>
              <a:rPr lang="ru-RU" sz="2000" b="1" dirty="0">
                <a:solidFill>
                  <a:srgbClr val="006666"/>
                </a:solidFill>
                <a:latin typeface="Arial"/>
                <a:cs typeface="Arial"/>
              </a:rPr>
              <a:t>–</a:t>
            </a:r>
            <a:r>
              <a:rPr sz="2000" b="1" spc="-25" dirty="0">
                <a:solidFill>
                  <a:srgbClr val="006666"/>
                </a:solidFill>
                <a:latin typeface="Arial"/>
                <a:cs typeface="Arial"/>
              </a:rPr>
              <a:t> </a:t>
            </a:r>
            <a:r>
              <a:rPr lang="ru-RU" sz="2000" b="1" spc="-25" dirty="0">
                <a:solidFill>
                  <a:srgbClr val="006666"/>
                </a:solidFill>
                <a:latin typeface="Arial"/>
                <a:cs typeface="Arial"/>
              </a:rPr>
              <a:t>65,4 </a:t>
            </a:r>
            <a:r>
              <a:rPr sz="2000" b="1" dirty="0">
                <a:solidFill>
                  <a:srgbClr val="006666"/>
                </a:solidFill>
                <a:latin typeface="Calibri"/>
                <a:cs typeface="Calibri"/>
              </a:rPr>
              <a:t>%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7" name="object 19">
            <a:extLst>
              <a:ext uri="{FF2B5EF4-FFF2-40B4-BE49-F238E27FC236}">
                <a16:creationId xmlns:a16="http://schemas.microsoft.com/office/drawing/2014/main" id="{C064AC91-39E0-44DA-E9FB-83375D619C89}"/>
              </a:ext>
            </a:extLst>
          </p:cNvPr>
          <p:cNvGrpSpPr/>
          <p:nvPr/>
        </p:nvGrpSpPr>
        <p:grpSpPr>
          <a:xfrm>
            <a:off x="142844" y="3737932"/>
            <a:ext cx="8929750" cy="1282254"/>
            <a:chOff x="-127983" y="2721985"/>
            <a:chExt cx="9109079" cy="825607"/>
          </a:xfrm>
        </p:grpSpPr>
        <p:sp>
          <p:nvSpPr>
            <p:cNvPr id="42" name="object 20">
              <a:extLst>
                <a:ext uri="{FF2B5EF4-FFF2-40B4-BE49-F238E27FC236}">
                  <a16:creationId xmlns:a16="http://schemas.microsoft.com/office/drawing/2014/main" id="{DFE1AECA-6EBA-A3F6-DA2E-72DDC89FBC2C}"/>
                </a:ext>
              </a:extLst>
            </p:cNvPr>
            <p:cNvSpPr/>
            <p:nvPr/>
          </p:nvSpPr>
          <p:spPr>
            <a:xfrm>
              <a:off x="157138" y="3014611"/>
              <a:ext cx="8777622" cy="464144"/>
            </a:xfrm>
            <a:custGeom>
              <a:avLst/>
              <a:gdLst/>
              <a:ahLst/>
              <a:cxnLst/>
              <a:rect l="l" t="t" r="r" b="b"/>
              <a:pathLst>
                <a:path w="8785225" h="706120">
                  <a:moveTo>
                    <a:pt x="0" y="705599"/>
                  </a:moveTo>
                  <a:lnTo>
                    <a:pt x="8784971" y="705599"/>
                  </a:lnTo>
                  <a:lnTo>
                    <a:pt x="8784971" y="0"/>
                  </a:lnTo>
                  <a:lnTo>
                    <a:pt x="0" y="0"/>
                  </a:lnTo>
                  <a:lnTo>
                    <a:pt x="0" y="705599"/>
                  </a:lnTo>
                  <a:close/>
                </a:path>
              </a:pathLst>
            </a:custGeom>
            <a:ln w="25399">
              <a:solidFill>
                <a:srgbClr val="004E4B"/>
              </a:solidFill>
            </a:ln>
          </p:spPr>
          <p:txBody>
            <a:bodyPr wrap="square" lIns="0" tIns="0" rIns="0" bIns="0" rtlCol="0"/>
            <a:lstStyle/>
            <a:p>
              <a:endParaRPr u="sng"/>
            </a:p>
          </p:txBody>
        </p:sp>
        <p:pic>
          <p:nvPicPr>
            <p:cNvPr id="43" name="object 21">
              <a:extLst>
                <a:ext uri="{FF2B5EF4-FFF2-40B4-BE49-F238E27FC236}">
                  <a16:creationId xmlns:a16="http://schemas.microsoft.com/office/drawing/2014/main" id="{32C0FBDC-C3A6-4A41-1ECE-8C27439CAD8C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127983" y="2721985"/>
              <a:ext cx="9109079" cy="825607"/>
            </a:xfrm>
            <a:prstGeom prst="rect">
              <a:avLst/>
            </a:prstGeom>
          </p:spPr>
        </p:pic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8FE929B5-4D5E-ED23-8BE9-26AEFD417F7F}"/>
              </a:ext>
            </a:extLst>
          </p:cNvPr>
          <p:cNvSpPr txBox="1"/>
          <p:nvPr/>
        </p:nvSpPr>
        <p:spPr>
          <a:xfrm>
            <a:off x="550431" y="4114915"/>
            <a:ext cx="550107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390"/>
              </a:spcBef>
            </a:pPr>
            <a:r>
              <a:rPr lang="ru-RU" sz="1600" b="1" spc="-20" dirty="0">
                <a:solidFill>
                  <a:srgbClr val="FFFFFF"/>
                </a:solidFill>
                <a:latin typeface="Arial"/>
                <a:cs typeface="Arial"/>
              </a:rPr>
              <a:t>Развитие музейного дела </a:t>
            </a:r>
            <a:r>
              <a:rPr lang="ru-RU" sz="1600" b="1" spc="-5" dirty="0">
                <a:solidFill>
                  <a:srgbClr val="FFFFFF"/>
                </a:solidFill>
                <a:latin typeface="Arial"/>
                <a:cs typeface="Arial"/>
              </a:rPr>
              <a:t>– 629,6 </a:t>
            </a:r>
            <a:r>
              <a:rPr lang="ru-RU" sz="1600" b="1" spc="-5" dirty="0" err="1">
                <a:solidFill>
                  <a:srgbClr val="FFFFFF"/>
                </a:solidFill>
                <a:latin typeface="Arial"/>
                <a:cs typeface="Arial"/>
              </a:rPr>
              <a:t>тыс.руб</a:t>
            </a:r>
            <a:endParaRPr lang="ru-RU" sz="1600" dirty="0">
              <a:latin typeface="Arial"/>
              <a:cs typeface="Arial"/>
            </a:endParaRPr>
          </a:p>
        </p:txBody>
      </p:sp>
      <p:grpSp>
        <p:nvGrpSpPr>
          <p:cNvPr id="19" name="object 28">
            <a:extLst>
              <a:ext uri="{FF2B5EF4-FFF2-40B4-BE49-F238E27FC236}">
                <a16:creationId xmlns:a16="http://schemas.microsoft.com/office/drawing/2014/main" id="{CE120BE7-F789-88F9-B38C-5C491B01B7CE}"/>
              </a:ext>
            </a:extLst>
          </p:cNvPr>
          <p:cNvGrpSpPr/>
          <p:nvPr/>
        </p:nvGrpSpPr>
        <p:grpSpPr>
          <a:xfrm>
            <a:off x="6324600" y="1503279"/>
            <a:ext cx="796771" cy="777185"/>
            <a:chOff x="7532116" y="343915"/>
            <a:chExt cx="632460" cy="632460"/>
          </a:xfrm>
        </p:grpSpPr>
        <p:sp>
          <p:nvSpPr>
            <p:cNvPr id="49" name="object 29">
              <a:extLst>
                <a:ext uri="{FF2B5EF4-FFF2-40B4-BE49-F238E27FC236}">
                  <a16:creationId xmlns:a16="http://schemas.microsoft.com/office/drawing/2014/main" id="{7F87F046-D1E6-EA00-B2A1-9FA59BD3541F}"/>
                </a:ext>
              </a:extLst>
            </p:cNvPr>
            <p:cNvSpPr/>
            <p:nvPr/>
          </p:nvSpPr>
          <p:spPr>
            <a:xfrm>
              <a:off x="7848346" y="343915"/>
              <a:ext cx="149225" cy="316230"/>
            </a:xfrm>
            <a:custGeom>
              <a:avLst/>
              <a:gdLst/>
              <a:ahLst/>
              <a:cxnLst/>
              <a:rect l="l" t="t" r="r" b="b"/>
              <a:pathLst>
                <a:path w="149225" h="316230">
                  <a:moveTo>
                    <a:pt x="0" y="0"/>
                  </a:moveTo>
                  <a:lnTo>
                    <a:pt x="0" y="316229"/>
                  </a:lnTo>
                  <a:lnTo>
                    <a:pt x="148844" y="37210"/>
                  </a:lnTo>
                  <a:lnTo>
                    <a:pt x="113603" y="21109"/>
                  </a:lnTo>
                  <a:lnTo>
                    <a:pt x="76755" y="9461"/>
                  </a:lnTo>
                  <a:lnTo>
                    <a:pt x="38740" y="23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AF5F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30">
              <a:extLst>
                <a:ext uri="{FF2B5EF4-FFF2-40B4-BE49-F238E27FC236}">
                  <a16:creationId xmlns:a16="http://schemas.microsoft.com/office/drawing/2014/main" id="{0840A9F9-6689-C2D9-C017-8EE396848010}"/>
                </a:ext>
              </a:extLst>
            </p:cNvPr>
            <p:cNvSpPr/>
            <p:nvPr/>
          </p:nvSpPr>
          <p:spPr>
            <a:xfrm>
              <a:off x="7532116" y="343915"/>
              <a:ext cx="632460" cy="632460"/>
            </a:xfrm>
            <a:custGeom>
              <a:avLst/>
              <a:gdLst/>
              <a:ahLst/>
              <a:cxnLst/>
              <a:rect l="l" t="t" r="r" b="b"/>
              <a:pathLst>
                <a:path w="632459" h="632460">
                  <a:moveTo>
                    <a:pt x="316229" y="0"/>
                  </a:moveTo>
                  <a:lnTo>
                    <a:pt x="269505" y="3429"/>
                  </a:lnTo>
                  <a:lnTo>
                    <a:pt x="224907" y="13390"/>
                  </a:lnTo>
                  <a:lnTo>
                    <a:pt x="182925" y="29395"/>
                  </a:lnTo>
                  <a:lnTo>
                    <a:pt x="144050" y="50952"/>
                  </a:lnTo>
                  <a:lnTo>
                    <a:pt x="108769" y="77574"/>
                  </a:lnTo>
                  <a:lnTo>
                    <a:pt x="77574" y="108769"/>
                  </a:lnTo>
                  <a:lnTo>
                    <a:pt x="50952" y="144050"/>
                  </a:lnTo>
                  <a:lnTo>
                    <a:pt x="29395" y="182925"/>
                  </a:lnTo>
                  <a:lnTo>
                    <a:pt x="13390" y="224907"/>
                  </a:lnTo>
                  <a:lnTo>
                    <a:pt x="3429" y="269505"/>
                  </a:lnTo>
                  <a:lnTo>
                    <a:pt x="0" y="316229"/>
                  </a:lnTo>
                  <a:lnTo>
                    <a:pt x="3429" y="362954"/>
                  </a:lnTo>
                  <a:lnTo>
                    <a:pt x="13390" y="407552"/>
                  </a:lnTo>
                  <a:lnTo>
                    <a:pt x="29395" y="449534"/>
                  </a:lnTo>
                  <a:lnTo>
                    <a:pt x="50952" y="488409"/>
                  </a:lnTo>
                  <a:lnTo>
                    <a:pt x="77574" y="523690"/>
                  </a:lnTo>
                  <a:lnTo>
                    <a:pt x="108769" y="554885"/>
                  </a:lnTo>
                  <a:lnTo>
                    <a:pt x="144050" y="581507"/>
                  </a:lnTo>
                  <a:lnTo>
                    <a:pt x="182925" y="603064"/>
                  </a:lnTo>
                  <a:lnTo>
                    <a:pt x="224907" y="619069"/>
                  </a:lnTo>
                  <a:lnTo>
                    <a:pt x="269505" y="629030"/>
                  </a:lnTo>
                  <a:lnTo>
                    <a:pt x="316229" y="632459"/>
                  </a:lnTo>
                  <a:lnTo>
                    <a:pt x="362954" y="629030"/>
                  </a:lnTo>
                  <a:lnTo>
                    <a:pt x="407552" y="619069"/>
                  </a:lnTo>
                  <a:lnTo>
                    <a:pt x="449534" y="603064"/>
                  </a:lnTo>
                  <a:lnTo>
                    <a:pt x="488409" y="581507"/>
                  </a:lnTo>
                  <a:lnTo>
                    <a:pt x="523690" y="554885"/>
                  </a:lnTo>
                  <a:lnTo>
                    <a:pt x="554885" y="523690"/>
                  </a:lnTo>
                  <a:lnTo>
                    <a:pt x="581507" y="488409"/>
                  </a:lnTo>
                  <a:lnTo>
                    <a:pt x="603064" y="449534"/>
                  </a:lnTo>
                  <a:lnTo>
                    <a:pt x="619069" y="407552"/>
                  </a:lnTo>
                  <a:lnTo>
                    <a:pt x="629030" y="362954"/>
                  </a:lnTo>
                  <a:lnTo>
                    <a:pt x="632459" y="316229"/>
                  </a:lnTo>
                  <a:lnTo>
                    <a:pt x="628592" y="266870"/>
                  </a:lnTo>
                  <a:lnTo>
                    <a:pt x="617292" y="219437"/>
                  </a:lnTo>
                  <a:lnTo>
                    <a:pt x="599009" y="174674"/>
                  </a:lnTo>
                  <a:lnTo>
                    <a:pt x="574195" y="133326"/>
                  </a:lnTo>
                  <a:lnTo>
                    <a:pt x="543300" y="96136"/>
                  </a:lnTo>
                  <a:lnTo>
                    <a:pt x="506776" y="63850"/>
                  </a:lnTo>
                  <a:lnTo>
                    <a:pt x="465074" y="37210"/>
                  </a:lnTo>
                  <a:lnTo>
                    <a:pt x="316229" y="316229"/>
                  </a:lnTo>
                  <a:lnTo>
                    <a:pt x="316229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8" name="object 28">
            <a:extLst>
              <a:ext uri="{FF2B5EF4-FFF2-40B4-BE49-F238E27FC236}">
                <a16:creationId xmlns:a16="http://schemas.microsoft.com/office/drawing/2014/main" id="{1C208ADA-0A3B-2ECD-5D16-23BCD73896D5}"/>
              </a:ext>
            </a:extLst>
          </p:cNvPr>
          <p:cNvGrpSpPr/>
          <p:nvPr/>
        </p:nvGrpSpPr>
        <p:grpSpPr>
          <a:xfrm>
            <a:off x="6306268" y="2382538"/>
            <a:ext cx="889715" cy="609786"/>
            <a:chOff x="7532116" y="343915"/>
            <a:chExt cx="632460" cy="632460"/>
          </a:xfrm>
        </p:grpSpPr>
        <p:sp>
          <p:nvSpPr>
            <p:cNvPr id="55" name="object 29">
              <a:extLst>
                <a:ext uri="{FF2B5EF4-FFF2-40B4-BE49-F238E27FC236}">
                  <a16:creationId xmlns:a16="http://schemas.microsoft.com/office/drawing/2014/main" id="{4165F61B-150C-5FC7-9C9B-AB6B863E4B05}"/>
                </a:ext>
              </a:extLst>
            </p:cNvPr>
            <p:cNvSpPr/>
            <p:nvPr/>
          </p:nvSpPr>
          <p:spPr>
            <a:xfrm>
              <a:off x="7848346" y="343915"/>
              <a:ext cx="149225" cy="316230"/>
            </a:xfrm>
            <a:custGeom>
              <a:avLst/>
              <a:gdLst/>
              <a:ahLst/>
              <a:cxnLst/>
              <a:rect l="l" t="t" r="r" b="b"/>
              <a:pathLst>
                <a:path w="149225" h="316230">
                  <a:moveTo>
                    <a:pt x="0" y="0"/>
                  </a:moveTo>
                  <a:lnTo>
                    <a:pt x="0" y="316229"/>
                  </a:lnTo>
                  <a:lnTo>
                    <a:pt x="148844" y="37210"/>
                  </a:lnTo>
                  <a:lnTo>
                    <a:pt x="113603" y="21109"/>
                  </a:lnTo>
                  <a:lnTo>
                    <a:pt x="76755" y="9461"/>
                  </a:lnTo>
                  <a:lnTo>
                    <a:pt x="38740" y="23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AF5F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30">
              <a:extLst>
                <a:ext uri="{FF2B5EF4-FFF2-40B4-BE49-F238E27FC236}">
                  <a16:creationId xmlns:a16="http://schemas.microsoft.com/office/drawing/2014/main" id="{83E79580-09D6-568A-7049-82FF11982F16}"/>
                </a:ext>
              </a:extLst>
            </p:cNvPr>
            <p:cNvSpPr/>
            <p:nvPr/>
          </p:nvSpPr>
          <p:spPr>
            <a:xfrm>
              <a:off x="7532116" y="343915"/>
              <a:ext cx="632460" cy="632460"/>
            </a:xfrm>
            <a:custGeom>
              <a:avLst/>
              <a:gdLst/>
              <a:ahLst/>
              <a:cxnLst/>
              <a:rect l="l" t="t" r="r" b="b"/>
              <a:pathLst>
                <a:path w="632459" h="632460">
                  <a:moveTo>
                    <a:pt x="316229" y="0"/>
                  </a:moveTo>
                  <a:lnTo>
                    <a:pt x="269505" y="3429"/>
                  </a:lnTo>
                  <a:lnTo>
                    <a:pt x="224907" y="13390"/>
                  </a:lnTo>
                  <a:lnTo>
                    <a:pt x="182925" y="29395"/>
                  </a:lnTo>
                  <a:lnTo>
                    <a:pt x="144050" y="50952"/>
                  </a:lnTo>
                  <a:lnTo>
                    <a:pt x="108769" y="77574"/>
                  </a:lnTo>
                  <a:lnTo>
                    <a:pt x="77574" y="108769"/>
                  </a:lnTo>
                  <a:lnTo>
                    <a:pt x="50952" y="144050"/>
                  </a:lnTo>
                  <a:lnTo>
                    <a:pt x="29395" y="182925"/>
                  </a:lnTo>
                  <a:lnTo>
                    <a:pt x="13390" y="224907"/>
                  </a:lnTo>
                  <a:lnTo>
                    <a:pt x="3429" y="269505"/>
                  </a:lnTo>
                  <a:lnTo>
                    <a:pt x="0" y="316229"/>
                  </a:lnTo>
                  <a:lnTo>
                    <a:pt x="3429" y="362954"/>
                  </a:lnTo>
                  <a:lnTo>
                    <a:pt x="13390" y="407552"/>
                  </a:lnTo>
                  <a:lnTo>
                    <a:pt x="29395" y="449534"/>
                  </a:lnTo>
                  <a:lnTo>
                    <a:pt x="50952" y="488409"/>
                  </a:lnTo>
                  <a:lnTo>
                    <a:pt x="77574" y="523690"/>
                  </a:lnTo>
                  <a:lnTo>
                    <a:pt x="108769" y="554885"/>
                  </a:lnTo>
                  <a:lnTo>
                    <a:pt x="144050" y="581507"/>
                  </a:lnTo>
                  <a:lnTo>
                    <a:pt x="182925" y="603064"/>
                  </a:lnTo>
                  <a:lnTo>
                    <a:pt x="224907" y="619069"/>
                  </a:lnTo>
                  <a:lnTo>
                    <a:pt x="269505" y="629030"/>
                  </a:lnTo>
                  <a:lnTo>
                    <a:pt x="316229" y="632459"/>
                  </a:lnTo>
                  <a:lnTo>
                    <a:pt x="362954" y="629030"/>
                  </a:lnTo>
                  <a:lnTo>
                    <a:pt x="407552" y="619069"/>
                  </a:lnTo>
                  <a:lnTo>
                    <a:pt x="449534" y="603064"/>
                  </a:lnTo>
                  <a:lnTo>
                    <a:pt x="488409" y="581507"/>
                  </a:lnTo>
                  <a:lnTo>
                    <a:pt x="523690" y="554885"/>
                  </a:lnTo>
                  <a:lnTo>
                    <a:pt x="554885" y="523690"/>
                  </a:lnTo>
                  <a:lnTo>
                    <a:pt x="581507" y="488409"/>
                  </a:lnTo>
                  <a:lnTo>
                    <a:pt x="603064" y="449534"/>
                  </a:lnTo>
                  <a:lnTo>
                    <a:pt x="619069" y="407552"/>
                  </a:lnTo>
                  <a:lnTo>
                    <a:pt x="629030" y="362954"/>
                  </a:lnTo>
                  <a:lnTo>
                    <a:pt x="632459" y="316229"/>
                  </a:lnTo>
                  <a:lnTo>
                    <a:pt x="628592" y="266870"/>
                  </a:lnTo>
                  <a:lnTo>
                    <a:pt x="617292" y="219437"/>
                  </a:lnTo>
                  <a:lnTo>
                    <a:pt x="599009" y="174674"/>
                  </a:lnTo>
                  <a:lnTo>
                    <a:pt x="574195" y="133326"/>
                  </a:lnTo>
                  <a:lnTo>
                    <a:pt x="543300" y="96136"/>
                  </a:lnTo>
                  <a:lnTo>
                    <a:pt x="506776" y="63850"/>
                  </a:lnTo>
                  <a:lnTo>
                    <a:pt x="465074" y="37210"/>
                  </a:lnTo>
                  <a:lnTo>
                    <a:pt x="316229" y="316229"/>
                  </a:lnTo>
                  <a:lnTo>
                    <a:pt x="316229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4" name="object 28">
            <a:extLst>
              <a:ext uri="{FF2B5EF4-FFF2-40B4-BE49-F238E27FC236}">
                <a16:creationId xmlns:a16="http://schemas.microsoft.com/office/drawing/2014/main" id="{032819F5-FB59-08E3-14CC-688BE4CBEF70}"/>
              </a:ext>
            </a:extLst>
          </p:cNvPr>
          <p:cNvGrpSpPr/>
          <p:nvPr/>
        </p:nvGrpSpPr>
        <p:grpSpPr>
          <a:xfrm>
            <a:off x="6324600" y="3968860"/>
            <a:ext cx="871383" cy="758857"/>
            <a:chOff x="7532116" y="343915"/>
            <a:chExt cx="632460" cy="632460"/>
          </a:xfrm>
        </p:grpSpPr>
        <p:sp>
          <p:nvSpPr>
            <p:cNvPr id="58" name="object 29">
              <a:extLst>
                <a:ext uri="{FF2B5EF4-FFF2-40B4-BE49-F238E27FC236}">
                  <a16:creationId xmlns:a16="http://schemas.microsoft.com/office/drawing/2014/main" id="{398DA706-CA52-05A3-09BA-38C2166C3D7A}"/>
                </a:ext>
              </a:extLst>
            </p:cNvPr>
            <p:cNvSpPr/>
            <p:nvPr/>
          </p:nvSpPr>
          <p:spPr>
            <a:xfrm>
              <a:off x="7848346" y="343915"/>
              <a:ext cx="149225" cy="316230"/>
            </a:xfrm>
            <a:custGeom>
              <a:avLst/>
              <a:gdLst/>
              <a:ahLst/>
              <a:cxnLst/>
              <a:rect l="l" t="t" r="r" b="b"/>
              <a:pathLst>
                <a:path w="149225" h="316230">
                  <a:moveTo>
                    <a:pt x="0" y="0"/>
                  </a:moveTo>
                  <a:lnTo>
                    <a:pt x="0" y="316229"/>
                  </a:lnTo>
                  <a:lnTo>
                    <a:pt x="148844" y="37210"/>
                  </a:lnTo>
                  <a:lnTo>
                    <a:pt x="113603" y="21109"/>
                  </a:lnTo>
                  <a:lnTo>
                    <a:pt x="76755" y="9461"/>
                  </a:lnTo>
                  <a:lnTo>
                    <a:pt x="38740" y="23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AF5F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30">
              <a:extLst>
                <a:ext uri="{FF2B5EF4-FFF2-40B4-BE49-F238E27FC236}">
                  <a16:creationId xmlns:a16="http://schemas.microsoft.com/office/drawing/2014/main" id="{2492E9EA-2642-DD02-4442-CBDACADF28D4}"/>
                </a:ext>
              </a:extLst>
            </p:cNvPr>
            <p:cNvSpPr/>
            <p:nvPr/>
          </p:nvSpPr>
          <p:spPr>
            <a:xfrm>
              <a:off x="7532116" y="343915"/>
              <a:ext cx="632460" cy="632460"/>
            </a:xfrm>
            <a:custGeom>
              <a:avLst/>
              <a:gdLst/>
              <a:ahLst/>
              <a:cxnLst/>
              <a:rect l="l" t="t" r="r" b="b"/>
              <a:pathLst>
                <a:path w="632459" h="632460">
                  <a:moveTo>
                    <a:pt x="316229" y="0"/>
                  </a:moveTo>
                  <a:lnTo>
                    <a:pt x="269505" y="3429"/>
                  </a:lnTo>
                  <a:lnTo>
                    <a:pt x="224907" y="13390"/>
                  </a:lnTo>
                  <a:lnTo>
                    <a:pt x="182925" y="29395"/>
                  </a:lnTo>
                  <a:lnTo>
                    <a:pt x="144050" y="50952"/>
                  </a:lnTo>
                  <a:lnTo>
                    <a:pt x="108769" y="77574"/>
                  </a:lnTo>
                  <a:lnTo>
                    <a:pt x="77574" y="108769"/>
                  </a:lnTo>
                  <a:lnTo>
                    <a:pt x="50952" y="144050"/>
                  </a:lnTo>
                  <a:lnTo>
                    <a:pt x="29395" y="182925"/>
                  </a:lnTo>
                  <a:lnTo>
                    <a:pt x="13390" y="224907"/>
                  </a:lnTo>
                  <a:lnTo>
                    <a:pt x="3429" y="269505"/>
                  </a:lnTo>
                  <a:lnTo>
                    <a:pt x="0" y="316229"/>
                  </a:lnTo>
                  <a:lnTo>
                    <a:pt x="3429" y="362954"/>
                  </a:lnTo>
                  <a:lnTo>
                    <a:pt x="13390" y="407552"/>
                  </a:lnTo>
                  <a:lnTo>
                    <a:pt x="29395" y="449534"/>
                  </a:lnTo>
                  <a:lnTo>
                    <a:pt x="50952" y="488409"/>
                  </a:lnTo>
                  <a:lnTo>
                    <a:pt x="77574" y="523690"/>
                  </a:lnTo>
                  <a:lnTo>
                    <a:pt x="108769" y="554885"/>
                  </a:lnTo>
                  <a:lnTo>
                    <a:pt x="144050" y="581507"/>
                  </a:lnTo>
                  <a:lnTo>
                    <a:pt x="182925" y="603064"/>
                  </a:lnTo>
                  <a:lnTo>
                    <a:pt x="224907" y="619069"/>
                  </a:lnTo>
                  <a:lnTo>
                    <a:pt x="269505" y="629030"/>
                  </a:lnTo>
                  <a:lnTo>
                    <a:pt x="316229" y="632459"/>
                  </a:lnTo>
                  <a:lnTo>
                    <a:pt x="362954" y="629030"/>
                  </a:lnTo>
                  <a:lnTo>
                    <a:pt x="407552" y="619069"/>
                  </a:lnTo>
                  <a:lnTo>
                    <a:pt x="449534" y="603064"/>
                  </a:lnTo>
                  <a:lnTo>
                    <a:pt x="488409" y="581507"/>
                  </a:lnTo>
                  <a:lnTo>
                    <a:pt x="523690" y="554885"/>
                  </a:lnTo>
                  <a:lnTo>
                    <a:pt x="554885" y="523690"/>
                  </a:lnTo>
                  <a:lnTo>
                    <a:pt x="581507" y="488409"/>
                  </a:lnTo>
                  <a:lnTo>
                    <a:pt x="603064" y="449534"/>
                  </a:lnTo>
                  <a:lnTo>
                    <a:pt x="619069" y="407552"/>
                  </a:lnTo>
                  <a:lnTo>
                    <a:pt x="629030" y="362954"/>
                  </a:lnTo>
                  <a:lnTo>
                    <a:pt x="632459" y="316229"/>
                  </a:lnTo>
                  <a:lnTo>
                    <a:pt x="628592" y="266870"/>
                  </a:lnTo>
                  <a:lnTo>
                    <a:pt x="617292" y="219437"/>
                  </a:lnTo>
                  <a:lnTo>
                    <a:pt x="599009" y="174674"/>
                  </a:lnTo>
                  <a:lnTo>
                    <a:pt x="574195" y="133326"/>
                  </a:lnTo>
                  <a:lnTo>
                    <a:pt x="543300" y="96136"/>
                  </a:lnTo>
                  <a:lnTo>
                    <a:pt x="506776" y="63850"/>
                  </a:lnTo>
                  <a:lnTo>
                    <a:pt x="465074" y="37210"/>
                  </a:lnTo>
                  <a:lnTo>
                    <a:pt x="316229" y="316229"/>
                  </a:lnTo>
                  <a:lnTo>
                    <a:pt x="316229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1" name="object 31">
            <a:extLst>
              <a:ext uri="{FF2B5EF4-FFF2-40B4-BE49-F238E27FC236}">
                <a16:creationId xmlns:a16="http://schemas.microsoft.com/office/drawing/2014/main" id="{CEB2C091-D4E0-782B-BC88-35524062F781}"/>
              </a:ext>
            </a:extLst>
          </p:cNvPr>
          <p:cNvSpPr txBox="1"/>
          <p:nvPr/>
        </p:nvSpPr>
        <p:spPr>
          <a:xfrm>
            <a:off x="7971921" y="280985"/>
            <a:ext cx="955798" cy="659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lang="ru-RU" sz="1400" b="1" dirty="0">
                <a:solidFill>
                  <a:srgbClr val="FFFFFF"/>
                </a:solidFill>
                <a:latin typeface="Arial"/>
                <a:cs typeface="Arial"/>
              </a:rPr>
              <a:t>7,46</a:t>
            </a:r>
            <a:r>
              <a:rPr sz="1400" b="1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r>
              <a:rPr sz="14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FFFFFF"/>
                </a:solidFill>
                <a:latin typeface="Arial"/>
                <a:cs typeface="Arial"/>
              </a:rPr>
              <a:t>от</a:t>
            </a:r>
            <a:endParaRPr sz="1400" dirty="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общих </a:t>
            </a:r>
            <a:r>
              <a:rPr sz="140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р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а</a:t>
            </a:r>
            <a:r>
              <a:rPr sz="1400" b="1" spc="-30" dirty="0">
                <a:solidFill>
                  <a:srgbClr val="FFFFFF"/>
                </a:solidFill>
                <a:latin typeface="Arial"/>
                <a:cs typeface="Arial"/>
              </a:rPr>
              <a:t>с</a:t>
            </a:r>
            <a:r>
              <a:rPr sz="1400" b="1" spc="-40" dirty="0">
                <a:solidFill>
                  <a:srgbClr val="FFFFFF"/>
                </a:solidFill>
                <a:latin typeface="Arial"/>
                <a:cs typeface="Arial"/>
              </a:rPr>
              <a:t>х</a:t>
            </a:r>
            <a:r>
              <a:rPr sz="1400" b="1" spc="-30" dirty="0">
                <a:solidFill>
                  <a:srgbClr val="FFFFFF"/>
                </a:solidFill>
                <a:latin typeface="Arial"/>
                <a:cs typeface="Arial"/>
              </a:rPr>
              <a:t>о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д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о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в)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2" name="object 31">
            <a:extLst>
              <a:ext uri="{FF2B5EF4-FFF2-40B4-BE49-F238E27FC236}">
                <a16:creationId xmlns:a16="http://schemas.microsoft.com/office/drawing/2014/main" id="{5D604B5D-B14F-BC24-3912-FBB9AEAD551B}"/>
              </a:ext>
            </a:extLst>
          </p:cNvPr>
          <p:cNvSpPr txBox="1"/>
          <p:nvPr/>
        </p:nvSpPr>
        <p:spPr>
          <a:xfrm rot="10800000" flipV="1">
            <a:off x="7570459" y="3310999"/>
            <a:ext cx="811541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lang="ru-RU" sz="1400" b="1" dirty="0">
                <a:solidFill>
                  <a:srgbClr val="FFFFFF"/>
                </a:solidFill>
                <a:latin typeface="Arial"/>
                <a:cs typeface="Arial"/>
              </a:rPr>
              <a:t>65,87</a:t>
            </a:r>
            <a:r>
              <a:rPr lang="ru-RU" sz="1400" b="1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1400" b="1" dirty="0">
                <a:solidFill>
                  <a:srgbClr val="FFFFFF"/>
                </a:solidFill>
                <a:latin typeface="Arial"/>
                <a:cs typeface="Arial"/>
              </a:rPr>
              <a:t>%)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11" name="object 31">
            <a:extLst>
              <a:ext uri="{FF2B5EF4-FFF2-40B4-BE49-F238E27FC236}">
                <a16:creationId xmlns:a16="http://schemas.microsoft.com/office/drawing/2014/main" id="{83DB2DA4-A0DA-2F71-7E33-5FF5A98289AD}"/>
              </a:ext>
            </a:extLst>
          </p:cNvPr>
          <p:cNvSpPr txBox="1"/>
          <p:nvPr/>
        </p:nvSpPr>
        <p:spPr>
          <a:xfrm rot="10800000" flipH="1" flipV="1">
            <a:off x="7492753" y="3365558"/>
            <a:ext cx="1067309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lang="ru-RU" sz="1400" b="1" dirty="0">
                <a:solidFill>
                  <a:srgbClr val="FFFFFF"/>
                </a:solidFill>
                <a:latin typeface="Arial"/>
                <a:cs typeface="Arial"/>
              </a:rPr>
              <a:t>2,81</a:t>
            </a:r>
            <a:r>
              <a:rPr sz="1400" b="1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r>
              <a:rPr lang="ru-RU" sz="1400" b="1" dirty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r>
              <a:rPr sz="14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9EAE76DC-04A0-093C-3A02-2CA38E8AD1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285728"/>
            <a:ext cx="548307" cy="41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object 18">
            <a:extLst>
              <a:ext uri="{FF2B5EF4-FFF2-40B4-BE49-F238E27FC236}">
                <a16:creationId xmlns:a16="http://schemas.microsoft.com/office/drawing/2014/main" id="{404DDC4D-C9A7-4125-F9D7-B68D3B804EAE}"/>
              </a:ext>
            </a:extLst>
          </p:cNvPr>
          <p:cNvSpPr txBox="1"/>
          <p:nvPr/>
        </p:nvSpPr>
        <p:spPr>
          <a:xfrm>
            <a:off x="324382" y="5327400"/>
            <a:ext cx="8496090" cy="412613"/>
          </a:xfrm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 marR="5080">
              <a:lnSpc>
                <a:spcPts val="1639"/>
              </a:lnSpc>
              <a:spcBef>
                <a:spcPts val="190"/>
              </a:spcBef>
            </a:pPr>
            <a:r>
              <a:rPr lang="ru-RU" sz="1000" i="1" dirty="0">
                <a:latin typeface="Arial" panose="020B0604020202020204" pitchFamily="34" charset="0"/>
                <a:cs typeface="Arial" panose="020B0604020202020204" pitchFamily="34" charset="0"/>
              </a:rPr>
              <a:t>В связи с кассовым разрывом, исполнение обязательств по некоторым мероприятиям ( аренда здания под СК  и библиотеку в </a:t>
            </a:r>
            <a:r>
              <a:rPr lang="ru-RU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д.Молоди</a:t>
            </a:r>
            <a:r>
              <a:rPr lang="ru-RU" sz="1000" i="1" dirty="0">
                <a:latin typeface="Arial" panose="020B0604020202020204" pitchFamily="34" charset="0"/>
                <a:cs typeface="Arial" panose="020B0604020202020204" pitchFamily="34" charset="0"/>
              </a:rPr>
              <a:t>, уплата налога на имущество) данной программы не выполнено.</a:t>
            </a:r>
          </a:p>
        </p:txBody>
      </p:sp>
      <p:grpSp>
        <p:nvGrpSpPr>
          <p:cNvPr id="35" name="object 26">
            <a:extLst>
              <a:ext uri="{FF2B5EF4-FFF2-40B4-BE49-F238E27FC236}">
                <a16:creationId xmlns:a16="http://schemas.microsoft.com/office/drawing/2014/main" id="{619D408A-DD8A-1E5D-CC7B-444DF1265265}"/>
              </a:ext>
            </a:extLst>
          </p:cNvPr>
          <p:cNvGrpSpPr/>
          <p:nvPr/>
        </p:nvGrpSpPr>
        <p:grpSpPr>
          <a:xfrm>
            <a:off x="869827" y="5819085"/>
            <a:ext cx="7689308" cy="746467"/>
            <a:chOff x="38394" y="6159908"/>
            <a:chExt cx="8594725" cy="601980"/>
          </a:xfrm>
        </p:grpSpPr>
        <p:sp>
          <p:nvSpPr>
            <p:cNvPr id="22" name="object 27">
              <a:extLst>
                <a:ext uri="{FF2B5EF4-FFF2-40B4-BE49-F238E27FC236}">
                  <a16:creationId xmlns:a16="http://schemas.microsoft.com/office/drawing/2014/main" id="{4EC077F8-EEC7-316E-C8C1-7F98242AB253}"/>
                </a:ext>
              </a:extLst>
            </p:cNvPr>
            <p:cNvSpPr/>
            <p:nvPr/>
          </p:nvSpPr>
          <p:spPr>
            <a:xfrm>
              <a:off x="51094" y="6172608"/>
              <a:ext cx="8569325" cy="576580"/>
            </a:xfrm>
            <a:custGeom>
              <a:avLst/>
              <a:gdLst/>
              <a:ahLst/>
              <a:cxnLst/>
              <a:rect l="l" t="t" r="r" b="b"/>
              <a:pathLst>
                <a:path w="8569325" h="576579">
                  <a:moveTo>
                    <a:pt x="8568944" y="0"/>
                  </a:moveTo>
                  <a:lnTo>
                    <a:pt x="0" y="0"/>
                  </a:lnTo>
                  <a:lnTo>
                    <a:pt x="0" y="576059"/>
                  </a:lnTo>
                  <a:lnTo>
                    <a:pt x="8568944" y="576059"/>
                  </a:lnTo>
                  <a:lnTo>
                    <a:pt x="8568944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8">
              <a:extLst>
                <a:ext uri="{FF2B5EF4-FFF2-40B4-BE49-F238E27FC236}">
                  <a16:creationId xmlns:a16="http://schemas.microsoft.com/office/drawing/2014/main" id="{3209A63F-F9CD-C2A3-F68C-9FB67E13B2FA}"/>
                </a:ext>
              </a:extLst>
            </p:cNvPr>
            <p:cNvSpPr/>
            <p:nvPr/>
          </p:nvSpPr>
          <p:spPr>
            <a:xfrm>
              <a:off x="51094" y="6172608"/>
              <a:ext cx="8569325" cy="576580"/>
            </a:xfrm>
            <a:custGeom>
              <a:avLst/>
              <a:gdLst/>
              <a:ahLst/>
              <a:cxnLst/>
              <a:rect l="l" t="t" r="r" b="b"/>
              <a:pathLst>
                <a:path w="8569325" h="576579">
                  <a:moveTo>
                    <a:pt x="0" y="576059"/>
                  </a:moveTo>
                  <a:lnTo>
                    <a:pt x="8568944" y="576059"/>
                  </a:lnTo>
                  <a:lnTo>
                    <a:pt x="8568944" y="0"/>
                  </a:lnTo>
                  <a:lnTo>
                    <a:pt x="0" y="0"/>
                  </a:lnTo>
                  <a:lnTo>
                    <a:pt x="0" y="576059"/>
                  </a:lnTo>
                  <a:close/>
                </a:path>
              </a:pathLst>
            </a:custGeom>
            <a:ln w="25400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27" name="object 23">
            <a:extLst>
              <a:ext uri="{FF2B5EF4-FFF2-40B4-BE49-F238E27FC236}">
                <a16:creationId xmlns:a16="http://schemas.microsoft.com/office/drawing/2014/main" id="{62EF7219-F8DE-3742-A11C-94112C5462A4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60358" y="6004666"/>
            <a:ext cx="542975" cy="542975"/>
          </a:xfrm>
          <a:prstGeom prst="rect">
            <a:avLst/>
          </a:prstGeom>
        </p:spPr>
      </p:pic>
      <p:sp>
        <p:nvSpPr>
          <p:cNvPr id="33" name="object 36">
            <a:extLst>
              <a:ext uri="{FF2B5EF4-FFF2-40B4-BE49-F238E27FC236}">
                <a16:creationId xmlns:a16="http://schemas.microsoft.com/office/drawing/2014/main" id="{20508566-8EDD-C2BA-1A99-BE8FE10A094D}"/>
              </a:ext>
            </a:extLst>
          </p:cNvPr>
          <p:cNvSpPr txBox="1"/>
          <p:nvPr/>
        </p:nvSpPr>
        <p:spPr>
          <a:xfrm>
            <a:off x="971600" y="6047227"/>
            <a:ext cx="7468576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1200" b="1" spc="-1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Заместитель Главы Администрации Струго-Красненского муниципального округа -Васильева Ольга Александровна, </a:t>
            </a:r>
            <a:r>
              <a:rPr sz="1200" b="1" spc="-10" dirty="0" err="1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тел</a:t>
            </a:r>
            <a:r>
              <a:rPr sz="1200" b="1" spc="-1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sz="1200" b="1" spc="4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spc="4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8-81132-</a:t>
            </a:r>
            <a:r>
              <a:rPr lang="ru-RU" sz="1200" b="1" spc="4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51-547</a:t>
            </a:r>
            <a:r>
              <a:rPr sz="1200" b="1" spc="-1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sz="1200" b="1" spc="25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1200" b="1" spc="-5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email:</a:t>
            </a:r>
            <a:r>
              <a:rPr sz="1200" b="1" spc="495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spc="50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strugikrasnye.reg60.ru</a:t>
            </a:r>
            <a:r>
              <a:rPr lang="ru-RU" sz="1200" b="1" spc="50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8" name="object 21">
            <a:extLst>
              <a:ext uri="{FF2B5EF4-FFF2-40B4-BE49-F238E27FC236}">
                <a16:creationId xmlns:a16="http://schemas.microsoft.com/office/drawing/2014/main" id="{3D67020F-EAF3-E22A-4739-9F977DA626FE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95531" y="3216908"/>
            <a:ext cx="8858312" cy="542456"/>
          </a:xfrm>
          <a:prstGeom prst="rect">
            <a:avLst/>
          </a:prstGeom>
        </p:spPr>
      </p:pic>
      <p:grpSp>
        <p:nvGrpSpPr>
          <p:cNvPr id="39" name="object 28">
            <a:extLst>
              <a:ext uri="{FF2B5EF4-FFF2-40B4-BE49-F238E27FC236}">
                <a16:creationId xmlns:a16="http://schemas.microsoft.com/office/drawing/2014/main" id="{2C5924A4-2D09-7BC4-BFCC-4CAF6E21EC49}"/>
              </a:ext>
            </a:extLst>
          </p:cNvPr>
          <p:cNvGrpSpPr/>
          <p:nvPr/>
        </p:nvGrpSpPr>
        <p:grpSpPr>
          <a:xfrm>
            <a:off x="6405165" y="3209777"/>
            <a:ext cx="871038" cy="596955"/>
            <a:chOff x="7532116" y="343915"/>
            <a:chExt cx="632460" cy="632460"/>
          </a:xfrm>
        </p:grpSpPr>
        <p:sp>
          <p:nvSpPr>
            <p:cNvPr id="40" name="object 29">
              <a:extLst>
                <a:ext uri="{FF2B5EF4-FFF2-40B4-BE49-F238E27FC236}">
                  <a16:creationId xmlns:a16="http://schemas.microsoft.com/office/drawing/2014/main" id="{91978A0F-1FE6-F534-B271-9E91AE17BBA0}"/>
                </a:ext>
              </a:extLst>
            </p:cNvPr>
            <p:cNvSpPr/>
            <p:nvPr/>
          </p:nvSpPr>
          <p:spPr>
            <a:xfrm>
              <a:off x="7848346" y="343915"/>
              <a:ext cx="149225" cy="316230"/>
            </a:xfrm>
            <a:custGeom>
              <a:avLst/>
              <a:gdLst/>
              <a:ahLst/>
              <a:cxnLst/>
              <a:rect l="l" t="t" r="r" b="b"/>
              <a:pathLst>
                <a:path w="149225" h="316230">
                  <a:moveTo>
                    <a:pt x="0" y="0"/>
                  </a:moveTo>
                  <a:lnTo>
                    <a:pt x="0" y="316229"/>
                  </a:lnTo>
                  <a:lnTo>
                    <a:pt x="148844" y="37210"/>
                  </a:lnTo>
                  <a:lnTo>
                    <a:pt x="113603" y="21109"/>
                  </a:lnTo>
                  <a:lnTo>
                    <a:pt x="76755" y="9461"/>
                  </a:lnTo>
                  <a:lnTo>
                    <a:pt x="38740" y="23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AF5F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30">
              <a:extLst>
                <a:ext uri="{FF2B5EF4-FFF2-40B4-BE49-F238E27FC236}">
                  <a16:creationId xmlns:a16="http://schemas.microsoft.com/office/drawing/2014/main" id="{633FE142-6802-ADB5-81AC-2472F5678F84}"/>
                </a:ext>
              </a:extLst>
            </p:cNvPr>
            <p:cNvSpPr/>
            <p:nvPr/>
          </p:nvSpPr>
          <p:spPr>
            <a:xfrm>
              <a:off x="7532116" y="343915"/>
              <a:ext cx="632460" cy="632460"/>
            </a:xfrm>
            <a:custGeom>
              <a:avLst/>
              <a:gdLst/>
              <a:ahLst/>
              <a:cxnLst/>
              <a:rect l="l" t="t" r="r" b="b"/>
              <a:pathLst>
                <a:path w="632459" h="632460">
                  <a:moveTo>
                    <a:pt x="316229" y="0"/>
                  </a:moveTo>
                  <a:lnTo>
                    <a:pt x="269505" y="3429"/>
                  </a:lnTo>
                  <a:lnTo>
                    <a:pt x="224907" y="13390"/>
                  </a:lnTo>
                  <a:lnTo>
                    <a:pt x="182925" y="29395"/>
                  </a:lnTo>
                  <a:lnTo>
                    <a:pt x="144050" y="50952"/>
                  </a:lnTo>
                  <a:lnTo>
                    <a:pt x="108769" y="77574"/>
                  </a:lnTo>
                  <a:lnTo>
                    <a:pt x="77574" y="108769"/>
                  </a:lnTo>
                  <a:lnTo>
                    <a:pt x="50952" y="144050"/>
                  </a:lnTo>
                  <a:lnTo>
                    <a:pt x="29395" y="182925"/>
                  </a:lnTo>
                  <a:lnTo>
                    <a:pt x="13390" y="224907"/>
                  </a:lnTo>
                  <a:lnTo>
                    <a:pt x="3429" y="269505"/>
                  </a:lnTo>
                  <a:lnTo>
                    <a:pt x="0" y="316229"/>
                  </a:lnTo>
                  <a:lnTo>
                    <a:pt x="3429" y="362954"/>
                  </a:lnTo>
                  <a:lnTo>
                    <a:pt x="13390" y="407552"/>
                  </a:lnTo>
                  <a:lnTo>
                    <a:pt x="29395" y="449534"/>
                  </a:lnTo>
                  <a:lnTo>
                    <a:pt x="50952" y="488409"/>
                  </a:lnTo>
                  <a:lnTo>
                    <a:pt x="77574" y="523690"/>
                  </a:lnTo>
                  <a:lnTo>
                    <a:pt x="108769" y="554885"/>
                  </a:lnTo>
                  <a:lnTo>
                    <a:pt x="144050" y="581507"/>
                  </a:lnTo>
                  <a:lnTo>
                    <a:pt x="182925" y="603064"/>
                  </a:lnTo>
                  <a:lnTo>
                    <a:pt x="224907" y="619069"/>
                  </a:lnTo>
                  <a:lnTo>
                    <a:pt x="269505" y="629030"/>
                  </a:lnTo>
                  <a:lnTo>
                    <a:pt x="316229" y="632459"/>
                  </a:lnTo>
                  <a:lnTo>
                    <a:pt x="362954" y="629030"/>
                  </a:lnTo>
                  <a:lnTo>
                    <a:pt x="407552" y="619069"/>
                  </a:lnTo>
                  <a:lnTo>
                    <a:pt x="449534" y="603064"/>
                  </a:lnTo>
                  <a:lnTo>
                    <a:pt x="488409" y="581507"/>
                  </a:lnTo>
                  <a:lnTo>
                    <a:pt x="523690" y="554885"/>
                  </a:lnTo>
                  <a:lnTo>
                    <a:pt x="554885" y="523690"/>
                  </a:lnTo>
                  <a:lnTo>
                    <a:pt x="581507" y="488409"/>
                  </a:lnTo>
                  <a:lnTo>
                    <a:pt x="603064" y="449534"/>
                  </a:lnTo>
                  <a:lnTo>
                    <a:pt x="619069" y="407552"/>
                  </a:lnTo>
                  <a:lnTo>
                    <a:pt x="629030" y="362954"/>
                  </a:lnTo>
                  <a:lnTo>
                    <a:pt x="632459" y="316229"/>
                  </a:lnTo>
                  <a:lnTo>
                    <a:pt x="628592" y="266870"/>
                  </a:lnTo>
                  <a:lnTo>
                    <a:pt x="617292" y="219437"/>
                  </a:lnTo>
                  <a:lnTo>
                    <a:pt x="599009" y="174674"/>
                  </a:lnTo>
                  <a:lnTo>
                    <a:pt x="574195" y="133326"/>
                  </a:lnTo>
                  <a:lnTo>
                    <a:pt x="543300" y="96136"/>
                  </a:lnTo>
                  <a:lnTo>
                    <a:pt x="506776" y="63850"/>
                  </a:lnTo>
                  <a:lnTo>
                    <a:pt x="465074" y="37210"/>
                  </a:lnTo>
                  <a:lnTo>
                    <a:pt x="316229" y="316229"/>
                  </a:lnTo>
                  <a:lnTo>
                    <a:pt x="316229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4" name="object 31">
            <a:extLst>
              <a:ext uri="{FF2B5EF4-FFF2-40B4-BE49-F238E27FC236}">
                <a16:creationId xmlns:a16="http://schemas.microsoft.com/office/drawing/2014/main" id="{960A0991-FE1F-EABA-D407-56BB44166A92}"/>
              </a:ext>
            </a:extLst>
          </p:cNvPr>
          <p:cNvSpPr txBox="1"/>
          <p:nvPr/>
        </p:nvSpPr>
        <p:spPr>
          <a:xfrm rot="10800000" flipV="1">
            <a:off x="7570457" y="2585108"/>
            <a:ext cx="98960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lang="ru-RU" sz="1400" b="1" dirty="0">
                <a:solidFill>
                  <a:srgbClr val="FFFFFF"/>
                </a:solidFill>
                <a:latin typeface="Arial"/>
                <a:cs typeface="Arial"/>
              </a:rPr>
              <a:t>66%)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2E26BBA-0C82-DDD8-4900-20295305B222}"/>
              </a:ext>
            </a:extLst>
          </p:cNvPr>
          <p:cNvSpPr txBox="1"/>
          <p:nvPr/>
        </p:nvSpPr>
        <p:spPr>
          <a:xfrm>
            <a:off x="429733" y="3383357"/>
            <a:ext cx="57424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390"/>
              </a:spcBef>
            </a:pPr>
            <a:r>
              <a:rPr lang="ru-RU" sz="1600" b="1" spc="-20" dirty="0">
                <a:solidFill>
                  <a:srgbClr val="FFFFFF"/>
                </a:solidFill>
                <a:latin typeface="Arial"/>
                <a:cs typeface="Arial"/>
              </a:rPr>
              <a:t>Установка знаков туристской навигации</a:t>
            </a:r>
            <a:r>
              <a:rPr lang="ru-RU" sz="1600" b="1" spc="-5" dirty="0">
                <a:solidFill>
                  <a:srgbClr val="FFFFFF"/>
                </a:solidFill>
                <a:latin typeface="Arial"/>
                <a:cs typeface="Arial"/>
              </a:rPr>
              <a:t>– 188,1 </a:t>
            </a:r>
            <a:r>
              <a:rPr lang="ru-RU" sz="1600" b="1" spc="-5" dirty="0" err="1">
                <a:solidFill>
                  <a:srgbClr val="FFFFFF"/>
                </a:solidFill>
                <a:latin typeface="Arial"/>
                <a:cs typeface="Arial"/>
              </a:rPr>
              <a:t>тыс.руб</a:t>
            </a:r>
            <a:endParaRPr lang="ru-RU" sz="1600" dirty="0">
              <a:latin typeface="Arial"/>
              <a:cs typeface="Arial"/>
            </a:endParaRPr>
          </a:p>
        </p:txBody>
      </p:sp>
      <p:sp>
        <p:nvSpPr>
          <p:cNvPr id="51" name="object 31">
            <a:extLst>
              <a:ext uri="{FF2B5EF4-FFF2-40B4-BE49-F238E27FC236}">
                <a16:creationId xmlns:a16="http://schemas.microsoft.com/office/drawing/2014/main" id="{B2C343BA-1F3A-3538-E388-2DFF9D960C3F}"/>
              </a:ext>
            </a:extLst>
          </p:cNvPr>
          <p:cNvSpPr txBox="1"/>
          <p:nvPr/>
        </p:nvSpPr>
        <p:spPr>
          <a:xfrm rot="10800000" flipH="1" flipV="1">
            <a:off x="7645153" y="4242710"/>
            <a:ext cx="795023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lang="ru-RU" sz="1600" b="1" dirty="0">
                <a:solidFill>
                  <a:srgbClr val="FFFFFF"/>
                </a:solidFill>
                <a:latin typeface="Arial"/>
                <a:cs typeface="Arial"/>
              </a:rPr>
              <a:t>2,81</a:t>
            </a:r>
            <a:r>
              <a:rPr sz="1600" b="1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%</a:t>
            </a:r>
            <a:r>
              <a:rPr lang="ru-RU" sz="1400" b="1" dirty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r>
              <a:rPr sz="14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DC9BDB9-A12D-0AC2-B613-9A158DDEF05B}"/>
              </a:ext>
            </a:extLst>
          </p:cNvPr>
          <p:cNvSpPr txBox="1"/>
          <p:nvPr/>
        </p:nvSpPr>
        <p:spPr>
          <a:xfrm flipH="1">
            <a:off x="7473505" y="3352464"/>
            <a:ext cx="12259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600" b="1" dirty="0">
                <a:solidFill>
                  <a:srgbClr val="FFFFFF"/>
                </a:solidFill>
                <a:latin typeface="Arial"/>
                <a:cs typeface="Arial"/>
              </a:rPr>
              <a:t>(0,84</a:t>
            </a:r>
            <a:r>
              <a:rPr lang="ru-RU" sz="1600" b="1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1600" b="1" dirty="0">
                <a:solidFill>
                  <a:srgbClr val="FFFFFF"/>
                </a:solidFill>
                <a:latin typeface="Arial"/>
                <a:cs typeface="Arial"/>
              </a:rPr>
              <a:t>%)</a:t>
            </a:r>
            <a:r>
              <a:rPr lang="ru-RU" sz="16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endParaRPr lang="ru-RU" sz="16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14282" y="142852"/>
            <a:ext cx="8715436" cy="1323320"/>
          </a:xfrm>
          <a:custGeom>
            <a:avLst/>
            <a:gdLst/>
            <a:ahLst/>
            <a:cxnLst/>
            <a:rect l="l" t="t" r="r" b="b"/>
            <a:pathLst>
              <a:path w="9144000" h="1412875">
                <a:moveTo>
                  <a:pt x="9144000" y="0"/>
                </a:moveTo>
                <a:lnTo>
                  <a:pt x="0" y="0"/>
                </a:lnTo>
                <a:lnTo>
                  <a:pt x="0" y="1412875"/>
                </a:lnTo>
                <a:lnTo>
                  <a:pt x="9144000" y="1412875"/>
                </a:lnTo>
                <a:lnTo>
                  <a:pt x="9144000" y="0"/>
                </a:lnTo>
                <a:close/>
              </a:path>
            </a:pathLst>
          </a:custGeom>
          <a:solidFill>
            <a:srgbClr val="0450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85786" y="214290"/>
            <a:ext cx="6696075" cy="114133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195"/>
              </a:lnSpc>
              <a:spcBef>
                <a:spcPts val="100"/>
              </a:spcBef>
            </a:pPr>
            <a:r>
              <a:rPr dirty="0"/>
              <a:t>МП</a:t>
            </a:r>
            <a:r>
              <a:rPr spc="-20" dirty="0"/>
              <a:t> </a:t>
            </a:r>
            <a:r>
              <a:rPr spc="-15" dirty="0"/>
              <a:t>«</a:t>
            </a:r>
            <a:r>
              <a:rPr lang="ru-RU" spc="-15" dirty="0"/>
              <a:t>Развитие транспортного обслуживания населения на территории муниципального образования «Струго-Красненский район» (17 676,3 тыс.руб.)</a:t>
            </a:r>
            <a:endParaRPr spc="-25" dirty="0"/>
          </a:p>
        </p:txBody>
      </p:sp>
      <p:sp>
        <p:nvSpPr>
          <p:cNvPr id="4" name="object 4"/>
          <p:cNvSpPr txBox="1"/>
          <p:nvPr/>
        </p:nvSpPr>
        <p:spPr>
          <a:xfrm>
            <a:off x="846583" y="759735"/>
            <a:ext cx="6776084" cy="321242"/>
          </a:xfrm>
          <a:prstGeom prst="rect">
            <a:avLst/>
          </a:prstGeom>
        </p:spPr>
        <p:txBody>
          <a:bodyPr vert="horz" wrap="square" lIns="0" tIns="64135" rIns="0" bIns="0" rtlCol="0">
            <a:spAutoFit/>
          </a:bodyPr>
          <a:lstStyle/>
          <a:p>
            <a:pPr marL="12700" marR="5080">
              <a:lnSpc>
                <a:spcPts val="2000"/>
              </a:lnSpc>
              <a:spcBef>
                <a:spcPts val="505"/>
              </a:spcBef>
            </a:pPr>
            <a:endParaRPr sz="20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749410" y="6537756"/>
            <a:ext cx="25146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1600" b="1" spc="-5" dirty="0">
                <a:solidFill>
                  <a:srgbClr val="004E4B"/>
                </a:solidFill>
                <a:latin typeface="Arial"/>
                <a:cs typeface="Arial"/>
              </a:rPr>
              <a:t>17</a:t>
            </a:r>
            <a:endParaRPr sz="1600" dirty="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7358082" y="214290"/>
            <a:ext cx="642941" cy="630709"/>
            <a:chOff x="7555103" y="599948"/>
            <a:chExt cx="673735" cy="673735"/>
          </a:xfrm>
        </p:grpSpPr>
        <p:sp>
          <p:nvSpPr>
            <p:cNvPr id="8" name="object 8"/>
            <p:cNvSpPr/>
            <p:nvPr/>
          </p:nvSpPr>
          <p:spPr>
            <a:xfrm>
              <a:off x="7891780" y="599948"/>
              <a:ext cx="67945" cy="337185"/>
            </a:xfrm>
            <a:custGeom>
              <a:avLst/>
              <a:gdLst/>
              <a:ahLst/>
              <a:cxnLst/>
              <a:rect l="l" t="t" r="r" b="b"/>
              <a:pathLst>
                <a:path w="67945" h="337184">
                  <a:moveTo>
                    <a:pt x="0" y="0"/>
                  </a:moveTo>
                  <a:lnTo>
                    <a:pt x="0" y="336803"/>
                  </a:lnTo>
                  <a:lnTo>
                    <a:pt x="67437" y="6857"/>
                  </a:lnTo>
                  <a:lnTo>
                    <a:pt x="50720" y="3857"/>
                  </a:lnTo>
                  <a:lnTo>
                    <a:pt x="33909" y="1714"/>
                  </a:lnTo>
                  <a:lnTo>
                    <a:pt x="17002" y="4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AF5F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7555103" y="599948"/>
              <a:ext cx="673735" cy="673735"/>
            </a:xfrm>
            <a:custGeom>
              <a:avLst/>
              <a:gdLst/>
              <a:ahLst/>
              <a:cxnLst/>
              <a:rect l="l" t="t" r="r" b="b"/>
              <a:pathLst>
                <a:path w="673734" h="673735">
                  <a:moveTo>
                    <a:pt x="336676" y="0"/>
                  </a:moveTo>
                  <a:lnTo>
                    <a:pt x="290994" y="3073"/>
                  </a:lnTo>
                  <a:lnTo>
                    <a:pt x="247179" y="12027"/>
                  </a:lnTo>
                  <a:lnTo>
                    <a:pt x="205632" y="26461"/>
                  </a:lnTo>
                  <a:lnTo>
                    <a:pt x="166755" y="45974"/>
                  </a:lnTo>
                  <a:lnTo>
                    <a:pt x="130949" y="70164"/>
                  </a:lnTo>
                  <a:lnTo>
                    <a:pt x="98615" y="98631"/>
                  </a:lnTo>
                  <a:lnTo>
                    <a:pt x="70155" y="130974"/>
                  </a:lnTo>
                  <a:lnTo>
                    <a:pt x="45969" y="166793"/>
                  </a:lnTo>
                  <a:lnTo>
                    <a:pt x="26459" y="205686"/>
                  </a:lnTo>
                  <a:lnTo>
                    <a:pt x="12027" y="247253"/>
                  </a:lnTo>
                  <a:lnTo>
                    <a:pt x="3073" y="291092"/>
                  </a:lnTo>
                  <a:lnTo>
                    <a:pt x="0" y="336803"/>
                  </a:lnTo>
                  <a:lnTo>
                    <a:pt x="3073" y="382486"/>
                  </a:lnTo>
                  <a:lnTo>
                    <a:pt x="12027" y="426301"/>
                  </a:lnTo>
                  <a:lnTo>
                    <a:pt x="26459" y="467848"/>
                  </a:lnTo>
                  <a:lnTo>
                    <a:pt x="45969" y="506725"/>
                  </a:lnTo>
                  <a:lnTo>
                    <a:pt x="70155" y="542531"/>
                  </a:lnTo>
                  <a:lnTo>
                    <a:pt x="98615" y="574865"/>
                  </a:lnTo>
                  <a:lnTo>
                    <a:pt x="130949" y="603325"/>
                  </a:lnTo>
                  <a:lnTo>
                    <a:pt x="166755" y="627511"/>
                  </a:lnTo>
                  <a:lnTo>
                    <a:pt x="205632" y="647021"/>
                  </a:lnTo>
                  <a:lnTo>
                    <a:pt x="247179" y="661453"/>
                  </a:lnTo>
                  <a:lnTo>
                    <a:pt x="290994" y="670407"/>
                  </a:lnTo>
                  <a:lnTo>
                    <a:pt x="336676" y="673480"/>
                  </a:lnTo>
                  <a:lnTo>
                    <a:pt x="382388" y="670407"/>
                  </a:lnTo>
                  <a:lnTo>
                    <a:pt x="426227" y="661453"/>
                  </a:lnTo>
                  <a:lnTo>
                    <a:pt x="467794" y="647021"/>
                  </a:lnTo>
                  <a:lnTo>
                    <a:pt x="506687" y="627511"/>
                  </a:lnTo>
                  <a:lnTo>
                    <a:pt x="542506" y="603325"/>
                  </a:lnTo>
                  <a:lnTo>
                    <a:pt x="574849" y="574865"/>
                  </a:lnTo>
                  <a:lnTo>
                    <a:pt x="603316" y="542531"/>
                  </a:lnTo>
                  <a:lnTo>
                    <a:pt x="627506" y="506725"/>
                  </a:lnTo>
                  <a:lnTo>
                    <a:pt x="647019" y="467848"/>
                  </a:lnTo>
                  <a:lnTo>
                    <a:pt x="661453" y="426301"/>
                  </a:lnTo>
                  <a:lnTo>
                    <a:pt x="670407" y="382486"/>
                  </a:lnTo>
                  <a:lnTo>
                    <a:pt x="673480" y="336803"/>
                  </a:lnTo>
                  <a:lnTo>
                    <a:pt x="670170" y="289541"/>
                  </a:lnTo>
                  <a:lnTo>
                    <a:pt x="660511" y="244102"/>
                  </a:lnTo>
                  <a:lnTo>
                    <a:pt x="644917" y="200991"/>
                  </a:lnTo>
                  <a:lnTo>
                    <a:pt x="623798" y="160714"/>
                  </a:lnTo>
                  <a:lnTo>
                    <a:pt x="597566" y="123777"/>
                  </a:lnTo>
                  <a:lnTo>
                    <a:pt x="566633" y="90684"/>
                  </a:lnTo>
                  <a:lnTo>
                    <a:pt x="531409" y="61940"/>
                  </a:lnTo>
                  <a:lnTo>
                    <a:pt x="492307" y="38051"/>
                  </a:lnTo>
                  <a:lnTo>
                    <a:pt x="449738" y="19522"/>
                  </a:lnTo>
                  <a:lnTo>
                    <a:pt x="404114" y="6857"/>
                  </a:lnTo>
                  <a:lnTo>
                    <a:pt x="336676" y="336803"/>
                  </a:lnTo>
                  <a:lnTo>
                    <a:pt x="336676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7572396" y="214290"/>
            <a:ext cx="1285884" cy="659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3340" algn="r">
              <a:lnSpc>
                <a:spcPct val="100000"/>
              </a:lnSpc>
              <a:spcBef>
                <a:spcPts val="100"/>
              </a:spcBef>
            </a:pPr>
            <a:r>
              <a:rPr sz="1400" b="1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lang="ru-RU" sz="1400" b="1" dirty="0">
                <a:solidFill>
                  <a:srgbClr val="FFFFFF"/>
                </a:solidFill>
                <a:latin typeface="Arial"/>
                <a:cs typeface="Arial"/>
              </a:rPr>
              <a:t>5,8</a:t>
            </a:r>
            <a:r>
              <a:rPr lang="ru-RU" sz="1400" b="1" spc="-55" dirty="0">
                <a:solidFill>
                  <a:srgbClr val="FFFFFF"/>
                </a:solidFill>
                <a:latin typeface="Arial"/>
                <a:cs typeface="Arial"/>
              </a:rPr>
              <a:t>9</a:t>
            </a:r>
            <a:r>
              <a:rPr sz="1400" b="1">
                <a:solidFill>
                  <a:srgbClr val="FFFFFF"/>
                </a:solidFill>
                <a:latin typeface="Arial"/>
                <a:cs typeface="Arial"/>
              </a:rPr>
              <a:t>%</a:t>
            </a:r>
            <a:r>
              <a:rPr sz="1400" b="1" spc="-2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FFFFFF"/>
                </a:solidFill>
                <a:latin typeface="Arial"/>
                <a:cs typeface="Arial"/>
              </a:rPr>
              <a:t>от</a:t>
            </a:r>
            <a:endParaRPr sz="1400" dirty="0">
              <a:latin typeface="Arial"/>
              <a:cs typeface="Arial"/>
            </a:endParaRPr>
          </a:p>
          <a:p>
            <a:pPr marL="12700" marR="5080" indent="267970" algn="r">
              <a:lnSpc>
                <a:spcPct val="100000"/>
              </a:lnSpc>
              <a:spcBef>
                <a:spcPts val="5"/>
              </a:spcBef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общих </a:t>
            </a:r>
            <a:r>
              <a:rPr sz="1400" b="1" spc="-3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р</a:t>
            </a:r>
            <a:r>
              <a:rPr sz="1400" b="1" spc="-5" dirty="0">
                <a:solidFill>
                  <a:srgbClr val="FFFFFF"/>
                </a:solidFill>
                <a:latin typeface="Arial"/>
                <a:cs typeface="Arial"/>
              </a:rPr>
              <a:t>а</a:t>
            </a:r>
            <a:r>
              <a:rPr sz="1400" b="1" spc="-30" dirty="0">
                <a:solidFill>
                  <a:srgbClr val="FFFFFF"/>
                </a:solidFill>
                <a:latin typeface="Arial"/>
                <a:cs typeface="Arial"/>
              </a:rPr>
              <a:t>с</a:t>
            </a:r>
            <a:r>
              <a:rPr sz="1400" b="1" spc="-40" dirty="0">
                <a:solidFill>
                  <a:srgbClr val="FFFFFF"/>
                </a:solidFill>
                <a:latin typeface="Arial"/>
                <a:cs typeface="Arial"/>
              </a:rPr>
              <a:t>х</a:t>
            </a:r>
            <a:r>
              <a:rPr sz="1400" b="1" spc="-30" dirty="0">
                <a:solidFill>
                  <a:srgbClr val="FFFFFF"/>
                </a:solidFill>
                <a:latin typeface="Arial"/>
                <a:cs typeface="Arial"/>
              </a:rPr>
              <a:t>о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д</a:t>
            </a:r>
            <a:r>
              <a:rPr sz="1400" b="1" spc="-10" dirty="0">
                <a:solidFill>
                  <a:srgbClr val="FFFFFF"/>
                </a:solidFill>
                <a:latin typeface="Arial"/>
                <a:cs typeface="Arial"/>
              </a:rPr>
              <a:t>о</a:t>
            </a: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в)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 rot="10800000" flipV="1">
            <a:off x="4643438" y="1623270"/>
            <a:ext cx="4286280" cy="224419"/>
          </a:xfrm>
          <a:prstGeom prst="rect">
            <a:avLst/>
          </a:prstGeom>
          <a:solidFill>
            <a:srgbClr val="D0D7E8"/>
          </a:solidFill>
        </p:spPr>
        <p:txBody>
          <a:bodyPr vert="horz" wrap="square" lIns="0" tIns="39369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309"/>
              </a:spcBef>
              <a:tabLst>
                <a:tab pos="4092575" algn="l"/>
              </a:tabLst>
            </a:pPr>
            <a:r>
              <a:rPr lang="ru-RU" sz="1200" b="1" spc="-25" dirty="0">
                <a:latin typeface="Arial"/>
                <a:cs typeface="Arial"/>
              </a:rPr>
              <a:t>СРЕДСТВА БЮДЖЕТА- 1 827,3 </a:t>
            </a:r>
            <a:r>
              <a:rPr lang="ru-RU" sz="1200" b="1" spc="-25" dirty="0" err="1">
                <a:latin typeface="Arial"/>
                <a:cs typeface="Arial"/>
              </a:rPr>
              <a:t>тыс.руб</a:t>
            </a:r>
            <a:r>
              <a:rPr lang="ru-RU" sz="1200" b="1" spc="-25" dirty="0">
                <a:latin typeface="Arial"/>
                <a:cs typeface="Arial"/>
              </a:rPr>
              <a:t>.,(10,34 %)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106532" y="2357431"/>
            <a:ext cx="8823186" cy="22333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95"/>
              </a:spcBef>
              <a:buFont typeface="Microsoft Sans Serif"/>
              <a:buChar char="-"/>
              <a:tabLst>
                <a:tab pos="299085" algn="l"/>
                <a:tab pos="299720" algn="l"/>
              </a:tabLst>
            </a:pPr>
            <a:r>
              <a:rPr lang="ru-RU" sz="2000" b="1" spc="-10" dirty="0">
                <a:latin typeface="Arial"/>
                <a:cs typeface="Arial"/>
              </a:rPr>
              <a:t>ремонт автомобильных дорог общего пользования местного значения  </a:t>
            </a:r>
            <a:r>
              <a:rPr lang="ru-RU" sz="2000" b="1" dirty="0">
                <a:latin typeface="Arial"/>
                <a:cs typeface="Arial"/>
              </a:rPr>
              <a:t>(</a:t>
            </a:r>
            <a:r>
              <a:rPr lang="ru-RU" sz="2000" b="1" dirty="0" err="1">
                <a:latin typeface="Arial"/>
                <a:cs typeface="Arial"/>
              </a:rPr>
              <a:t>рп.Струги</a:t>
            </a:r>
            <a:r>
              <a:rPr lang="ru-RU" sz="2000" b="1" dirty="0">
                <a:latin typeface="Arial"/>
                <a:cs typeface="Arial"/>
              </a:rPr>
              <a:t> Красные,  </a:t>
            </a:r>
            <a:r>
              <a:rPr lang="ru-RU" sz="2000" b="1" dirty="0" err="1">
                <a:latin typeface="Arial"/>
                <a:cs typeface="Arial"/>
              </a:rPr>
              <a:t>ул.Северограничная</a:t>
            </a:r>
            <a:r>
              <a:rPr lang="ru-RU" sz="2000" b="1" dirty="0">
                <a:latin typeface="Arial"/>
                <a:cs typeface="Arial"/>
              </a:rPr>
              <a:t>, </a:t>
            </a:r>
            <a:r>
              <a:rPr lang="ru-RU" sz="2000" b="1" dirty="0" err="1">
                <a:latin typeface="Arial"/>
                <a:cs typeface="Arial"/>
              </a:rPr>
              <a:t>ул.Кооператоро</a:t>
            </a:r>
            <a:r>
              <a:rPr lang="ru-RU" sz="2000" b="1" dirty="0">
                <a:latin typeface="Arial"/>
                <a:cs typeface="Arial"/>
              </a:rPr>
              <a:t>, </a:t>
            </a:r>
            <a:r>
              <a:rPr lang="ru-RU" sz="2000" b="1" dirty="0" err="1">
                <a:latin typeface="Arial"/>
                <a:cs typeface="Arial"/>
              </a:rPr>
              <a:t>ул.Мира</a:t>
            </a:r>
            <a:r>
              <a:rPr lang="ru-RU" sz="2000" b="1" dirty="0">
                <a:latin typeface="Arial"/>
                <a:cs typeface="Arial"/>
              </a:rPr>
              <a:t>, </a:t>
            </a:r>
            <a:r>
              <a:rPr lang="ru-RU" sz="2000" b="1" dirty="0" err="1">
                <a:latin typeface="Arial"/>
                <a:cs typeface="Arial"/>
              </a:rPr>
              <a:t>ул.П.Виноградова</a:t>
            </a:r>
            <a:r>
              <a:rPr lang="ru-RU" sz="2000" b="1" spc="-5" dirty="0">
                <a:latin typeface="Arial"/>
                <a:cs typeface="Arial"/>
              </a:rPr>
              <a:t>)-16 009,2 </a:t>
            </a:r>
            <a:r>
              <a:rPr lang="ru-RU" sz="2000" b="1" spc="-5" dirty="0" err="1">
                <a:latin typeface="Arial"/>
                <a:cs typeface="Arial"/>
              </a:rPr>
              <a:t>тыс.руб</a:t>
            </a:r>
            <a:r>
              <a:rPr lang="ru-RU" sz="2000" b="1" spc="-5" dirty="0">
                <a:latin typeface="Arial"/>
                <a:cs typeface="Arial"/>
              </a:rPr>
              <a:t>.;</a:t>
            </a:r>
            <a:endParaRPr sz="2000" dirty="0">
              <a:latin typeface="Arial"/>
              <a:cs typeface="Arial"/>
            </a:endParaRPr>
          </a:p>
          <a:p>
            <a:pPr marL="299085" indent="-287020">
              <a:lnSpc>
                <a:spcPct val="100000"/>
              </a:lnSpc>
              <a:spcBef>
                <a:spcPts val="480"/>
              </a:spcBef>
              <a:buFont typeface="Microsoft Sans Serif"/>
              <a:buChar char="-"/>
              <a:tabLst>
                <a:tab pos="299085" algn="l"/>
                <a:tab pos="299720" algn="l"/>
              </a:tabLst>
            </a:pPr>
            <a:r>
              <a:rPr lang="ru-RU" sz="2000" b="1" spc="-10" dirty="0">
                <a:latin typeface="Arial"/>
                <a:cs typeface="Arial"/>
              </a:rPr>
              <a:t>ремонт автомобильных дорог общего пользования местного значения  переданные полномочия сельские поселения -1 667,1 </a:t>
            </a:r>
            <a:r>
              <a:rPr lang="ru-RU" sz="2000" b="1" spc="-10" dirty="0" err="1">
                <a:latin typeface="Arial"/>
                <a:cs typeface="Arial"/>
              </a:rPr>
              <a:t>тыс.руб</a:t>
            </a:r>
            <a:r>
              <a:rPr lang="ru-RU" sz="2000" b="1" spc="-10" dirty="0">
                <a:latin typeface="Arial"/>
                <a:cs typeface="Arial"/>
              </a:rPr>
              <a:t>.</a:t>
            </a:r>
          </a:p>
          <a:p>
            <a:pPr marL="299085" indent="-287020">
              <a:lnSpc>
                <a:spcPct val="100000"/>
              </a:lnSpc>
              <a:spcBef>
                <a:spcPts val="480"/>
              </a:spcBef>
              <a:buFont typeface="Microsoft Sans Serif"/>
              <a:buChar char="-"/>
              <a:tabLst>
                <a:tab pos="299085" algn="l"/>
                <a:tab pos="299720" algn="l"/>
              </a:tabLst>
            </a:pPr>
            <a:endParaRPr sz="1600" dirty="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285720" y="1571612"/>
            <a:ext cx="4286280" cy="285752"/>
          </a:xfrm>
          <a:custGeom>
            <a:avLst/>
            <a:gdLst/>
            <a:ahLst/>
            <a:cxnLst/>
            <a:rect l="l" t="t" r="r" b="b"/>
            <a:pathLst>
              <a:path w="4498340" h="400685">
                <a:moveTo>
                  <a:pt x="4498213" y="0"/>
                </a:moveTo>
                <a:lnTo>
                  <a:pt x="0" y="0"/>
                </a:lnTo>
                <a:lnTo>
                  <a:pt x="0" y="400113"/>
                </a:lnTo>
                <a:lnTo>
                  <a:pt x="4498213" y="400113"/>
                </a:lnTo>
                <a:lnTo>
                  <a:pt x="4498213" y="0"/>
                </a:lnTo>
                <a:close/>
              </a:path>
            </a:pathLst>
          </a:custGeom>
          <a:solidFill>
            <a:srgbClr val="DDD9C3"/>
          </a:solidFill>
        </p:spPr>
        <p:txBody>
          <a:bodyPr wrap="square" lIns="0" tIns="0" rIns="0" bIns="0" rtlCol="0"/>
          <a:lstStyle/>
          <a:p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ОБЛАСТНЫЕ СРЕДСТВА -15 849 </a:t>
            </a:r>
            <a:r>
              <a:rPr lang="ru-RU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тыс.руб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.(89,66 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%)</a:t>
            </a:r>
            <a:endParaRPr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2391" y="1240764"/>
            <a:ext cx="8965077" cy="25968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639310" algn="l"/>
              </a:tabLst>
            </a:pPr>
            <a:r>
              <a:rPr sz="1600" b="1" spc="-20" dirty="0">
                <a:latin typeface="Arial"/>
                <a:cs typeface="Arial"/>
              </a:rPr>
              <a:t>	</a:t>
            </a:r>
            <a:r>
              <a:rPr sz="2400" b="1" spc="-37" baseline="3472" dirty="0">
                <a:latin typeface="Arial"/>
                <a:cs typeface="Arial"/>
              </a:rPr>
              <a:t>.</a:t>
            </a:r>
            <a:endParaRPr sz="2400" baseline="3472" dirty="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 rot="10800000" flipV="1">
            <a:off x="1071538" y="4495038"/>
            <a:ext cx="6624660" cy="340477"/>
          </a:xfrm>
          <a:prstGeom prst="rect">
            <a:avLst/>
          </a:prstGeom>
          <a:solidFill>
            <a:srgbClr val="FCEADA"/>
          </a:solidFill>
        </p:spPr>
        <p:txBody>
          <a:bodyPr vert="horz" wrap="square" lIns="0" tIns="32384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54"/>
              </a:spcBef>
            </a:pPr>
            <a:r>
              <a:rPr sz="2000" b="1" spc="-5" dirty="0">
                <a:solidFill>
                  <a:srgbClr val="006666"/>
                </a:solidFill>
                <a:latin typeface="Arial"/>
                <a:cs typeface="Arial"/>
              </a:rPr>
              <a:t>Исполнение</a:t>
            </a:r>
            <a:r>
              <a:rPr sz="2000" b="1" spc="-40" dirty="0">
                <a:solidFill>
                  <a:srgbClr val="006666"/>
                </a:solidFill>
                <a:latin typeface="Arial"/>
                <a:cs typeface="Arial"/>
              </a:rPr>
              <a:t> </a:t>
            </a:r>
            <a:r>
              <a:rPr sz="2000" b="1" spc="5" dirty="0">
                <a:solidFill>
                  <a:srgbClr val="006666"/>
                </a:solidFill>
                <a:latin typeface="Arial"/>
                <a:cs typeface="Arial"/>
              </a:rPr>
              <a:t>МП</a:t>
            </a:r>
            <a:r>
              <a:rPr sz="2000" b="1" spc="-30" dirty="0">
                <a:solidFill>
                  <a:srgbClr val="006666"/>
                </a:solidFill>
                <a:latin typeface="Arial"/>
                <a:cs typeface="Arial"/>
              </a:rPr>
              <a:t> </a:t>
            </a:r>
            <a:r>
              <a:rPr sz="2000" b="1">
                <a:solidFill>
                  <a:srgbClr val="006666"/>
                </a:solidFill>
                <a:latin typeface="Arial"/>
                <a:cs typeface="Arial"/>
              </a:rPr>
              <a:t>в</a:t>
            </a:r>
            <a:r>
              <a:rPr sz="2000" b="1" spc="-20">
                <a:solidFill>
                  <a:srgbClr val="006666"/>
                </a:solidFill>
                <a:latin typeface="Arial"/>
                <a:cs typeface="Arial"/>
              </a:rPr>
              <a:t> </a:t>
            </a:r>
            <a:r>
              <a:rPr sz="2000" b="1" spc="-5">
                <a:solidFill>
                  <a:srgbClr val="006666"/>
                </a:solidFill>
                <a:latin typeface="Arial"/>
                <a:cs typeface="Arial"/>
              </a:rPr>
              <a:t>202</a:t>
            </a:r>
            <a:r>
              <a:rPr lang="ru-RU" sz="2000" b="1" spc="-5" dirty="0">
                <a:solidFill>
                  <a:srgbClr val="006666"/>
                </a:solidFill>
                <a:latin typeface="Arial"/>
                <a:cs typeface="Arial"/>
              </a:rPr>
              <a:t>3 </a:t>
            </a:r>
            <a:r>
              <a:rPr sz="2000" b="1" spc="-5" dirty="0" err="1">
                <a:solidFill>
                  <a:srgbClr val="006666"/>
                </a:solidFill>
                <a:latin typeface="Arial"/>
                <a:cs typeface="Arial"/>
              </a:rPr>
              <a:t>году</a:t>
            </a:r>
            <a:r>
              <a:rPr sz="2000" b="1" spc="-10" dirty="0">
                <a:solidFill>
                  <a:srgbClr val="006666"/>
                </a:solidFill>
                <a:latin typeface="Arial"/>
                <a:cs typeface="Arial"/>
              </a:rPr>
              <a:t> </a:t>
            </a:r>
            <a:r>
              <a:rPr lang="ru-RU" sz="2000" b="1" dirty="0">
                <a:solidFill>
                  <a:srgbClr val="006666"/>
                </a:solidFill>
                <a:latin typeface="Arial"/>
                <a:cs typeface="Arial"/>
              </a:rPr>
              <a:t>–</a:t>
            </a:r>
            <a:r>
              <a:rPr sz="2000" b="1" spc="-20">
                <a:solidFill>
                  <a:srgbClr val="006666"/>
                </a:solidFill>
                <a:latin typeface="Arial"/>
                <a:cs typeface="Arial"/>
              </a:rPr>
              <a:t> </a:t>
            </a:r>
            <a:r>
              <a:rPr lang="ru-RU" sz="2000" b="1" spc="-20" dirty="0">
                <a:solidFill>
                  <a:srgbClr val="006666"/>
                </a:solidFill>
                <a:latin typeface="Arial"/>
                <a:cs typeface="Arial"/>
              </a:rPr>
              <a:t>68,8</a:t>
            </a:r>
            <a:r>
              <a:rPr sz="2000" b="1" spc="-25">
                <a:solidFill>
                  <a:srgbClr val="006666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006666"/>
                </a:solidFill>
                <a:latin typeface="Calibri"/>
                <a:cs typeface="Calibri"/>
              </a:rPr>
              <a:t>%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107950" y="5857893"/>
            <a:ext cx="8678892" cy="714380"/>
            <a:chOff x="107950" y="6237313"/>
            <a:chExt cx="8496277" cy="552437"/>
          </a:xfrm>
        </p:grpSpPr>
        <p:sp>
          <p:nvSpPr>
            <p:cNvPr id="18" name="object 18"/>
            <p:cNvSpPr/>
            <p:nvPr/>
          </p:nvSpPr>
          <p:spPr>
            <a:xfrm>
              <a:off x="125072" y="6246190"/>
              <a:ext cx="8479155" cy="543560"/>
            </a:xfrm>
            <a:custGeom>
              <a:avLst/>
              <a:gdLst/>
              <a:ahLst/>
              <a:cxnLst/>
              <a:rect l="l" t="t" r="r" b="b"/>
              <a:pathLst>
                <a:path w="8479155" h="543559">
                  <a:moveTo>
                    <a:pt x="8478901" y="0"/>
                  </a:moveTo>
                  <a:lnTo>
                    <a:pt x="0" y="0"/>
                  </a:lnTo>
                  <a:lnTo>
                    <a:pt x="0" y="542975"/>
                  </a:lnTo>
                  <a:lnTo>
                    <a:pt x="8478901" y="542975"/>
                  </a:lnTo>
                  <a:lnTo>
                    <a:pt x="8478901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07950" y="6237313"/>
              <a:ext cx="8479155" cy="543560"/>
            </a:xfrm>
            <a:custGeom>
              <a:avLst/>
              <a:gdLst/>
              <a:ahLst/>
              <a:cxnLst/>
              <a:rect l="l" t="t" r="r" b="b"/>
              <a:pathLst>
                <a:path w="8479155" h="543559">
                  <a:moveTo>
                    <a:pt x="0" y="542975"/>
                  </a:moveTo>
                  <a:lnTo>
                    <a:pt x="8478901" y="542975"/>
                  </a:lnTo>
                  <a:lnTo>
                    <a:pt x="8478901" y="0"/>
                  </a:lnTo>
                  <a:lnTo>
                    <a:pt x="0" y="0"/>
                  </a:lnTo>
                  <a:lnTo>
                    <a:pt x="0" y="542975"/>
                  </a:lnTo>
                  <a:close/>
                </a:path>
              </a:pathLst>
            </a:custGeom>
            <a:ln w="25400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928662" y="5929330"/>
            <a:ext cx="7715304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1200" b="1" spc="-10" dirty="0">
                <a:solidFill>
                  <a:srgbClr val="FFFFFF"/>
                </a:solidFill>
                <a:latin typeface="Arial"/>
                <a:cs typeface="Arial"/>
              </a:rPr>
              <a:t>Заместитель Главы Администрации </a:t>
            </a:r>
            <a:r>
              <a:rPr lang="ru-RU" sz="1200" b="1" spc="-10" dirty="0" err="1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Струго-Красненского</a:t>
            </a:r>
            <a:r>
              <a:rPr lang="ru-RU" sz="1200" b="1" spc="-1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муниципального округа</a:t>
            </a:r>
            <a:r>
              <a:rPr lang="ru-RU" sz="1200" b="1" spc="-10" dirty="0">
                <a:solidFill>
                  <a:srgbClr val="FFFFFF"/>
                </a:solidFill>
                <a:latin typeface="Arial"/>
                <a:cs typeface="Arial"/>
              </a:rPr>
              <a:t>-Андреев Сергей Николаевич, Тел.</a:t>
            </a:r>
            <a:r>
              <a:rPr lang="ru-RU" sz="1200" b="1" spc="40" dirty="0">
                <a:solidFill>
                  <a:srgbClr val="FFFFFF"/>
                </a:solidFill>
                <a:latin typeface="Arial"/>
                <a:cs typeface="Arial"/>
              </a:rPr>
              <a:t> 8-81132-51532</a:t>
            </a:r>
            <a:r>
              <a:rPr lang="ru-RU" sz="1200" b="1" spc="-1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lang="ru-RU" sz="1200" b="1" spc="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1200" b="1" spc="-5" dirty="0" err="1">
                <a:solidFill>
                  <a:srgbClr val="FFFFFF"/>
                </a:solidFill>
                <a:latin typeface="Arial"/>
                <a:cs typeface="Arial"/>
              </a:rPr>
              <a:t>email</a:t>
            </a:r>
            <a:r>
              <a:rPr lang="ru-RU" sz="1200" b="1" spc="-5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r>
              <a:rPr lang="ru-RU" sz="1200" b="1" spc="4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1200" b="1" spc="50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"/>
                <a:cs typeface="Arial"/>
              </a:rPr>
              <a:t>strugikrasnye.reg60.ru</a:t>
            </a:r>
            <a:r>
              <a:rPr lang="ru-RU" sz="1200" b="1" spc="50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"/>
                <a:cs typeface="Arial"/>
              </a:rPr>
              <a:t> </a:t>
            </a:r>
            <a:endParaRPr lang="ru-RU" sz="1200" dirty="0">
              <a:latin typeface="Arial"/>
              <a:cs typeface="Arial"/>
            </a:endParaRPr>
          </a:p>
        </p:txBody>
      </p:sp>
      <p:pic>
        <p:nvPicPr>
          <p:cNvPr id="21" name="object 2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5720" y="5929330"/>
            <a:ext cx="532790" cy="54297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C7C00737-3A02-7742-8B63-4EEAFF7E9A80}"/>
              </a:ext>
            </a:extLst>
          </p:cNvPr>
          <p:cNvSpPr txBox="1"/>
          <p:nvPr/>
        </p:nvSpPr>
        <p:spPr>
          <a:xfrm>
            <a:off x="216674" y="4908650"/>
            <a:ext cx="8784197" cy="5371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5080">
              <a:lnSpc>
                <a:spcPts val="1800"/>
              </a:lnSpc>
              <a:spcBef>
                <a:spcPts val="254"/>
              </a:spcBef>
            </a:pPr>
            <a:r>
              <a:rPr lang="ru-RU" sz="1400" i="1" spc="-10" dirty="0">
                <a:latin typeface="Arial"/>
                <a:cs typeface="Arial"/>
              </a:rPr>
              <a:t>Мероприятия по ремонту автомобильных дорог общего пользования местного значения  переданные полномочия сельские поселения-исполнение полномочиями ОМСУ</a:t>
            </a:r>
            <a:endParaRPr lang="ru-RU" sz="1400" i="1" dirty="0">
              <a:latin typeface="Arial"/>
              <a:cs typeface="Arial"/>
            </a:endParaRPr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id="{67FE1710-8B4F-797B-FA17-1B2140BEB8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214290"/>
            <a:ext cx="358463" cy="180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0"/>
            <a:ext cx="9144000" cy="981075"/>
          </a:xfrm>
          <a:custGeom>
            <a:avLst/>
            <a:gdLst/>
            <a:ahLst/>
            <a:cxnLst/>
            <a:rect l="l" t="t" r="r" b="b"/>
            <a:pathLst>
              <a:path w="9144000" h="981075">
                <a:moveTo>
                  <a:pt x="9144000" y="0"/>
                </a:moveTo>
                <a:lnTo>
                  <a:pt x="0" y="0"/>
                </a:lnTo>
                <a:lnTo>
                  <a:pt x="0" y="980732"/>
                </a:lnTo>
                <a:lnTo>
                  <a:pt x="9144000" y="980732"/>
                </a:lnTo>
                <a:lnTo>
                  <a:pt x="9144000" y="0"/>
                </a:lnTo>
                <a:close/>
              </a:path>
            </a:pathLst>
          </a:custGeom>
          <a:solidFill>
            <a:srgbClr val="045053"/>
          </a:solidFill>
        </p:spPr>
        <p:txBody>
          <a:bodyPr wrap="square" lIns="0" tIns="0" rIns="0" bIns="0" rtlCol="0"/>
          <a:lstStyle/>
          <a:p>
            <a:r>
              <a:rPr lang="ru-RU"/>
              <a:t>«»</a:t>
            </a:r>
            <a:endParaRPr lang="ru-RU" dirty="0"/>
          </a:p>
        </p:txBody>
      </p:sp>
      <p:sp>
        <p:nvSpPr>
          <p:cNvPr id="4" name="object 4"/>
          <p:cNvSpPr txBox="1"/>
          <p:nvPr/>
        </p:nvSpPr>
        <p:spPr>
          <a:xfrm>
            <a:off x="0" y="-35511"/>
            <a:ext cx="9144000" cy="1288173"/>
          </a:xfrm>
          <a:prstGeom prst="rect">
            <a:avLst/>
          </a:prstGeom>
        </p:spPr>
        <p:txBody>
          <a:bodyPr vert="horz" wrap="square" lIns="0" tIns="81915" rIns="0" bIns="0" rtlCol="0">
            <a:spAutoFit/>
          </a:bodyPr>
          <a:lstStyle/>
          <a:p>
            <a:pPr marL="775335">
              <a:lnSpc>
                <a:spcPts val="2195"/>
              </a:lnSpc>
              <a:spcBef>
                <a:spcPts val="645"/>
              </a:spcBef>
            </a:pPr>
            <a:r>
              <a:rPr sz="2000" b="1" spc="5" dirty="0">
                <a:solidFill>
                  <a:srgbClr val="F1F1F1"/>
                </a:solidFill>
                <a:latin typeface="Arial"/>
                <a:cs typeface="Arial"/>
              </a:rPr>
              <a:t>МП</a:t>
            </a:r>
            <a:r>
              <a:rPr sz="2000" b="1" spc="-30" dirty="0">
                <a:solidFill>
                  <a:srgbClr val="F1F1F1"/>
                </a:solidFill>
                <a:latin typeface="Arial"/>
                <a:cs typeface="Arial"/>
              </a:rPr>
              <a:t> </a:t>
            </a:r>
            <a:r>
              <a:rPr lang="ru-RU" sz="2000" b="1" spc="-10" dirty="0">
                <a:solidFill>
                  <a:srgbClr val="F1F1F1"/>
                </a:solidFill>
                <a:latin typeface="Arial"/>
                <a:cs typeface="Arial"/>
              </a:rPr>
              <a:t>«Обеспечение безопасности граждан на территории муниципального образования «Струго-Красненский район»</a:t>
            </a:r>
            <a:endParaRPr lang="ru-RU" sz="2000" b="1" spc="-5" dirty="0">
              <a:solidFill>
                <a:srgbClr val="F1F1F1"/>
              </a:solidFill>
              <a:latin typeface="Arial"/>
              <a:cs typeface="Arial"/>
            </a:endParaRPr>
          </a:p>
          <a:p>
            <a:pPr marL="775335">
              <a:lnSpc>
                <a:spcPts val="2195"/>
              </a:lnSpc>
              <a:spcBef>
                <a:spcPts val="645"/>
              </a:spcBef>
            </a:pPr>
            <a:r>
              <a:rPr lang="ru-RU" sz="2000" b="1" spc="-5" dirty="0">
                <a:solidFill>
                  <a:srgbClr val="F1F1F1"/>
                </a:solidFill>
                <a:latin typeface="Arial"/>
                <a:cs typeface="Arial"/>
              </a:rPr>
              <a:t>(3 592,2 тыс.руб.)</a:t>
            </a:r>
            <a:endParaRPr sz="2000" dirty="0">
              <a:latin typeface="Arial"/>
              <a:cs typeface="Arial"/>
            </a:endParaRPr>
          </a:p>
          <a:p>
            <a:pPr marL="775335" marR="438150">
              <a:lnSpc>
                <a:spcPts val="1960"/>
              </a:lnSpc>
              <a:spcBef>
                <a:spcPts val="229"/>
              </a:spcBef>
              <a:tabLst>
                <a:tab pos="6438900" algn="l"/>
              </a:tabLst>
            </a:pPr>
            <a:endParaRPr sz="20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790548" y="6400800"/>
            <a:ext cx="275219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1600" b="1" spc="-5" dirty="0">
                <a:solidFill>
                  <a:srgbClr val="004E4B"/>
                </a:solidFill>
                <a:latin typeface="Arial"/>
                <a:cs typeface="Arial"/>
              </a:rPr>
              <a:t>18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20644" y="1065477"/>
            <a:ext cx="9187057" cy="316112"/>
          </a:xfrm>
          <a:prstGeom prst="rect">
            <a:avLst/>
          </a:prstGeom>
          <a:solidFill>
            <a:srgbClr val="DDD9C3"/>
          </a:solidFill>
        </p:spPr>
        <p:txBody>
          <a:bodyPr vert="horz" wrap="square" lIns="0" tIns="387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lang="ru-RU" b="1" spc="-25" dirty="0">
                <a:latin typeface="Arial"/>
                <a:cs typeface="Arial"/>
              </a:rPr>
              <a:t>ОБЛАСТНЫЕ</a:t>
            </a:r>
            <a:r>
              <a:rPr lang="ru-RU" b="1" spc="15" dirty="0">
                <a:latin typeface="Arial"/>
                <a:cs typeface="Arial"/>
              </a:rPr>
              <a:t> </a:t>
            </a:r>
            <a:r>
              <a:rPr lang="ru-RU" b="1" spc="-25" dirty="0">
                <a:latin typeface="Arial"/>
                <a:cs typeface="Arial"/>
              </a:rPr>
              <a:t>СРЕДСТВА- 60 </a:t>
            </a:r>
            <a:r>
              <a:rPr lang="ru-RU" b="1" spc="-25" dirty="0" err="1">
                <a:latin typeface="Arial"/>
                <a:cs typeface="Arial"/>
              </a:rPr>
              <a:t>тыс.руб</a:t>
            </a:r>
            <a:r>
              <a:rPr lang="ru-RU" b="1" spc="-25" dirty="0">
                <a:latin typeface="Arial"/>
                <a:cs typeface="Arial"/>
              </a:rPr>
              <a:t>. (1,7%)</a:t>
            </a:r>
            <a:endParaRPr lang="ru-RU" dirty="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20644" y="1545688"/>
            <a:ext cx="8797667" cy="384933"/>
          </a:xfrm>
          <a:custGeom>
            <a:avLst/>
            <a:gdLst/>
            <a:ahLst/>
            <a:cxnLst/>
            <a:rect l="l" t="t" r="r" b="b"/>
            <a:pathLst>
              <a:path w="4935220" h="400685">
                <a:moveTo>
                  <a:pt x="4934839" y="0"/>
                </a:moveTo>
                <a:lnTo>
                  <a:pt x="0" y="0"/>
                </a:lnTo>
                <a:lnTo>
                  <a:pt x="0" y="400113"/>
                </a:lnTo>
                <a:lnTo>
                  <a:pt x="4934839" y="400113"/>
                </a:lnTo>
                <a:lnTo>
                  <a:pt x="4934839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r>
              <a:rPr lang="ru-RU" sz="1800" b="1" spc="-25" dirty="0">
                <a:latin typeface="Arial"/>
                <a:cs typeface="Arial"/>
              </a:rPr>
              <a:t>СРЕДСТВА БЮДЖЕТА – </a:t>
            </a:r>
            <a:r>
              <a:rPr lang="ru-RU" b="1" spc="-25" dirty="0">
                <a:latin typeface="Arial"/>
                <a:cs typeface="Arial"/>
              </a:rPr>
              <a:t>3 532,2</a:t>
            </a:r>
            <a:r>
              <a:rPr lang="ru-RU" sz="1800" b="1" spc="-25" dirty="0">
                <a:latin typeface="Arial"/>
                <a:cs typeface="Arial"/>
              </a:rPr>
              <a:t> </a:t>
            </a:r>
            <a:r>
              <a:rPr lang="ru-RU" sz="1800" b="1" spc="-25" dirty="0" err="1">
                <a:latin typeface="Arial"/>
                <a:cs typeface="Arial"/>
              </a:rPr>
              <a:t>тыс.руб</a:t>
            </a:r>
            <a:r>
              <a:rPr lang="ru-RU" sz="1800" b="1" spc="-25" dirty="0">
                <a:latin typeface="Arial"/>
                <a:cs typeface="Arial"/>
              </a:rPr>
              <a:t>.(98,3%)</a:t>
            </a:r>
            <a:endParaRPr dirty="0"/>
          </a:p>
        </p:txBody>
      </p:sp>
      <p:sp>
        <p:nvSpPr>
          <p:cNvPr id="11" name="object 11"/>
          <p:cNvSpPr txBox="1"/>
          <p:nvPr/>
        </p:nvSpPr>
        <p:spPr>
          <a:xfrm>
            <a:off x="3352800" y="1560967"/>
            <a:ext cx="1828800" cy="3212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  <a:tabLst>
                <a:tab pos="570865" algn="l"/>
              </a:tabLst>
            </a:pPr>
            <a:r>
              <a:rPr lang="ru-RU" sz="2000" b="1" u="sng" dirty="0">
                <a:solidFill>
                  <a:srgbClr val="0000CC"/>
                </a:solidFill>
                <a:uFill>
                  <a:solidFill>
                    <a:srgbClr val="0000CC"/>
                  </a:solidFill>
                </a:uFill>
                <a:latin typeface="Arial"/>
                <a:cs typeface="Arial"/>
              </a:rPr>
              <a:t> 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857356" y="4643446"/>
            <a:ext cx="4940319" cy="339195"/>
          </a:xfrm>
          <a:prstGeom prst="rect">
            <a:avLst/>
          </a:prstGeom>
          <a:solidFill>
            <a:srgbClr val="FCEADA"/>
          </a:solidFill>
        </p:spPr>
        <p:txBody>
          <a:bodyPr vert="horz" wrap="square" lIns="0" tIns="31115" rIns="0" bIns="0" rtlCol="0">
            <a:spAutoFit/>
          </a:bodyPr>
          <a:lstStyle/>
          <a:p>
            <a:pPr marL="92075">
              <a:lnSpc>
                <a:spcPct val="100000"/>
              </a:lnSpc>
              <a:spcBef>
                <a:spcPts val="245"/>
              </a:spcBef>
            </a:pPr>
            <a:r>
              <a:rPr sz="2000" b="1" spc="-5" dirty="0">
                <a:solidFill>
                  <a:srgbClr val="006666"/>
                </a:solidFill>
                <a:latin typeface="Arial"/>
                <a:cs typeface="Arial"/>
              </a:rPr>
              <a:t>Исполнение</a:t>
            </a:r>
            <a:r>
              <a:rPr sz="2000" b="1" spc="-40" dirty="0">
                <a:solidFill>
                  <a:srgbClr val="006666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6666"/>
                </a:solidFill>
                <a:latin typeface="Arial"/>
                <a:cs typeface="Arial"/>
              </a:rPr>
              <a:t>МП</a:t>
            </a:r>
            <a:r>
              <a:rPr sz="2000" b="1" spc="-25" dirty="0">
                <a:solidFill>
                  <a:srgbClr val="006666"/>
                </a:solidFill>
                <a:latin typeface="Arial"/>
                <a:cs typeface="Arial"/>
              </a:rPr>
              <a:t> </a:t>
            </a:r>
            <a:r>
              <a:rPr sz="2000" b="1">
                <a:solidFill>
                  <a:srgbClr val="006666"/>
                </a:solidFill>
                <a:latin typeface="Arial"/>
                <a:cs typeface="Arial"/>
              </a:rPr>
              <a:t>в</a:t>
            </a:r>
            <a:r>
              <a:rPr sz="2000" b="1" spc="-20">
                <a:solidFill>
                  <a:srgbClr val="006666"/>
                </a:solidFill>
                <a:latin typeface="Arial"/>
                <a:cs typeface="Arial"/>
              </a:rPr>
              <a:t> </a:t>
            </a:r>
            <a:r>
              <a:rPr sz="2000" b="1" spc="-5">
                <a:solidFill>
                  <a:srgbClr val="006666"/>
                </a:solidFill>
                <a:latin typeface="Arial"/>
                <a:cs typeface="Arial"/>
              </a:rPr>
              <a:t>202</a:t>
            </a:r>
            <a:r>
              <a:rPr lang="ru-RU" sz="2000" b="1" spc="-5" dirty="0">
                <a:solidFill>
                  <a:srgbClr val="006666"/>
                </a:solidFill>
                <a:latin typeface="Arial"/>
                <a:cs typeface="Arial"/>
              </a:rPr>
              <a:t>3</a:t>
            </a:r>
            <a:r>
              <a:rPr sz="2000" b="1" spc="-20">
                <a:solidFill>
                  <a:srgbClr val="006666"/>
                </a:solidFill>
                <a:latin typeface="Arial"/>
                <a:cs typeface="Arial"/>
              </a:rPr>
              <a:t> </a:t>
            </a:r>
            <a:r>
              <a:rPr sz="2000" b="1" spc="-5">
                <a:solidFill>
                  <a:srgbClr val="006666"/>
                </a:solidFill>
                <a:latin typeface="Arial"/>
                <a:cs typeface="Arial"/>
              </a:rPr>
              <a:t>году</a:t>
            </a:r>
            <a:r>
              <a:rPr sz="2000" b="1" spc="-10">
                <a:solidFill>
                  <a:srgbClr val="006666"/>
                </a:solidFill>
                <a:latin typeface="Arial"/>
                <a:cs typeface="Arial"/>
              </a:rPr>
              <a:t> </a:t>
            </a:r>
            <a:r>
              <a:rPr lang="ru-RU" sz="2000" b="1" dirty="0">
                <a:solidFill>
                  <a:srgbClr val="006666"/>
                </a:solidFill>
                <a:latin typeface="Arial"/>
                <a:cs typeface="Arial"/>
              </a:rPr>
              <a:t>–</a:t>
            </a:r>
            <a:r>
              <a:rPr sz="2000" b="1" spc="-25">
                <a:solidFill>
                  <a:srgbClr val="006666"/>
                </a:solidFill>
                <a:latin typeface="Arial"/>
                <a:cs typeface="Arial"/>
              </a:rPr>
              <a:t> </a:t>
            </a:r>
            <a:r>
              <a:rPr lang="ru-RU" sz="2000" b="1" spc="-25" dirty="0">
                <a:solidFill>
                  <a:srgbClr val="006666"/>
                </a:solidFill>
                <a:latin typeface="Arial"/>
                <a:cs typeface="Arial"/>
              </a:rPr>
              <a:t>78,6</a:t>
            </a:r>
            <a:r>
              <a:rPr sz="2000" b="1" spc="-25">
                <a:solidFill>
                  <a:srgbClr val="006666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006666"/>
                </a:solidFill>
                <a:latin typeface="Calibri"/>
                <a:cs typeface="Calibri"/>
              </a:rPr>
              <a:t>%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740716" y="5929330"/>
            <a:ext cx="7903250" cy="714380"/>
            <a:chOff x="95250" y="2768231"/>
            <a:chExt cx="8537575" cy="601980"/>
          </a:xfrm>
        </p:grpSpPr>
        <p:sp>
          <p:nvSpPr>
            <p:cNvPr id="22" name="object 22"/>
            <p:cNvSpPr/>
            <p:nvPr/>
          </p:nvSpPr>
          <p:spPr>
            <a:xfrm>
              <a:off x="107950" y="2780931"/>
              <a:ext cx="8512175" cy="576580"/>
            </a:xfrm>
            <a:custGeom>
              <a:avLst/>
              <a:gdLst/>
              <a:ahLst/>
              <a:cxnLst/>
              <a:rect l="l" t="t" r="r" b="b"/>
              <a:pathLst>
                <a:path w="8512175" h="576579">
                  <a:moveTo>
                    <a:pt x="8512048" y="0"/>
                  </a:moveTo>
                  <a:lnTo>
                    <a:pt x="0" y="0"/>
                  </a:lnTo>
                  <a:lnTo>
                    <a:pt x="0" y="576059"/>
                  </a:lnTo>
                  <a:lnTo>
                    <a:pt x="8512048" y="576059"/>
                  </a:lnTo>
                  <a:lnTo>
                    <a:pt x="8512048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07950" y="2780931"/>
              <a:ext cx="8512175" cy="576580"/>
            </a:xfrm>
            <a:custGeom>
              <a:avLst/>
              <a:gdLst/>
              <a:ahLst/>
              <a:cxnLst/>
              <a:rect l="l" t="t" r="r" b="b"/>
              <a:pathLst>
                <a:path w="8512175" h="576579">
                  <a:moveTo>
                    <a:pt x="0" y="576059"/>
                  </a:moveTo>
                  <a:lnTo>
                    <a:pt x="8512048" y="576059"/>
                  </a:lnTo>
                  <a:lnTo>
                    <a:pt x="8512048" y="0"/>
                  </a:lnTo>
                  <a:lnTo>
                    <a:pt x="0" y="0"/>
                  </a:lnTo>
                  <a:lnTo>
                    <a:pt x="0" y="576059"/>
                  </a:lnTo>
                  <a:close/>
                </a:path>
              </a:pathLst>
            </a:custGeom>
            <a:ln w="25400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32" name="object 25">
            <a:extLst>
              <a:ext uri="{FF2B5EF4-FFF2-40B4-BE49-F238E27FC236}">
                <a16:creationId xmlns:a16="http://schemas.microsoft.com/office/drawing/2014/main" id="{F28506FC-0D2C-B62C-5C6D-455A41B5F1BE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2844" y="6072206"/>
            <a:ext cx="558482" cy="495287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3109F62A-8AD1-982E-78C8-CEDB2645EC92}"/>
              </a:ext>
            </a:extLst>
          </p:cNvPr>
          <p:cNvSpPr txBox="1"/>
          <p:nvPr/>
        </p:nvSpPr>
        <p:spPr>
          <a:xfrm>
            <a:off x="838199" y="5960495"/>
            <a:ext cx="78057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1200" b="1" spc="-10" dirty="0">
                <a:solidFill>
                  <a:srgbClr val="FFFFFF"/>
                </a:solidFill>
                <a:latin typeface="Arial"/>
                <a:cs typeface="Arial"/>
              </a:rPr>
              <a:t>Заместитель Главы Администрации </a:t>
            </a:r>
            <a:r>
              <a:rPr lang="ru-RU" sz="1200" b="1" spc="-10" dirty="0" err="1">
                <a:solidFill>
                  <a:srgbClr val="FFFFFF"/>
                </a:solidFill>
                <a:latin typeface="Arial"/>
                <a:cs typeface="Arial"/>
              </a:rPr>
              <a:t>Струго-Красненского</a:t>
            </a:r>
            <a:r>
              <a:rPr lang="ru-RU" sz="1200" b="1" spc="-10" dirty="0">
                <a:solidFill>
                  <a:srgbClr val="FFFFFF"/>
                </a:solidFill>
                <a:latin typeface="Arial"/>
                <a:cs typeface="Arial"/>
              </a:rPr>
              <a:t> муниципального </a:t>
            </a:r>
            <a:r>
              <a:rPr lang="ru-RU" sz="1200" b="1" spc="-10" dirty="0" err="1">
                <a:solidFill>
                  <a:srgbClr val="FFFFFF"/>
                </a:solidFill>
                <a:latin typeface="Arial"/>
                <a:cs typeface="Arial"/>
              </a:rPr>
              <a:t>округа-Предсе</a:t>
            </a:r>
            <a:r>
              <a:rPr lang="ru-RU" sz="12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1200" b="1" spc="-15" dirty="0" err="1">
                <a:solidFill>
                  <a:srgbClr val="FFFFFF"/>
                </a:solidFill>
                <a:latin typeface="Arial"/>
                <a:cs typeface="Arial"/>
              </a:rPr>
              <a:t>датель</a:t>
            </a:r>
            <a:r>
              <a:rPr lang="ru-RU" sz="1200" b="1" spc="-15" dirty="0">
                <a:solidFill>
                  <a:srgbClr val="FFFFFF"/>
                </a:solidFill>
                <a:latin typeface="Arial"/>
                <a:cs typeface="Arial"/>
              </a:rPr>
              <a:t> комитета по имущественным отношениям </a:t>
            </a:r>
            <a:r>
              <a:rPr lang="ru-RU" sz="1200" b="1" spc="-15" dirty="0" err="1">
                <a:solidFill>
                  <a:srgbClr val="FFFFFF"/>
                </a:solidFill>
                <a:latin typeface="Arial"/>
                <a:cs typeface="Arial"/>
              </a:rPr>
              <a:t>Стрижак</a:t>
            </a:r>
            <a:r>
              <a:rPr lang="ru-RU" sz="1200" b="1" spc="-15" dirty="0">
                <a:solidFill>
                  <a:srgbClr val="FFFFFF"/>
                </a:solidFill>
                <a:latin typeface="Arial"/>
                <a:cs typeface="Arial"/>
              </a:rPr>
              <a:t> Наталья Васильевна,                                                </a:t>
            </a:r>
            <a:r>
              <a:rPr lang="ru-RU" sz="1200" b="1" spc="-430" dirty="0">
                <a:solidFill>
                  <a:srgbClr val="FFFFFF"/>
                </a:solidFill>
                <a:latin typeface="Arial"/>
                <a:cs typeface="Arial"/>
              </a:rPr>
              <a:t>                       </a:t>
            </a:r>
            <a:r>
              <a:rPr lang="ru-RU" sz="1200" b="1" spc="-10" dirty="0">
                <a:solidFill>
                  <a:srgbClr val="FFFFFF"/>
                </a:solidFill>
                <a:latin typeface="Arial"/>
                <a:cs typeface="Arial"/>
              </a:rPr>
              <a:t>тел.</a:t>
            </a:r>
            <a:r>
              <a:rPr lang="ru-RU" sz="1200" b="1" spc="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1200" b="1" spc="35" dirty="0">
                <a:solidFill>
                  <a:srgbClr val="FFFFFF"/>
                </a:solidFill>
                <a:latin typeface="Arial"/>
                <a:cs typeface="Arial"/>
              </a:rPr>
              <a:t>8-81132-</a:t>
            </a:r>
            <a:r>
              <a:rPr lang="ru-RU" sz="1200" b="1" spc="35" dirty="0">
                <a:solidFill>
                  <a:srgbClr val="FFFFFF"/>
                </a:solidFill>
                <a:latin typeface="Arial"/>
                <a:cs typeface="Arial"/>
              </a:rPr>
              <a:t>5</a:t>
            </a:r>
            <a:r>
              <a:rPr lang="en-US" sz="1200" b="1" spc="35" dirty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lang="ru-RU" sz="1200" b="1" spc="35" dirty="0">
                <a:solidFill>
                  <a:srgbClr val="FFFFFF"/>
                </a:solidFill>
                <a:latin typeface="Arial"/>
                <a:cs typeface="Arial"/>
              </a:rPr>
              <a:t>053</a:t>
            </a:r>
            <a:r>
              <a:rPr lang="ru-RU" sz="1200" b="1" spc="-5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lang="ru-RU" sz="1200" b="1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1200" b="1" spc="-5" dirty="0" err="1">
                <a:solidFill>
                  <a:srgbClr val="FFFFFF"/>
                </a:solidFill>
                <a:latin typeface="Arial"/>
                <a:cs typeface="Arial"/>
              </a:rPr>
              <a:t>email</a:t>
            </a:r>
            <a:r>
              <a:rPr lang="ru-RU" sz="1200" b="1" spc="-5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"/>
                <a:cs typeface="Arial"/>
              </a:rPr>
              <a:t>:</a:t>
            </a:r>
            <a:r>
              <a:rPr lang="ru-RU" sz="1200" b="1" spc="50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b="1" spc="50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"/>
                <a:cs typeface="Arial"/>
              </a:rPr>
              <a:t>strugikrasnye.reg60.ru</a:t>
            </a:r>
            <a:endParaRPr lang="ru-RU" sz="1200" dirty="0">
              <a:latin typeface="Arial"/>
              <a:cs typeface="Arial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04DFFCC-1F5C-8B03-3265-6AD5C8684F88}"/>
              </a:ext>
            </a:extLst>
          </p:cNvPr>
          <p:cNvSpPr txBox="1"/>
          <p:nvPr/>
        </p:nvSpPr>
        <p:spPr>
          <a:xfrm rot="10800000" flipV="1">
            <a:off x="120642" y="2299212"/>
            <a:ext cx="891540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525" marR="253365" algn="just">
              <a:lnSpc>
                <a:spcPct val="100000"/>
              </a:lnSpc>
            </a:pPr>
            <a:r>
              <a:rPr lang="ru-RU" b="1" spc="-15" dirty="0">
                <a:latin typeface="Arial"/>
                <a:cs typeface="Arial"/>
              </a:rPr>
              <a:t>Реализованы мероприятия по обеспечению пожарной безопасности, переданные полномочия- 63,2 </a:t>
            </a:r>
            <a:r>
              <a:rPr lang="ru-RU" b="1" spc="-15" dirty="0" err="1">
                <a:latin typeface="Arial"/>
                <a:cs typeface="Arial"/>
              </a:rPr>
              <a:t>тыс.руб</a:t>
            </a:r>
            <a:r>
              <a:rPr lang="ru-RU" b="1" spc="-15" dirty="0">
                <a:latin typeface="Arial"/>
                <a:cs typeface="Arial"/>
              </a:rPr>
              <a:t>.;</a:t>
            </a:r>
          </a:p>
          <a:p>
            <a:pPr marL="9525" marR="253365" algn="just">
              <a:lnSpc>
                <a:spcPct val="100000"/>
              </a:lnSpc>
            </a:pPr>
            <a:r>
              <a:rPr lang="ru-RU" b="1" spc="-15" dirty="0">
                <a:latin typeface="Arial"/>
                <a:cs typeface="Arial"/>
              </a:rPr>
              <a:t>Реализованы мероприятия направленные на укрепление пожарной безопасности </a:t>
            </a:r>
            <a:r>
              <a:rPr lang="ru-RU" b="1" spc="-15" dirty="0" err="1">
                <a:latin typeface="Arial"/>
                <a:cs typeface="Arial"/>
              </a:rPr>
              <a:t>бюдж.учреждений</a:t>
            </a:r>
            <a:r>
              <a:rPr lang="ru-RU" b="1" spc="-15" dirty="0">
                <a:latin typeface="Arial"/>
                <a:cs typeface="Arial"/>
              </a:rPr>
              <a:t>- 985 </a:t>
            </a:r>
            <a:r>
              <a:rPr lang="ru-RU" b="1" spc="-15" dirty="0" err="1">
                <a:latin typeface="Arial"/>
                <a:cs typeface="Arial"/>
              </a:rPr>
              <a:t>тыс.руб</a:t>
            </a:r>
            <a:r>
              <a:rPr lang="ru-RU" b="1" spc="-15" dirty="0">
                <a:latin typeface="Arial"/>
                <a:cs typeface="Arial"/>
              </a:rPr>
              <a:t>.;</a:t>
            </a:r>
          </a:p>
          <a:p>
            <a:pPr marL="9525" marR="253365" algn="just">
              <a:lnSpc>
                <a:spcPct val="100000"/>
              </a:lnSpc>
            </a:pPr>
            <a:r>
              <a:rPr lang="ru-RU" b="1" spc="-15" dirty="0">
                <a:latin typeface="Arial"/>
                <a:cs typeface="Arial"/>
              </a:rPr>
              <a:t>Реализованы мероприятия по профилактике правонарушений-2 511,6 </a:t>
            </a:r>
            <a:r>
              <a:rPr lang="ru-RU" b="1" spc="-15" dirty="0" err="1">
                <a:latin typeface="Arial"/>
                <a:cs typeface="Arial"/>
              </a:rPr>
              <a:t>тыс.руб</a:t>
            </a:r>
            <a:r>
              <a:rPr lang="ru-RU" b="1" spc="-15" dirty="0">
                <a:latin typeface="Arial"/>
                <a:cs typeface="Arial"/>
              </a:rPr>
              <a:t>.;</a:t>
            </a:r>
          </a:p>
          <a:p>
            <a:pPr marL="9525" marR="253365" algn="just">
              <a:lnSpc>
                <a:spcPct val="100000"/>
              </a:lnSpc>
            </a:pPr>
            <a:r>
              <a:rPr lang="ru-RU" b="1" spc="-15" dirty="0">
                <a:latin typeface="Arial"/>
                <a:cs typeface="Arial"/>
              </a:rPr>
              <a:t>Реализованы мероприятия по антинаркотической деятельности-32,4 </a:t>
            </a:r>
            <a:r>
              <a:rPr lang="ru-RU" b="1" spc="-15" dirty="0" err="1">
                <a:latin typeface="Arial"/>
                <a:cs typeface="Arial"/>
              </a:rPr>
              <a:t>тыс.руб</a:t>
            </a:r>
            <a:r>
              <a:rPr lang="ru-RU" b="1" spc="-15" dirty="0">
                <a:latin typeface="Arial"/>
                <a:cs typeface="Arial"/>
              </a:rPr>
              <a:t>.;</a:t>
            </a:r>
            <a:endParaRPr lang="ru-RU" dirty="0">
              <a:latin typeface="Arial"/>
              <a:cs typeface="Arial"/>
            </a:endParaRPr>
          </a:p>
        </p:txBody>
      </p:sp>
      <p:pic>
        <p:nvPicPr>
          <p:cNvPr id="41" name="Picture 2">
            <a:extLst>
              <a:ext uri="{FF2B5EF4-FFF2-40B4-BE49-F238E27FC236}">
                <a16:creationId xmlns:a16="http://schemas.microsoft.com/office/drawing/2014/main" id="{85B8B6B6-B1D6-5A0A-ADDE-A41E0DA5F8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90" y="31602"/>
            <a:ext cx="703218" cy="354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2" name="object 6">
            <a:extLst>
              <a:ext uri="{FF2B5EF4-FFF2-40B4-BE49-F238E27FC236}">
                <a16:creationId xmlns:a16="http://schemas.microsoft.com/office/drawing/2014/main" id="{E6A1F548-8CDF-C43A-88C7-440B46CE2B65}"/>
              </a:ext>
            </a:extLst>
          </p:cNvPr>
          <p:cNvGrpSpPr/>
          <p:nvPr/>
        </p:nvGrpSpPr>
        <p:grpSpPr>
          <a:xfrm>
            <a:off x="8071166" y="583861"/>
            <a:ext cx="469266" cy="431800"/>
            <a:chOff x="7836534" y="406400"/>
            <a:chExt cx="596900" cy="596900"/>
          </a:xfrm>
        </p:grpSpPr>
        <p:sp>
          <p:nvSpPr>
            <p:cNvPr id="43" name="object 8">
              <a:extLst>
                <a:ext uri="{FF2B5EF4-FFF2-40B4-BE49-F238E27FC236}">
                  <a16:creationId xmlns:a16="http://schemas.microsoft.com/office/drawing/2014/main" id="{B31CC4D3-C063-87BF-A6BE-C700F9CCA679}"/>
                </a:ext>
              </a:extLst>
            </p:cNvPr>
            <p:cNvSpPr/>
            <p:nvPr/>
          </p:nvSpPr>
          <p:spPr>
            <a:xfrm>
              <a:off x="8134984" y="406400"/>
              <a:ext cx="101600" cy="298450"/>
            </a:xfrm>
            <a:custGeom>
              <a:avLst/>
              <a:gdLst/>
              <a:ahLst/>
              <a:cxnLst/>
              <a:rect l="l" t="t" r="r" b="b"/>
              <a:pathLst>
                <a:path w="101600" h="298450">
                  <a:moveTo>
                    <a:pt x="0" y="0"/>
                  </a:moveTo>
                  <a:lnTo>
                    <a:pt x="0" y="298450"/>
                  </a:lnTo>
                  <a:lnTo>
                    <a:pt x="101600" y="17779"/>
                  </a:lnTo>
                  <a:lnTo>
                    <a:pt x="76831" y="10019"/>
                  </a:lnTo>
                  <a:lnTo>
                    <a:pt x="51562" y="4460"/>
                  </a:lnTo>
                  <a:lnTo>
                    <a:pt x="25911" y="11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AF5F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9">
              <a:extLst>
                <a:ext uri="{FF2B5EF4-FFF2-40B4-BE49-F238E27FC236}">
                  <a16:creationId xmlns:a16="http://schemas.microsoft.com/office/drawing/2014/main" id="{DC9FF2AF-7193-9578-30AE-5AF694F86864}"/>
                </a:ext>
              </a:extLst>
            </p:cNvPr>
            <p:cNvSpPr/>
            <p:nvPr/>
          </p:nvSpPr>
          <p:spPr>
            <a:xfrm>
              <a:off x="7836534" y="406400"/>
              <a:ext cx="596900" cy="596900"/>
            </a:xfrm>
            <a:custGeom>
              <a:avLst/>
              <a:gdLst/>
              <a:ahLst/>
              <a:cxnLst/>
              <a:rect l="l" t="t" r="r" b="b"/>
              <a:pathLst>
                <a:path w="596900" h="596900">
                  <a:moveTo>
                    <a:pt x="298450" y="0"/>
                  </a:moveTo>
                  <a:lnTo>
                    <a:pt x="250035" y="3905"/>
                  </a:lnTo>
                  <a:lnTo>
                    <a:pt x="204110" y="15213"/>
                  </a:lnTo>
                  <a:lnTo>
                    <a:pt x="161287" y="33309"/>
                  </a:lnTo>
                  <a:lnTo>
                    <a:pt x="122182" y="57578"/>
                  </a:lnTo>
                  <a:lnTo>
                    <a:pt x="87407" y="87407"/>
                  </a:lnTo>
                  <a:lnTo>
                    <a:pt x="57578" y="122182"/>
                  </a:lnTo>
                  <a:lnTo>
                    <a:pt x="33309" y="161287"/>
                  </a:lnTo>
                  <a:lnTo>
                    <a:pt x="15213" y="204110"/>
                  </a:lnTo>
                  <a:lnTo>
                    <a:pt x="3905" y="250035"/>
                  </a:lnTo>
                  <a:lnTo>
                    <a:pt x="0" y="298450"/>
                  </a:lnTo>
                  <a:lnTo>
                    <a:pt x="3905" y="346864"/>
                  </a:lnTo>
                  <a:lnTo>
                    <a:pt x="15213" y="392789"/>
                  </a:lnTo>
                  <a:lnTo>
                    <a:pt x="33309" y="435612"/>
                  </a:lnTo>
                  <a:lnTo>
                    <a:pt x="57578" y="474717"/>
                  </a:lnTo>
                  <a:lnTo>
                    <a:pt x="87407" y="509492"/>
                  </a:lnTo>
                  <a:lnTo>
                    <a:pt x="122182" y="539321"/>
                  </a:lnTo>
                  <a:lnTo>
                    <a:pt x="161287" y="563590"/>
                  </a:lnTo>
                  <a:lnTo>
                    <a:pt x="204110" y="581686"/>
                  </a:lnTo>
                  <a:lnTo>
                    <a:pt x="250035" y="592994"/>
                  </a:lnTo>
                  <a:lnTo>
                    <a:pt x="298450" y="596900"/>
                  </a:lnTo>
                  <a:lnTo>
                    <a:pt x="346864" y="592994"/>
                  </a:lnTo>
                  <a:lnTo>
                    <a:pt x="392789" y="581686"/>
                  </a:lnTo>
                  <a:lnTo>
                    <a:pt x="435612" y="563590"/>
                  </a:lnTo>
                  <a:lnTo>
                    <a:pt x="474717" y="539321"/>
                  </a:lnTo>
                  <a:lnTo>
                    <a:pt x="509492" y="509492"/>
                  </a:lnTo>
                  <a:lnTo>
                    <a:pt x="539321" y="474717"/>
                  </a:lnTo>
                  <a:lnTo>
                    <a:pt x="563590" y="435612"/>
                  </a:lnTo>
                  <a:lnTo>
                    <a:pt x="581686" y="392789"/>
                  </a:lnTo>
                  <a:lnTo>
                    <a:pt x="592994" y="346864"/>
                  </a:lnTo>
                  <a:lnTo>
                    <a:pt x="596900" y="298450"/>
                  </a:lnTo>
                  <a:lnTo>
                    <a:pt x="593285" y="252047"/>
                  </a:lnTo>
                  <a:lnTo>
                    <a:pt x="582751" y="207571"/>
                  </a:lnTo>
                  <a:lnTo>
                    <a:pt x="565757" y="165676"/>
                  </a:lnTo>
                  <a:lnTo>
                    <a:pt x="542766" y="127015"/>
                  </a:lnTo>
                  <a:lnTo>
                    <a:pt x="514238" y="92242"/>
                  </a:lnTo>
                  <a:lnTo>
                    <a:pt x="480635" y="62009"/>
                  </a:lnTo>
                  <a:lnTo>
                    <a:pt x="442418" y="36971"/>
                  </a:lnTo>
                  <a:lnTo>
                    <a:pt x="400050" y="17779"/>
                  </a:lnTo>
                  <a:lnTo>
                    <a:pt x="298450" y="298450"/>
                  </a:lnTo>
                  <a:lnTo>
                    <a:pt x="298450" y="0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5B7F4DB3-4FC4-635F-D09B-991911D614B1}"/>
              </a:ext>
            </a:extLst>
          </p:cNvPr>
          <p:cNvSpPr txBox="1"/>
          <p:nvPr/>
        </p:nvSpPr>
        <p:spPr>
          <a:xfrm rot="10800000" flipH="1" flipV="1">
            <a:off x="8071166" y="218586"/>
            <a:ext cx="96488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53975" algn="r">
              <a:lnSpc>
                <a:spcPct val="100000"/>
              </a:lnSpc>
              <a:spcBef>
                <a:spcPts val="100"/>
              </a:spcBef>
            </a:pPr>
            <a:r>
              <a:rPr lang="ru-RU" sz="1000" b="1" dirty="0">
                <a:solidFill>
                  <a:srgbClr val="FFFFFF"/>
                </a:solidFill>
                <a:latin typeface="Arial"/>
                <a:cs typeface="Arial"/>
              </a:rPr>
              <a:t>(1,2%</a:t>
            </a:r>
            <a:r>
              <a:rPr lang="ru-RU" sz="10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1000" b="1" spc="-25" dirty="0">
                <a:solidFill>
                  <a:srgbClr val="FFFFFF"/>
                </a:solidFill>
                <a:latin typeface="Arial"/>
                <a:cs typeface="Arial"/>
              </a:rPr>
              <a:t>от</a:t>
            </a:r>
            <a:endParaRPr lang="ru-RU" sz="1000" dirty="0">
              <a:latin typeface="Arial"/>
              <a:cs typeface="Arial"/>
            </a:endParaRPr>
          </a:p>
          <a:p>
            <a:pPr marL="248920" marR="5080" indent="-59690" algn="r">
              <a:lnSpc>
                <a:spcPct val="100000"/>
              </a:lnSpc>
              <a:spcBef>
                <a:spcPts val="5"/>
              </a:spcBef>
            </a:pPr>
            <a:r>
              <a:rPr lang="ru-RU" sz="1000" b="1" dirty="0">
                <a:solidFill>
                  <a:srgbClr val="FFFFFF"/>
                </a:solidFill>
                <a:latin typeface="Arial"/>
                <a:cs typeface="Arial"/>
              </a:rPr>
              <a:t>общих </a:t>
            </a:r>
            <a:r>
              <a:rPr lang="ru-RU" sz="1000" b="1" spc="-3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1000" b="1" spc="-10" dirty="0" err="1">
                <a:solidFill>
                  <a:srgbClr val="FFFFFF"/>
                </a:solidFill>
                <a:latin typeface="Arial"/>
                <a:cs typeface="Arial"/>
              </a:rPr>
              <a:t>р</a:t>
            </a:r>
            <a:r>
              <a:rPr lang="ru-RU" sz="1000" b="1" spc="-5" dirty="0" err="1">
                <a:solidFill>
                  <a:srgbClr val="FFFFFF"/>
                </a:solidFill>
                <a:latin typeface="Arial"/>
                <a:cs typeface="Arial"/>
              </a:rPr>
              <a:t>а</a:t>
            </a:r>
            <a:r>
              <a:rPr lang="ru-RU" sz="1000" b="1" spc="-30" dirty="0" err="1">
                <a:solidFill>
                  <a:srgbClr val="FFFFFF"/>
                </a:solidFill>
                <a:latin typeface="Arial"/>
                <a:cs typeface="Arial"/>
              </a:rPr>
              <a:t>с</a:t>
            </a:r>
            <a:r>
              <a:rPr lang="ru-RU" sz="1000" b="1" spc="-40" dirty="0" err="1">
                <a:solidFill>
                  <a:srgbClr val="FFFFFF"/>
                </a:solidFill>
                <a:latin typeface="Arial"/>
                <a:cs typeface="Arial"/>
              </a:rPr>
              <a:t>х</a:t>
            </a:r>
            <a:r>
              <a:rPr lang="ru-RU" sz="1000" b="1" spc="-5" dirty="0" err="1">
                <a:solidFill>
                  <a:srgbClr val="FFFFFF"/>
                </a:solidFill>
                <a:latin typeface="Arial"/>
                <a:cs typeface="Arial"/>
              </a:rPr>
              <a:t>о</a:t>
            </a:r>
            <a:r>
              <a:rPr lang="ru-RU" sz="1000" b="1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endParaRPr lang="ru-RU" sz="1000" dirty="0">
              <a:latin typeface="Arial"/>
              <a:cs typeface="Arial"/>
            </a:endParaRPr>
          </a:p>
          <a:p>
            <a:pPr marR="5080" algn="r">
              <a:lnSpc>
                <a:spcPct val="100000"/>
              </a:lnSpc>
            </a:pPr>
            <a:r>
              <a:rPr lang="ru-RU" sz="1000" b="1" spc="-5" dirty="0" err="1">
                <a:solidFill>
                  <a:srgbClr val="FFFFFF"/>
                </a:solidFill>
                <a:latin typeface="Arial"/>
                <a:cs typeface="Arial"/>
              </a:rPr>
              <a:t>дов</a:t>
            </a:r>
            <a:r>
              <a:rPr lang="ru-RU" sz="1000" b="1" spc="-5" dirty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lang="ru-RU" sz="1000" dirty="0">
              <a:latin typeface="Arial"/>
              <a:cs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7D6A35-D102-CC4B-56D9-5304DC83A1C2}"/>
              </a:ext>
            </a:extLst>
          </p:cNvPr>
          <p:cNvSpPr txBox="1"/>
          <p:nvPr/>
        </p:nvSpPr>
        <p:spPr>
          <a:xfrm rot="10800000" flipV="1">
            <a:off x="120642" y="4986631"/>
            <a:ext cx="8701788" cy="7091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5080">
              <a:lnSpc>
                <a:spcPts val="1639"/>
              </a:lnSpc>
              <a:spcBef>
                <a:spcPts val="190"/>
              </a:spcBef>
            </a:pPr>
            <a:r>
              <a:rPr lang="ru-RU" sz="1400" i="1" dirty="0">
                <a:latin typeface="Arial" panose="020B0604020202020204" pitchFamily="34" charset="0"/>
                <a:cs typeface="Arial" panose="020B0604020202020204" pitchFamily="34" charset="0"/>
              </a:rPr>
              <a:t>В связи с кассовым разрывом, исполнение обязательств по некоторым мероприятиям (</a:t>
            </a:r>
            <a:r>
              <a:rPr lang="ru-RU" sz="1400" i="1" spc="-15" dirty="0">
                <a:latin typeface="Arial"/>
                <a:cs typeface="Arial"/>
              </a:rPr>
              <a:t>укрепление пожарной безопасности </a:t>
            </a:r>
            <a:r>
              <a:rPr lang="ru-RU" sz="1400" i="1" spc="-15" dirty="0" err="1">
                <a:latin typeface="Arial"/>
                <a:cs typeface="Arial"/>
              </a:rPr>
              <a:t>бюдж.учреждений</a:t>
            </a:r>
            <a:r>
              <a:rPr lang="ru-RU" sz="1400" i="1" spc="-15" dirty="0">
                <a:latin typeface="Arial"/>
                <a:cs typeface="Arial"/>
              </a:rPr>
              <a:t>,</a:t>
            </a:r>
            <a:r>
              <a:rPr lang="ru-RU" sz="1400" b="1" spc="-15" dirty="0">
                <a:latin typeface="Arial"/>
                <a:cs typeface="Arial"/>
              </a:rPr>
              <a:t> </a:t>
            </a:r>
            <a:r>
              <a:rPr lang="ru-RU" sz="1400" i="1" spc="-15" dirty="0">
                <a:latin typeface="Arial"/>
                <a:cs typeface="Arial"/>
              </a:rPr>
              <a:t>профилактика правонарушений</a:t>
            </a:r>
            <a:r>
              <a:rPr lang="ru-RU" sz="1400" i="1" dirty="0">
                <a:latin typeface="Arial" panose="020B0604020202020204" pitchFamily="34" charset="0"/>
                <a:cs typeface="Arial" panose="020B0604020202020204" pitchFamily="34" charset="0"/>
              </a:rPr>
              <a:t>) данной программы не выполнено.</a:t>
            </a:r>
          </a:p>
        </p:txBody>
      </p:sp>
    </p:spTree>
    <p:extLst>
      <p:ext uri="{BB962C8B-B14F-4D97-AF65-F5344CB8AC3E}">
        <p14:creationId xmlns:p14="http://schemas.microsoft.com/office/powerpoint/2010/main" val="24080080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42844" y="0"/>
            <a:ext cx="8786874" cy="1123927"/>
          </a:xfrm>
          <a:custGeom>
            <a:avLst/>
            <a:gdLst/>
            <a:ahLst/>
            <a:cxnLst/>
            <a:rect l="l" t="t" r="r" b="b"/>
            <a:pathLst>
              <a:path w="9144000" h="981075">
                <a:moveTo>
                  <a:pt x="9144000" y="0"/>
                </a:moveTo>
                <a:lnTo>
                  <a:pt x="0" y="0"/>
                </a:lnTo>
                <a:lnTo>
                  <a:pt x="0" y="980732"/>
                </a:lnTo>
                <a:lnTo>
                  <a:pt x="9144000" y="980732"/>
                </a:lnTo>
                <a:lnTo>
                  <a:pt x="9144000" y="0"/>
                </a:lnTo>
                <a:close/>
              </a:path>
            </a:pathLst>
          </a:custGeom>
          <a:solidFill>
            <a:srgbClr val="045053"/>
          </a:solidFill>
        </p:spPr>
        <p:txBody>
          <a:bodyPr wrap="square" lIns="0" tIns="0" rIns="0" bIns="0" rtlCol="0"/>
          <a:lstStyle/>
          <a:p>
            <a:endParaRPr lang="ru-RU" dirty="0"/>
          </a:p>
        </p:txBody>
      </p:sp>
      <p:sp>
        <p:nvSpPr>
          <p:cNvPr id="4" name="object 4"/>
          <p:cNvSpPr txBox="1"/>
          <p:nvPr/>
        </p:nvSpPr>
        <p:spPr>
          <a:xfrm>
            <a:off x="71406" y="0"/>
            <a:ext cx="8929686" cy="1006045"/>
          </a:xfrm>
          <a:prstGeom prst="rect">
            <a:avLst/>
          </a:prstGeom>
        </p:spPr>
        <p:txBody>
          <a:bodyPr vert="horz" wrap="square" lIns="0" tIns="81915" rIns="0" bIns="0" rtlCol="0">
            <a:spAutoFit/>
          </a:bodyPr>
          <a:lstStyle/>
          <a:p>
            <a:pPr marL="775335">
              <a:lnSpc>
                <a:spcPts val="2195"/>
              </a:lnSpc>
              <a:spcBef>
                <a:spcPts val="645"/>
              </a:spcBef>
            </a:pPr>
            <a:r>
              <a:rPr sz="2000" b="1" spc="5" dirty="0">
                <a:solidFill>
                  <a:srgbClr val="F1F1F1"/>
                </a:solidFill>
                <a:latin typeface="Arial"/>
                <a:cs typeface="Arial"/>
              </a:rPr>
              <a:t>МП</a:t>
            </a:r>
            <a:r>
              <a:rPr sz="2000" b="1" spc="-30" dirty="0">
                <a:solidFill>
                  <a:srgbClr val="F1F1F1"/>
                </a:solidFill>
                <a:latin typeface="Arial"/>
                <a:cs typeface="Arial"/>
              </a:rPr>
              <a:t> </a:t>
            </a:r>
            <a:r>
              <a:rPr lang="ru-RU" sz="2000" b="1" spc="-10" dirty="0">
                <a:solidFill>
                  <a:srgbClr val="F1F1F1"/>
                </a:solidFill>
                <a:latin typeface="Arial"/>
                <a:cs typeface="Arial"/>
              </a:rPr>
              <a:t>"</a:t>
            </a:r>
            <a:r>
              <a:rPr sz="2000" b="1" spc="-10" dirty="0">
                <a:solidFill>
                  <a:srgbClr val="F1F1F1"/>
                </a:solidFill>
                <a:latin typeface="Arial"/>
                <a:cs typeface="Arial"/>
              </a:rPr>
              <a:t>ФОРМИРОВАНИЕ</a:t>
            </a:r>
            <a:r>
              <a:rPr sz="2000" b="1" spc="-55" dirty="0">
                <a:solidFill>
                  <a:srgbClr val="F1F1F1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F1F1F1"/>
                </a:solidFill>
                <a:latin typeface="Arial"/>
                <a:cs typeface="Arial"/>
              </a:rPr>
              <a:t>СОВРЕМЕННОЙ</a:t>
            </a:r>
            <a:r>
              <a:rPr sz="2000" b="1" spc="-40" dirty="0">
                <a:solidFill>
                  <a:srgbClr val="F1F1F1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F1F1F1"/>
                </a:solidFill>
                <a:latin typeface="Arial"/>
                <a:cs typeface="Arial"/>
              </a:rPr>
              <a:t>ГОРОДСКОЙ</a:t>
            </a:r>
            <a:r>
              <a:rPr sz="2000" b="1" spc="-45" dirty="0">
                <a:solidFill>
                  <a:srgbClr val="F1F1F1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F1F1F1"/>
                </a:solidFill>
                <a:latin typeface="Arial"/>
                <a:cs typeface="Arial"/>
              </a:rPr>
              <a:t>СРЕДЫ</a:t>
            </a:r>
            <a:r>
              <a:rPr lang="ru-RU" sz="2000" b="1" spc="-5" dirty="0">
                <a:solidFill>
                  <a:srgbClr val="F1F1F1"/>
                </a:solidFill>
                <a:latin typeface="Arial"/>
                <a:cs typeface="Arial"/>
              </a:rPr>
              <a:t>"</a:t>
            </a:r>
          </a:p>
          <a:p>
            <a:pPr marL="775335">
              <a:lnSpc>
                <a:spcPts val="2195"/>
              </a:lnSpc>
              <a:spcBef>
                <a:spcPts val="645"/>
              </a:spcBef>
            </a:pPr>
            <a:r>
              <a:rPr lang="ru-RU" sz="2000" b="1" spc="-5" dirty="0">
                <a:solidFill>
                  <a:srgbClr val="F1F1F1"/>
                </a:solidFill>
                <a:latin typeface="Arial"/>
                <a:cs typeface="Arial"/>
              </a:rPr>
              <a:t>(2 556,7 </a:t>
            </a:r>
            <a:r>
              <a:rPr lang="ru-RU" sz="2000" b="1" spc="-5" dirty="0" err="1">
                <a:solidFill>
                  <a:srgbClr val="F1F1F1"/>
                </a:solidFill>
                <a:latin typeface="Arial"/>
                <a:cs typeface="Arial"/>
              </a:rPr>
              <a:t>тыс.руб</a:t>
            </a:r>
            <a:r>
              <a:rPr lang="ru-RU" sz="2000" b="1" spc="-5" dirty="0">
                <a:solidFill>
                  <a:srgbClr val="F1F1F1"/>
                </a:solidFill>
                <a:latin typeface="Arial"/>
                <a:cs typeface="Arial"/>
              </a:rPr>
              <a:t>.)</a:t>
            </a:r>
            <a:endParaRPr sz="2000" dirty="0">
              <a:latin typeface="Arial"/>
              <a:cs typeface="Arial"/>
            </a:endParaRPr>
          </a:p>
          <a:p>
            <a:pPr marL="775335" marR="438150">
              <a:lnSpc>
                <a:spcPts val="1960"/>
              </a:lnSpc>
              <a:spcBef>
                <a:spcPts val="229"/>
              </a:spcBef>
              <a:tabLst>
                <a:tab pos="6438900" algn="l"/>
              </a:tabLst>
            </a:pPr>
            <a:endParaRPr sz="20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814307" y="6393891"/>
            <a:ext cx="25146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1600" b="1" spc="-5" dirty="0">
                <a:solidFill>
                  <a:srgbClr val="004E4B"/>
                </a:solidFill>
                <a:latin typeface="Arial"/>
                <a:cs typeface="Arial"/>
              </a:rPr>
              <a:t>19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51248" y="1097576"/>
            <a:ext cx="8854698" cy="346890"/>
          </a:xfrm>
          <a:prstGeom prst="rect">
            <a:avLst/>
          </a:prstGeom>
          <a:solidFill>
            <a:srgbClr val="DDD9C3"/>
          </a:solidFill>
        </p:spPr>
        <p:txBody>
          <a:bodyPr vert="horz" wrap="square" lIns="0" tIns="38735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305"/>
              </a:spcBef>
              <a:tabLst>
                <a:tab pos="3162300" algn="l"/>
                <a:tab pos="3749040" algn="l"/>
              </a:tabLst>
            </a:pPr>
            <a:r>
              <a:rPr sz="1600" b="1" spc="-20" dirty="0">
                <a:latin typeface="Arial"/>
                <a:cs typeface="Arial"/>
              </a:rPr>
              <a:t>ФЕДЕРАЛЬНЫЕ</a:t>
            </a:r>
            <a:r>
              <a:rPr sz="1600" b="1" spc="30" dirty="0">
                <a:latin typeface="Arial"/>
                <a:cs typeface="Arial"/>
              </a:rPr>
              <a:t> </a:t>
            </a:r>
            <a:r>
              <a:rPr sz="1600" b="1" spc="-25" dirty="0">
                <a:latin typeface="Arial"/>
                <a:cs typeface="Arial"/>
              </a:rPr>
              <a:t>СРЕДСТВА	</a:t>
            </a:r>
            <a:r>
              <a:rPr lang="ru-RU" sz="2000" b="1" u="sng" spc="-25" dirty="0">
                <a:solidFill>
                  <a:srgbClr val="0000CC"/>
                </a:solidFill>
                <a:uFill>
                  <a:solidFill>
                    <a:srgbClr val="0000CC"/>
                  </a:solidFill>
                </a:uFill>
                <a:latin typeface="Arial"/>
                <a:cs typeface="Arial"/>
              </a:rPr>
              <a:t>2 531,2 </a:t>
            </a:r>
            <a:r>
              <a:rPr lang="ru-RU" sz="1600" b="1" spc="-10" dirty="0">
                <a:latin typeface="Arial"/>
                <a:cs typeface="Arial"/>
              </a:rPr>
              <a:t>тыс.</a:t>
            </a:r>
            <a:r>
              <a:rPr sz="1600" b="1" spc="-15" dirty="0">
                <a:latin typeface="Arial"/>
                <a:cs typeface="Arial"/>
              </a:rPr>
              <a:t> </a:t>
            </a:r>
            <a:r>
              <a:rPr sz="1600" b="1" spc="-20" dirty="0" err="1">
                <a:latin typeface="Arial"/>
                <a:cs typeface="Arial"/>
              </a:rPr>
              <a:t>руб</a:t>
            </a:r>
            <a:r>
              <a:rPr sz="1600" b="1" spc="-20" dirty="0">
                <a:latin typeface="Arial"/>
                <a:cs typeface="Arial"/>
              </a:rPr>
              <a:t>.</a:t>
            </a:r>
            <a:r>
              <a:rPr lang="ru-RU" sz="1600" b="1" spc="-20" dirty="0">
                <a:latin typeface="Arial"/>
                <a:cs typeface="Arial"/>
              </a:rPr>
              <a:t> (99 %)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37623" y="1516684"/>
            <a:ext cx="8868754" cy="386279"/>
          </a:xfrm>
          <a:custGeom>
            <a:avLst/>
            <a:gdLst/>
            <a:ahLst/>
            <a:cxnLst/>
            <a:rect l="l" t="t" r="r" b="b"/>
            <a:pathLst>
              <a:path w="4935220" h="400685">
                <a:moveTo>
                  <a:pt x="4934839" y="0"/>
                </a:moveTo>
                <a:lnTo>
                  <a:pt x="0" y="0"/>
                </a:lnTo>
                <a:lnTo>
                  <a:pt x="0" y="400113"/>
                </a:lnTo>
                <a:lnTo>
                  <a:pt x="4934839" y="400113"/>
                </a:lnTo>
                <a:lnTo>
                  <a:pt x="4934839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10"/>
          <p:cNvSpPr txBox="1"/>
          <p:nvPr/>
        </p:nvSpPr>
        <p:spPr>
          <a:xfrm>
            <a:off x="228600" y="1504036"/>
            <a:ext cx="2478354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sz="1600" b="1" spc="-25" dirty="0">
                <a:latin typeface="Arial"/>
                <a:cs typeface="Arial"/>
              </a:rPr>
              <a:t>ОБЛАСТНЫЕ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25" dirty="0">
                <a:latin typeface="Arial"/>
                <a:cs typeface="Arial"/>
              </a:rPr>
              <a:t>СРЕДСТВА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285996" y="1444466"/>
            <a:ext cx="2733804" cy="3212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  <a:tabLst>
                <a:tab pos="570865" algn="l"/>
              </a:tabLst>
            </a:pPr>
            <a:r>
              <a:rPr lang="ru-RU" sz="2000" b="1" u="sng" dirty="0">
                <a:solidFill>
                  <a:srgbClr val="0000CC"/>
                </a:solidFill>
                <a:uFill>
                  <a:solidFill>
                    <a:srgbClr val="0000CC"/>
                  </a:solidFill>
                </a:uFill>
                <a:latin typeface="Arial"/>
                <a:cs typeface="Arial"/>
              </a:rPr>
              <a:t>     25,5 </a:t>
            </a:r>
            <a:r>
              <a:rPr lang="ru-RU" sz="1600" b="1" spc="-40" dirty="0">
                <a:latin typeface="Arial"/>
                <a:cs typeface="Arial"/>
              </a:rPr>
              <a:t>тыс.</a:t>
            </a:r>
            <a:r>
              <a:rPr sz="1600" b="1" spc="-20" dirty="0" err="1">
                <a:latin typeface="Arial"/>
                <a:cs typeface="Arial"/>
              </a:rPr>
              <a:t>руб</a:t>
            </a:r>
            <a:r>
              <a:rPr sz="1600" b="1" spc="-20" dirty="0">
                <a:latin typeface="Arial"/>
                <a:cs typeface="Arial"/>
              </a:rPr>
              <a:t>.</a:t>
            </a:r>
            <a:r>
              <a:rPr lang="ru-RU" sz="1600" b="1" spc="-20" dirty="0">
                <a:latin typeface="Arial"/>
                <a:cs typeface="Arial"/>
              </a:rPr>
              <a:t> (1%)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905000" y="4876800"/>
            <a:ext cx="4892675" cy="339195"/>
          </a:xfrm>
          <a:prstGeom prst="rect">
            <a:avLst/>
          </a:prstGeom>
          <a:solidFill>
            <a:srgbClr val="FCEADA"/>
          </a:solidFill>
        </p:spPr>
        <p:txBody>
          <a:bodyPr vert="horz" wrap="square" lIns="0" tIns="31115" rIns="0" bIns="0" rtlCol="0">
            <a:spAutoFit/>
          </a:bodyPr>
          <a:lstStyle/>
          <a:p>
            <a:pPr marL="92075">
              <a:lnSpc>
                <a:spcPct val="100000"/>
              </a:lnSpc>
              <a:spcBef>
                <a:spcPts val="245"/>
              </a:spcBef>
            </a:pPr>
            <a:r>
              <a:rPr sz="2000" b="1" spc="-5" dirty="0">
                <a:solidFill>
                  <a:srgbClr val="006666"/>
                </a:solidFill>
                <a:latin typeface="Arial"/>
                <a:cs typeface="Arial"/>
              </a:rPr>
              <a:t>Исполнение</a:t>
            </a:r>
            <a:r>
              <a:rPr sz="2000" b="1" spc="-40" dirty="0">
                <a:solidFill>
                  <a:srgbClr val="006666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6666"/>
                </a:solidFill>
                <a:latin typeface="Arial"/>
                <a:cs typeface="Arial"/>
              </a:rPr>
              <a:t>МП</a:t>
            </a:r>
            <a:r>
              <a:rPr sz="2000" b="1" spc="-25" dirty="0">
                <a:solidFill>
                  <a:srgbClr val="006666"/>
                </a:solidFill>
                <a:latin typeface="Arial"/>
                <a:cs typeface="Arial"/>
              </a:rPr>
              <a:t> </a:t>
            </a:r>
            <a:r>
              <a:rPr sz="2000" b="1">
                <a:solidFill>
                  <a:srgbClr val="006666"/>
                </a:solidFill>
                <a:latin typeface="Arial"/>
                <a:cs typeface="Arial"/>
              </a:rPr>
              <a:t>в</a:t>
            </a:r>
            <a:r>
              <a:rPr sz="2000" b="1" spc="-20">
                <a:solidFill>
                  <a:srgbClr val="006666"/>
                </a:solidFill>
                <a:latin typeface="Arial"/>
                <a:cs typeface="Arial"/>
              </a:rPr>
              <a:t> </a:t>
            </a:r>
            <a:r>
              <a:rPr sz="2000" b="1" spc="-5">
                <a:solidFill>
                  <a:srgbClr val="006666"/>
                </a:solidFill>
                <a:latin typeface="Arial"/>
                <a:cs typeface="Arial"/>
              </a:rPr>
              <a:t>202</a:t>
            </a:r>
            <a:r>
              <a:rPr lang="ru-RU" sz="2000" b="1" spc="-5" dirty="0">
                <a:solidFill>
                  <a:srgbClr val="006666"/>
                </a:solidFill>
                <a:latin typeface="Arial"/>
                <a:cs typeface="Arial"/>
              </a:rPr>
              <a:t>3</a:t>
            </a:r>
            <a:r>
              <a:rPr sz="2000" b="1" spc="-20">
                <a:solidFill>
                  <a:srgbClr val="006666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6666"/>
                </a:solidFill>
                <a:latin typeface="Arial"/>
                <a:cs typeface="Arial"/>
              </a:rPr>
              <a:t>году</a:t>
            </a:r>
            <a:r>
              <a:rPr sz="2000" b="1" spc="-10" dirty="0">
                <a:solidFill>
                  <a:srgbClr val="006666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6666"/>
                </a:solidFill>
                <a:latin typeface="Arial"/>
                <a:cs typeface="Arial"/>
              </a:rPr>
              <a:t>-</a:t>
            </a:r>
            <a:r>
              <a:rPr sz="2000" b="1" spc="-25" dirty="0">
                <a:solidFill>
                  <a:srgbClr val="006666"/>
                </a:solidFill>
                <a:latin typeface="Arial"/>
                <a:cs typeface="Arial"/>
              </a:rPr>
              <a:t> </a:t>
            </a:r>
            <a:r>
              <a:rPr lang="ru-RU" sz="2000" b="1" spc="-25" dirty="0">
                <a:solidFill>
                  <a:srgbClr val="006666"/>
                </a:solidFill>
                <a:latin typeface="Arial"/>
                <a:cs typeface="Arial"/>
              </a:rPr>
              <a:t>100</a:t>
            </a:r>
            <a:r>
              <a:rPr sz="2000" b="1" spc="-25" dirty="0">
                <a:solidFill>
                  <a:srgbClr val="006666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006666"/>
                </a:solidFill>
                <a:latin typeface="Calibri"/>
                <a:cs typeface="Calibri"/>
              </a:rPr>
              <a:t>%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" name="object 21"/>
          <p:cNvGrpSpPr/>
          <p:nvPr/>
        </p:nvGrpSpPr>
        <p:grpSpPr>
          <a:xfrm>
            <a:off x="714348" y="5786454"/>
            <a:ext cx="8072438" cy="868476"/>
            <a:chOff x="95250" y="2768231"/>
            <a:chExt cx="8537575" cy="601980"/>
          </a:xfrm>
        </p:grpSpPr>
        <p:sp>
          <p:nvSpPr>
            <p:cNvPr id="22" name="object 22"/>
            <p:cNvSpPr/>
            <p:nvPr/>
          </p:nvSpPr>
          <p:spPr>
            <a:xfrm>
              <a:off x="107950" y="2780931"/>
              <a:ext cx="8512175" cy="576580"/>
            </a:xfrm>
            <a:custGeom>
              <a:avLst/>
              <a:gdLst/>
              <a:ahLst/>
              <a:cxnLst/>
              <a:rect l="l" t="t" r="r" b="b"/>
              <a:pathLst>
                <a:path w="8512175" h="576579">
                  <a:moveTo>
                    <a:pt x="8512048" y="0"/>
                  </a:moveTo>
                  <a:lnTo>
                    <a:pt x="0" y="0"/>
                  </a:lnTo>
                  <a:lnTo>
                    <a:pt x="0" y="576059"/>
                  </a:lnTo>
                  <a:lnTo>
                    <a:pt x="8512048" y="576059"/>
                  </a:lnTo>
                  <a:lnTo>
                    <a:pt x="8512048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07950" y="2780931"/>
              <a:ext cx="8512175" cy="576580"/>
            </a:xfrm>
            <a:custGeom>
              <a:avLst/>
              <a:gdLst/>
              <a:ahLst/>
              <a:cxnLst/>
              <a:rect l="l" t="t" r="r" b="b"/>
              <a:pathLst>
                <a:path w="8512175" h="576579">
                  <a:moveTo>
                    <a:pt x="0" y="576059"/>
                  </a:moveTo>
                  <a:lnTo>
                    <a:pt x="8512048" y="576059"/>
                  </a:lnTo>
                  <a:lnTo>
                    <a:pt x="8512048" y="0"/>
                  </a:lnTo>
                  <a:lnTo>
                    <a:pt x="0" y="0"/>
                  </a:lnTo>
                  <a:lnTo>
                    <a:pt x="0" y="576059"/>
                  </a:lnTo>
                  <a:close/>
                </a:path>
              </a:pathLst>
            </a:custGeom>
            <a:ln w="25400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32" name="object 25">
            <a:extLst>
              <a:ext uri="{FF2B5EF4-FFF2-40B4-BE49-F238E27FC236}">
                <a16:creationId xmlns:a16="http://schemas.microsoft.com/office/drawing/2014/main" id="{F28506FC-0D2C-B62C-5C6D-455A41B5F1BE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790" y="6165625"/>
            <a:ext cx="558482" cy="495287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3109F62A-8AD1-982E-78C8-CEDB2645EC92}"/>
              </a:ext>
            </a:extLst>
          </p:cNvPr>
          <p:cNvSpPr txBox="1"/>
          <p:nvPr/>
        </p:nvSpPr>
        <p:spPr>
          <a:xfrm>
            <a:off x="774009" y="5929330"/>
            <a:ext cx="77985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1200" b="1" spc="-10" dirty="0">
                <a:solidFill>
                  <a:srgbClr val="FFFFFF"/>
                </a:solidFill>
                <a:latin typeface="Arial"/>
                <a:cs typeface="Arial"/>
              </a:rPr>
              <a:t>Заместитель Главы Администрации </a:t>
            </a:r>
            <a:r>
              <a:rPr lang="ru-RU" sz="1200" b="1" spc="-10" dirty="0" err="1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Струго-Красненского</a:t>
            </a:r>
            <a:r>
              <a:rPr lang="ru-RU" sz="1200" b="1" spc="-1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муниципального округа</a:t>
            </a:r>
            <a:r>
              <a:rPr lang="ru-RU" sz="1200" b="1" spc="-10" dirty="0">
                <a:solidFill>
                  <a:srgbClr val="FFFFFF"/>
                </a:solidFill>
                <a:latin typeface="Arial"/>
                <a:cs typeface="Arial"/>
              </a:rPr>
              <a:t>-Андреев Сергей Николаевич,                   тел.</a:t>
            </a:r>
            <a:r>
              <a:rPr lang="ru-RU" sz="1200" b="1" spc="40" dirty="0">
                <a:solidFill>
                  <a:srgbClr val="FFFFFF"/>
                </a:solidFill>
                <a:latin typeface="Arial"/>
                <a:cs typeface="Arial"/>
              </a:rPr>
              <a:t> 8-81132-51532</a:t>
            </a:r>
            <a:r>
              <a:rPr lang="ru-RU" sz="1200" b="1" spc="-1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lang="ru-RU" sz="1200" b="1" spc="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1200" b="1" spc="-5" dirty="0" err="1">
                <a:solidFill>
                  <a:srgbClr val="FFFFFF"/>
                </a:solidFill>
                <a:latin typeface="Arial"/>
                <a:cs typeface="Arial"/>
              </a:rPr>
              <a:t>email</a:t>
            </a:r>
            <a:r>
              <a:rPr lang="ru-RU" sz="1200" b="1" spc="-5" dirty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r>
              <a:rPr lang="ru-RU" sz="1200" b="1" spc="4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1200" b="1" spc="50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"/>
                <a:cs typeface="Arial"/>
              </a:rPr>
              <a:t>strugikrasnye.reg60.ru</a:t>
            </a:r>
            <a:r>
              <a:rPr lang="ru-RU" sz="1200" b="1" spc="50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"/>
                <a:cs typeface="Arial"/>
              </a:rPr>
              <a:t> </a:t>
            </a:r>
            <a:endParaRPr lang="ru-RU" sz="1200" dirty="0">
              <a:latin typeface="Arial"/>
              <a:cs typeface="Arial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04DFFCC-1F5C-8B03-3265-6AD5C8684F88}"/>
              </a:ext>
            </a:extLst>
          </p:cNvPr>
          <p:cNvSpPr txBox="1"/>
          <p:nvPr/>
        </p:nvSpPr>
        <p:spPr>
          <a:xfrm rot="10800000" flipV="1">
            <a:off x="120644" y="2743926"/>
            <a:ext cx="8915408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525" marR="253365" algn="just">
              <a:lnSpc>
                <a:spcPct val="100000"/>
              </a:lnSpc>
            </a:pPr>
            <a:r>
              <a:rPr lang="ru-RU" sz="2000" b="1" spc="-15" dirty="0">
                <a:latin typeface="Arial"/>
                <a:cs typeface="Arial"/>
              </a:rPr>
              <a:t>Реализованы мероприятия по благоустройству</a:t>
            </a:r>
            <a:r>
              <a:rPr lang="ru-RU" sz="2000" b="1" spc="25" dirty="0">
                <a:latin typeface="Arial"/>
                <a:cs typeface="Arial"/>
              </a:rPr>
              <a:t> </a:t>
            </a:r>
            <a:r>
              <a:rPr lang="ru-RU" sz="2000" b="1" spc="-5" dirty="0">
                <a:latin typeface="Arial"/>
                <a:cs typeface="Arial"/>
              </a:rPr>
              <a:t>общественных </a:t>
            </a:r>
            <a:r>
              <a:rPr lang="ru-RU" sz="2000" b="1" dirty="0">
                <a:latin typeface="Arial"/>
                <a:cs typeface="Arial"/>
              </a:rPr>
              <a:t> </a:t>
            </a:r>
            <a:r>
              <a:rPr lang="ru-RU" sz="2000" b="1" spc="-10" dirty="0">
                <a:latin typeface="Arial"/>
                <a:cs typeface="Arial"/>
              </a:rPr>
              <a:t>территорий</a:t>
            </a:r>
            <a:r>
              <a:rPr lang="ru-RU" sz="2000" b="1" spc="-5" dirty="0">
                <a:latin typeface="Arial"/>
                <a:cs typeface="Arial"/>
              </a:rPr>
              <a:t> </a:t>
            </a:r>
            <a:r>
              <a:rPr lang="ru-RU" sz="2000" b="1" dirty="0">
                <a:latin typeface="Arial"/>
                <a:cs typeface="Arial"/>
              </a:rPr>
              <a:t>(набережные, центральные площади, парки и др.) и иные мероприятия, предусмотренные государственными (муниципальными) программами формирования современной городской среды (</a:t>
            </a:r>
            <a:r>
              <a:rPr lang="ru-RU" sz="2000" b="1" dirty="0" err="1">
                <a:latin typeface="Arial"/>
                <a:cs typeface="Arial"/>
              </a:rPr>
              <a:t>рп</a:t>
            </a:r>
            <a:r>
              <a:rPr lang="ru-RU" sz="2000" b="1" dirty="0">
                <a:latin typeface="Arial"/>
                <a:cs typeface="Arial"/>
              </a:rPr>
              <a:t>.</a:t>
            </a:r>
            <a:r>
              <a:rPr lang="ru-RU" sz="2000" b="1" spc="-25" dirty="0">
                <a:latin typeface="Arial"/>
                <a:cs typeface="Arial"/>
              </a:rPr>
              <a:t> Струги Красные</a:t>
            </a:r>
            <a:r>
              <a:rPr lang="ru-RU" sz="2000" b="1" spc="-5" dirty="0">
                <a:latin typeface="Arial"/>
                <a:cs typeface="Arial"/>
              </a:rPr>
              <a:t>,</a:t>
            </a:r>
            <a:r>
              <a:rPr lang="ru-RU" sz="2000" b="1" spc="-55" dirty="0">
                <a:latin typeface="Arial"/>
                <a:cs typeface="Arial"/>
              </a:rPr>
              <a:t> </a:t>
            </a:r>
            <a:r>
              <a:rPr lang="ru-RU" sz="2000" b="1" spc="-25" dirty="0">
                <a:latin typeface="Arial"/>
                <a:cs typeface="Arial"/>
              </a:rPr>
              <a:t>ул.</a:t>
            </a:r>
            <a:r>
              <a:rPr lang="ru-RU" sz="2000" b="1" spc="35" dirty="0">
                <a:latin typeface="Arial"/>
                <a:cs typeface="Arial"/>
              </a:rPr>
              <a:t> </a:t>
            </a:r>
            <a:r>
              <a:rPr lang="ru-RU" sz="2000" b="1" dirty="0">
                <a:latin typeface="Arial"/>
                <a:cs typeface="Arial"/>
              </a:rPr>
              <a:t>Победы д. 2 в</a:t>
            </a:r>
            <a:r>
              <a:rPr lang="ru-RU" sz="2000" b="1" spc="-5" dirty="0">
                <a:latin typeface="Arial"/>
                <a:cs typeface="Arial"/>
              </a:rPr>
              <a:t>)</a:t>
            </a:r>
            <a:endParaRPr lang="ru-RU" sz="2000" dirty="0">
              <a:latin typeface="Arial"/>
              <a:cs typeface="Arial"/>
            </a:endParaRPr>
          </a:p>
        </p:txBody>
      </p:sp>
      <p:pic>
        <p:nvPicPr>
          <p:cNvPr id="41" name="Picture 2">
            <a:extLst>
              <a:ext uri="{FF2B5EF4-FFF2-40B4-BE49-F238E27FC236}">
                <a16:creationId xmlns:a16="http://schemas.microsoft.com/office/drawing/2014/main" id="{85B8B6B6-B1D6-5A0A-ADDE-A41E0DA5F8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142852"/>
            <a:ext cx="571504" cy="288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object 6">
            <a:extLst>
              <a:ext uri="{FF2B5EF4-FFF2-40B4-BE49-F238E27FC236}">
                <a16:creationId xmlns:a16="http://schemas.microsoft.com/office/drawing/2014/main" id="{E6A1F548-8CDF-C43A-88C7-440B46CE2B65}"/>
              </a:ext>
            </a:extLst>
          </p:cNvPr>
          <p:cNvGrpSpPr/>
          <p:nvPr/>
        </p:nvGrpSpPr>
        <p:grpSpPr>
          <a:xfrm>
            <a:off x="7836534" y="406400"/>
            <a:ext cx="469266" cy="431800"/>
            <a:chOff x="7836534" y="406400"/>
            <a:chExt cx="596900" cy="596900"/>
          </a:xfrm>
        </p:grpSpPr>
        <p:sp>
          <p:nvSpPr>
            <p:cNvPr id="43" name="object 8">
              <a:extLst>
                <a:ext uri="{FF2B5EF4-FFF2-40B4-BE49-F238E27FC236}">
                  <a16:creationId xmlns:a16="http://schemas.microsoft.com/office/drawing/2014/main" id="{B31CC4D3-C063-87BF-A6BE-C700F9CCA679}"/>
                </a:ext>
              </a:extLst>
            </p:cNvPr>
            <p:cNvSpPr/>
            <p:nvPr/>
          </p:nvSpPr>
          <p:spPr>
            <a:xfrm>
              <a:off x="8134984" y="406400"/>
              <a:ext cx="101600" cy="298450"/>
            </a:xfrm>
            <a:custGeom>
              <a:avLst/>
              <a:gdLst/>
              <a:ahLst/>
              <a:cxnLst/>
              <a:rect l="l" t="t" r="r" b="b"/>
              <a:pathLst>
                <a:path w="101600" h="298450">
                  <a:moveTo>
                    <a:pt x="0" y="0"/>
                  </a:moveTo>
                  <a:lnTo>
                    <a:pt x="0" y="298450"/>
                  </a:lnTo>
                  <a:lnTo>
                    <a:pt x="101600" y="17779"/>
                  </a:lnTo>
                  <a:lnTo>
                    <a:pt x="76831" y="10019"/>
                  </a:lnTo>
                  <a:lnTo>
                    <a:pt x="51562" y="4460"/>
                  </a:lnTo>
                  <a:lnTo>
                    <a:pt x="25911" y="11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AF5F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9">
              <a:extLst>
                <a:ext uri="{FF2B5EF4-FFF2-40B4-BE49-F238E27FC236}">
                  <a16:creationId xmlns:a16="http://schemas.microsoft.com/office/drawing/2014/main" id="{DC9FF2AF-7193-9578-30AE-5AF694F86864}"/>
                </a:ext>
              </a:extLst>
            </p:cNvPr>
            <p:cNvSpPr/>
            <p:nvPr/>
          </p:nvSpPr>
          <p:spPr>
            <a:xfrm>
              <a:off x="7836534" y="406400"/>
              <a:ext cx="596900" cy="596900"/>
            </a:xfrm>
            <a:custGeom>
              <a:avLst/>
              <a:gdLst/>
              <a:ahLst/>
              <a:cxnLst/>
              <a:rect l="l" t="t" r="r" b="b"/>
              <a:pathLst>
                <a:path w="596900" h="596900">
                  <a:moveTo>
                    <a:pt x="298450" y="0"/>
                  </a:moveTo>
                  <a:lnTo>
                    <a:pt x="250035" y="3905"/>
                  </a:lnTo>
                  <a:lnTo>
                    <a:pt x="204110" y="15213"/>
                  </a:lnTo>
                  <a:lnTo>
                    <a:pt x="161287" y="33309"/>
                  </a:lnTo>
                  <a:lnTo>
                    <a:pt x="122182" y="57578"/>
                  </a:lnTo>
                  <a:lnTo>
                    <a:pt x="87407" y="87407"/>
                  </a:lnTo>
                  <a:lnTo>
                    <a:pt x="57578" y="122182"/>
                  </a:lnTo>
                  <a:lnTo>
                    <a:pt x="33309" y="161287"/>
                  </a:lnTo>
                  <a:lnTo>
                    <a:pt x="15213" y="204110"/>
                  </a:lnTo>
                  <a:lnTo>
                    <a:pt x="3905" y="250035"/>
                  </a:lnTo>
                  <a:lnTo>
                    <a:pt x="0" y="298450"/>
                  </a:lnTo>
                  <a:lnTo>
                    <a:pt x="3905" y="346864"/>
                  </a:lnTo>
                  <a:lnTo>
                    <a:pt x="15213" y="392789"/>
                  </a:lnTo>
                  <a:lnTo>
                    <a:pt x="33309" y="435612"/>
                  </a:lnTo>
                  <a:lnTo>
                    <a:pt x="57578" y="474717"/>
                  </a:lnTo>
                  <a:lnTo>
                    <a:pt x="87407" y="509492"/>
                  </a:lnTo>
                  <a:lnTo>
                    <a:pt x="122182" y="539321"/>
                  </a:lnTo>
                  <a:lnTo>
                    <a:pt x="161287" y="563590"/>
                  </a:lnTo>
                  <a:lnTo>
                    <a:pt x="204110" y="581686"/>
                  </a:lnTo>
                  <a:lnTo>
                    <a:pt x="250035" y="592994"/>
                  </a:lnTo>
                  <a:lnTo>
                    <a:pt x="298450" y="596900"/>
                  </a:lnTo>
                  <a:lnTo>
                    <a:pt x="346864" y="592994"/>
                  </a:lnTo>
                  <a:lnTo>
                    <a:pt x="392789" y="581686"/>
                  </a:lnTo>
                  <a:lnTo>
                    <a:pt x="435612" y="563590"/>
                  </a:lnTo>
                  <a:lnTo>
                    <a:pt x="474717" y="539321"/>
                  </a:lnTo>
                  <a:lnTo>
                    <a:pt x="509492" y="509492"/>
                  </a:lnTo>
                  <a:lnTo>
                    <a:pt x="539321" y="474717"/>
                  </a:lnTo>
                  <a:lnTo>
                    <a:pt x="563590" y="435612"/>
                  </a:lnTo>
                  <a:lnTo>
                    <a:pt x="581686" y="392789"/>
                  </a:lnTo>
                  <a:lnTo>
                    <a:pt x="592994" y="346864"/>
                  </a:lnTo>
                  <a:lnTo>
                    <a:pt x="596900" y="298450"/>
                  </a:lnTo>
                  <a:lnTo>
                    <a:pt x="593285" y="252047"/>
                  </a:lnTo>
                  <a:lnTo>
                    <a:pt x="582751" y="207571"/>
                  </a:lnTo>
                  <a:lnTo>
                    <a:pt x="565757" y="165676"/>
                  </a:lnTo>
                  <a:lnTo>
                    <a:pt x="542766" y="127015"/>
                  </a:lnTo>
                  <a:lnTo>
                    <a:pt x="514238" y="92242"/>
                  </a:lnTo>
                  <a:lnTo>
                    <a:pt x="480635" y="62009"/>
                  </a:lnTo>
                  <a:lnTo>
                    <a:pt x="442418" y="36971"/>
                  </a:lnTo>
                  <a:lnTo>
                    <a:pt x="400050" y="17779"/>
                  </a:lnTo>
                  <a:lnTo>
                    <a:pt x="298450" y="298450"/>
                  </a:lnTo>
                  <a:lnTo>
                    <a:pt x="298450" y="0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5B7F4DB3-4FC4-635F-D09B-991911D614B1}"/>
              </a:ext>
            </a:extLst>
          </p:cNvPr>
          <p:cNvSpPr txBox="1"/>
          <p:nvPr/>
        </p:nvSpPr>
        <p:spPr>
          <a:xfrm rot="10800000" flipH="1" flipV="1">
            <a:off x="8071166" y="218586"/>
            <a:ext cx="96488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53975" algn="r">
              <a:lnSpc>
                <a:spcPct val="100000"/>
              </a:lnSpc>
              <a:spcBef>
                <a:spcPts val="100"/>
              </a:spcBef>
            </a:pPr>
            <a:r>
              <a:rPr lang="ru-RU" sz="1000" b="1" dirty="0">
                <a:solidFill>
                  <a:srgbClr val="FFFFFF"/>
                </a:solidFill>
                <a:latin typeface="Arial"/>
                <a:cs typeface="Arial"/>
              </a:rPr>
              <a:t>(0,9%</a:t>
            </a:r>
            <a:r>
              <a:rPr lang="ru-RU" sz="10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1000" b="1" spc="-25" dirty="0">
                <a:solidFill>
                  <a:srgbClr val="FFFFFF"/>
                </a:solidFill>
                <a:latin typeface="Arial"/>
                <a:cs typeface="Arial"/>
              </a:rPr>
              <a:t>от</a:t>
            </a:r>
            <a:endParaRPr lang="ru-RU" sz="1000" dirty="0">
              <a:latin typeface="Arial"/>
              <a:cs typeface="Arial"/>
            </a:endParaRPr>
          </a:p>
          <a:p>
            <a:pPr marL="248920" marR="5080" indent="-59690" algn="r">
              <a:lnSpc>
                <a:spcPct val="100000"/>
              </a:lnSpc>
              <a:spcBef>
                <a:spcPts val="5"/>
              </a:spcBef>
            </a:pPr>
            <a:r>
              <a:rPr lang="ru-RU" sz="1000" b="1" dirty="0">
                <a:solidFill>
                  <a:srgbClr val="FFFFFF"/>
                </a:solidFill>
                <a:latin typeface="Arial"/>
                <a:cs typeface="Arial"/>
              </a:rPr>
              <a:t>общих </a:t>
            </a:r>
            <a:r>
              <a:rPr lang="ru-RU" sz="1000" b="1" spc="-3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1000" b="1" spc="-10" dirty="0" err="1">
                <a:solidFill>
                  <a:srgbClr val="FFFFFF"/>
                </a:solidFill>
                <a:latin typeface="Arial"/>
                <a:cs typeface="Arial"/>
              </a:rPr>
              <a:t>р</a:t>
            </a:r>
            <a:r>
              <a:rPr lang="ru-RU" sz="1000" b="1" spc="-5" dirty="0" err="1">
                <a:solidFill>
                  <a:srgbClr val="FFFFFF"/>
                </a:solidFill>
                <a:latin typeface="Arial"/>
                <a:cs typeface="Arial"/>
              </a:rPr>
              <a:t>а</a:t>
            </a:r>
            <a:r>
              <a:rPr lang="ru-RU" sz="1000" b="1" spc="-30" dirty="0" err="1">
                <a:solidFill>
                  <a:srgbClr val="FFFFFF"/>
                </a:solidFill>
                <a:latin typeface="Arial"/>
                <a:cs typeface="Arial"/>
              </a:rPr>
              <a:t>с</a:t>
            </a:r>
            <a:r>
              <a:rPr lang="ru-RU" sz="1000" b="1" spc="-40" dirty="0" err="1">
                <a:solidFill>
                  <a:srgbClr val="FFFFFF"/>
                </a:solidFill>
                <a:latin typeface="Arial"/>
                <a:cs typeface="Arial"/>
              </a:rPr>
              <a:t>х</a:t>
            </a:r>
            <a:r>
              <a:rPr lang="ru-RU" sz="1000" b="1" spc="-5" dirty="0" err="1">
                <a:solidFill>
                  <a:srgbClr val="FFFFFF"/>
                </a:solidFill>
                <a:latin typeface="Arial"/>
                <a:cs typeface="Arial"/>
              </a:rPr>
              <a:t>о</a:t>
            </a:r>
            <a:r>
              <a:rPr lang="ru-RU" sz="1000" b="1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endParaRPr lang="ru-RU" sz="1000" dirty="0">
              <a:latin typeface="Arial"/>
              <a:cs typeface="Arial"/>
            </a:endParaRPr>
          </a:p>
          <a:p>
            <a:pPr marR="5080" algn="r">
              <a:lnSpc>
                <a:spcPct val="100000"/>
              </a:lnSpc>
            </a:pPr>
            <a:r>
              <a:rPr lang="ru-RU" sz="1000" b="1" spc="-5" dirty="0" err="1">
                <a:solidFill>
                  <a:srgbClr val="FFFFFF"/>
                </a:solidFill>
                <a:latin typeface="Arial"/>
                <a:cs typeface="Arial"/>
              </a:rPr>
              <a:t>дов</a:t>
            </a:r>
            <a:r>
              <a:rPr lang="ru-RU" sz="1000" b="1" spc="-5" dirty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lang="ru-RU" sz="1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1143000"/>
          </a:xfrm>
          <a:custGeom>
            <a:avLst/>
            <a:gdLst/>
            <a:ahLst/>
            <a:cxnLst/>
            <a:rect l="l" t="t" r="r" b="b"/>
            <a:pathLst>
              <a:path w="9144000" h="1143000">
                <a:moveTo>
                  <a:pt x="9144000" y="0"/>
                </a:moveTo>
                <a:lnTo>
                  <a:pt x="0" y="0"/>
                </a:lnTo>
                <a:lnTo>
                  <a:pt x="0" y="1143000"/>
                </a:lnTo>
                <a:lnTo>
                  <a:pt x="9144000" y="1143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0450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57224" y="142852"/>
            <a:ext cx="7929618" cy="62901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5"/>
              <a:t>ОСНОВНЫЕ</a:t>
            </a:r>
            <a:r>
              <a:rPr spc="-55"/>
              <a:t> </a:t>
            </a:r>
            <a:r>
              <a:rPr spc="-20"/>
              <a:t>ПАРАМЕТРЫ</a:t>
            </a:r>
            <a:r>
              <a:rPr spc="-10"/>
              <a:t> </a:t>
            </a:r>
            <a:r>
              <a:rPr spc="-25"/>
              <a:t>БЮДЖЕТА</a:t>
            </a:r>
            <a:r>
              <a:rPr lang="ru-RU" spc="-25" dirty="0"/>
              <a:t> </a:t>
            </a:r>
            <a:r>
              <a:rPr spc="-30"/>
              <a:t>РАЙОНА</a:t>
            </a:r>
            <a:r>
              <a:rPr lang="ru-RU" spc="-30" dirty="0"/>
              <a:t>                                                                                                                                               </a:t>
            </a:r>
            <a:r>
              <a:rPr lang="ru-RU" dirty="0"/>
              <a:t>                                                                                                                                                                                                                    (</a:t>
            </a:r>
            <a:r>
              <a:rPr lang="ru-RU" dirty="0" err="1"/>
              <a:t>тыс</a:t>
            </a:r>
            <a:r>
              <a:t>.</a:t>
            </a:r>
            <a:r>
              <a:rPr spc="-50"/>
              <a:t> </a:t>
            </a:r>
            <a:r>
              <a:rPr spc="-15"/>
              <a:t>руб.)</a:t>
            </a:r>
            <a:endParaRPr spc="-15" dirty="0"/>
          </a:p>
        </p:txBody>
      </p:sp>
      <p:sp>
        <p:nvSpPr>
          <p:cNvPr id="4" name="object 4"/>
          <p:cNvSpPr txBox="1"/>
          <p:nvPr/>
        </p:nvSpPr>
        <p:spPr>
          <a:xfrm>
            <a:off x="8927083" y="6537756"/>
            <a:ext cx="13843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004E4B"/>
                </a:solidFill>
                <a:latin typeface="Arial"/>
                <a:cs typeface="Arial"/>
              </a:rPr>
              <a:t>2</a:t>
            </a:r>
            <a:endParaRPr sz="1600">
              <a:latin typeface="Arial"/>
              <a:cs typeface="Arial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0907219"/>
              </p:ext>
            </p:extLst>
          </p:nvPr>
        </p:nvGraphicFramePr>
        <p:xfrm>
          <a:off x="241300" y="1262380"/>
          <a:ext cx="8642984" cy="482185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323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63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42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6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66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966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554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245745" marR="236220" indent="210185">
                        <a:lnSpc>
                          <a:spcPct val="100000"/>
                        </a:lnSpc>
                        <a:spcBef>
                          <a:spcPts val="1135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пе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sz="1600" b="1" spc="-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в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а-  ча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л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ьный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 dirty="0">
                        <a:latin typeface="Times New Roman"/>
                        <a:cs typeface="Times New Roman"/>
                      </a:endParaRPr>
                    </a:p>
                    <a:p>
                      <a:pPr marL="179070" marR="168910" indent="-1905" algn="ctr">
                        <a:lnSpc>
                          <a:spcPct val="100000"/>
                        </a:lnSpc>
                        <a:spcBef>
                          <a:spcPts val="1135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у</a:t>
                      </a:r>
                      <a:r>
                        <a:rPr sz="1600" b="1" spc="-4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то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ч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е</a:t>
                      </a:r>
                      <a:r>
                        <a:rPr sz="1600" b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- 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ный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2650">
                        <a:latin typeface="Times New Roman"/>
                        <a:cs typeface="Times New Roman"/>
                      </a:endParaRPr>
                    </a:p>
                    <a:p>
                      <a:pPr marR="96520" algn="r">
                        <a:lnSpc>
                          <a:spcPct val="100000"/>
                        </a:lnSpc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исполнено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182245" marR="172085" indent="-635" algn="ctr">
                        <a:lnSpc>
                          <a:spcPct val="100000"/>
                        </a:lnSpc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исполне- </a:t>
                      </a:r>
                      <a:r>
                        <a:rPr sz="1600" b="1" spc="-4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ния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первона- </a:t>
                      </a:r>
                      <a:r>
                        <a:rPr sz="1600" b="1" spc="-4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ч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а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л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ьн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600" b="1" spc="-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г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 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плана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1280"/>
                        </a:spcBef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194310" marR="18415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исп</a:t>
                      </a:r>
                      <a:r>
                        <a:rPr sz="1600" b="1" spc="-4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л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е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- 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ния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95250" marR="85090" indent="-1905" algn="ctr">
                        <a:lnSpc>
                          <a:spcPct val="100000"/>
                        </a:lnSpc>
                      </a:pPr>
                      <a:r>
                        <a:rPr sz="16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уточнен-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ного</a:t>
                      </a:r>
                      <a:r>
                        <a:rPr sz="1600" b="1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плана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1625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7662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b="1" spc="-20" dirty="0">
                          <a:latin typeface="Arial"/>
                          <a:cs typeface="Arial"/>
                        </a:rPr>
                        <a:t>Доходы,</a:t>
                      </a:r>
                      <a:endParaRPr sz="1600" dirty="0">
                        <a:latin typeface="Arial"/>
                        <a:cs typeface="Arial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600" b="1" spc="-5" dirty="0">
                          <a:latin typeface="Arial"/>
                          <a:cs typeface="Arial"/>
                        </a:rPr>
                        <a:t>в</a:t>
                      </a:r>
                      <a:r>
                        <a:rPr sz="16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30" dirty="0">
                          <a:latin typeface="Arial"/>
                          <a:cs typeface="Arial"/>
                        </a:rPr>
                        <a:t>том</a:t>
                      </a:r>
                      <a:r>
                        <a:rPr sz="1600" b="1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0" dirty="0">
                          <a:latin typeface="Arial"/>
                          <a:cs typeface="Arial"/>
                        </a:rPr>
                        <a:t>числе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271 788,7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342 818,9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dirty="0">
                          <a:latin typeface="Arial"/>
                          <a:cs typeface="Arial"/>
                        </a:rPr>
                        <a:t>292 671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b="1" spc="-20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lang="ru-RU" sz="1600" b="1" spc="-20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07</a:t>
                      </a:r>
                      <a:r>
                        <a:rPr sz="1600" b="1" spc="-20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,</a:t>
                      </a:r>
                      <a:r>
                        <a:rPr lang="ru-RU" sz="1600" b="1" spc="-20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3</a:t>
                      </a:r>
                      <a:r>
                        <a:rPr sz="1600" b="1" spc="-50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85,4</a:t>
                      </a:r>
                      <a:r>
                        <a:rPr sz="1600" b="1" spc="-3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3086">
                <a:tc>
                  <a:txBody>
                    <a:bodyPr/>
                    <a:lstStyle/>
                    <a:p>
                      <a:pPr marL="91440" marR="69913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b="1" spc="-10" dirty="0">
                          <a:latin typeface="Arial"/>
                          <a:cs typeface="Arial"/>
                        </a:rPr>
                        <a:t>Налоговые/ </a:t>
                      </a:r>
                      <a:r>
                        <a:rPr sz="1600" b="1" spc="-5" dirty="0">
                          <a:latin typeface="Arial"/>
                          <a:cs typeface="Arial"/>
                        </a:rPr>
                        <a:t> не</a:t>
                      </a:r>
                      <a:r>
                        <a:rPr sz="1600" b="1" spc="-10" dirty="0">
                          <a:latin typeface="Arial"/>
                          <a:cs typeface="Arial"/>
                        </a:rPr>
                        <a:t>н</a:t>
                      </a:r>
                      <a:r>
                        <a:rPr sz="1600" b="1" spc="-5" dirty="0">
                          <a:latin typeface="Arial"/>
                          <a:cs typeface="Arial"/>
                        </a:rPr>
                        <a:t>а</a:t>
                      </a:r>
                      <a:r>
                        <a:rPr sz="1600" b="1" spc="-35" dirty="0">
                          <a:latin typeface="Arial"/>
                          <a:cs typeface="Arial"/>
                        </a:rPr>
                        <a:t>л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о</a:t>
                      </a:r>
                      <a:r>
                        <a:rPr sz="1600" b="1" spc="-35" dirty="0">
                          <a:latin typeface="Arial"/>
                          <a:cs typeface="Arial"/>
                        </a:rPr>
                        <a:t>г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овые  </a:t>
                      </a:r>
                      <a:r>
                        <a:rPr sz="1600" b="1" spc="-25" dirty="0">
                          <a:latin typeface="Arial"/>
                          <a:cs typeface="Arial"/>
                        </a:rPr>
                        <a:t>доходы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117 799,6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108 549</a:t>
                      </a:r>
                      <a:r>
                        <a:rPr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,</a:t>
                      </a:r>
                      <a:r>
                        <a:rPr lang="ru-RU"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69 432,3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58,9</a:t>
                      </a:r>
                      <a:r>
                        <a:rPr sz="1600" b="1" spc="-30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64</a:t>
                      </a:r>
                      <a:r>
                        <a:rPr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,</a:t>
                      </a:r>
                      <a:r>
                        <a:rPr lang="ru-RU"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0</a:t>
                      </a:r>
                      <a:r>
                        <a:rPr sz="1600" b="1" spc="-30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marL="91440" marR="45656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b="1" dirty="0">
                          <a:latin typeface="Arial"/>
                          <a:cs typeface="Arial"/>
                        </a:rPr>
                        <a:t>без</a:t>
                      </a:r>
                      <a:r>
                        <a:rPr sz="1600" b="1" spc="-25" dirty="0">
                          <a:latin typeface="Arial"/>
                          <a:cs typeface="Arial"/>
                        </a:rPr>
                        <a:t>в</a:t>
                      </a:r>
                      <a:r>
                        <a:rPr sz="1600" b="1" spc="-30" dirty="0">
                          <a:latin typeface="Arial"/>
                          <a:cs typeface="Arial"/>
                        </a:rPr>
                        <a:t>о</a:t>
                      </a:r>
                      <a:r>
                        <a:rPr sz="1600" b="1" spc="-40" dirty="0">
                          <a:latin typeface="Arial"/>
                          <a:cs typeface="Arial"/>
                        </a:rPr>
                        <a:t>з</a:t>
                      </a:r>
                      <a:r>
                        <a:rPr sz="1600" b="1" spc="-5" dirty="0">
                          <a:latin typeface="Arial"/>
                          <a:cs typeface="Arial"/>
                        </a:rPr>
                        <a:t>мез</a:t>
                      </a:r>
                      <a:r>
                        <a:rPr sz="1600" b="1" spc="-10" dirty="0">
                          <a:latin typeface="Arial"/>
                          <a:cs typeface="Arial"/>
                        </a:rPr>
                        <a:t>д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ные  </a:t>
                      </a:r>
                      <a:r>
                        <a:rPr sz="1600" b="1" spc="-10" dirty="0">
                          <a:latin typeface="Arial"/>
                          <a:cs typeface="Arial"/>
                        </a:rPr>
                        <a:t>поступления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153 989,1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234 269,9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223 238,7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lang="ru-RU"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45</a:t>
                      </a:r>
                      <a:r>
                        <a:rPr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,</a:t>
                      </a:r>
                      <a:r>
                        <a:rPr lang="ru-RU"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0</a:t>
                      </a:r>
                      <a:r>
                        <a:rPr sz="1600" b="1" spc="-30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95,3</a:t>
                      </a:r>
                      <a:r>
                        <a:rPr sz="1600" b="1" spc="-3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8339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600" b="1" spc="-25" dirty="0">
                          <a:latin typeface="Arial"/>
                          <a:cs typeface="Arial"/>
                        </a:rPr>
                        <a:t>Расходы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269 245,7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600" dirty="0">
                          <a:latin typeface="Arial"/>
                          <a:cs typeface="Arial"/>
                        </a:rPr>
                        <a:t>348 200,1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600" dirty="0">
                          <a:latin typeface="Arial"/>
                          <a:cs typeface="Arial"/>
                        </a:rPr>
                        <a:t>293 970,1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R="77470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600" b="1" spc="-4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109,2</a:t>
                      </a:r>
                      <a:r>
                        <a:rPr sz="1600" b="1" spc="-4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84,4</a:t>
                      </a:r>
                      <a:r>
                        <a:rPr sz="1600" b="1" spc="-3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9170">
                <a:tc>
                  <a:txBody>
                    <a:bodyPr/>
                    <a:lstStyle/>
                    <a:p>
                      <a:pPr marL="91440" marR="61849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600" b="1" spc="-5" dirty="0">
                          <a:latin typeface="Arial"/>
                          <a:cs typeface="Arial"/>
                        </a:rPr>
                        <a:t>Профицит</a:t>
                      </a:r>
                      <a:r>
                        <a:rPr sz="1600" b="1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>
                          <a:latin typeface="Arial"/>
                          <a:cs typeface="Arial"/>
                        </a:rPr>
                        <a:t>(+)/ </a:t>
                      </a:r>
                      <a:r>
                        <a:rPr sz="1600" b="1" spc="-4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>
                          <a:latin typeface="Arial"/>
                          <a:cs typeface="Arial"/>
                        </a:rPr>
                        <a:t>Дефицит(-)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2 543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-5 381,2</a:t>
                      </a:r>
                      <a:endParaRPr lang="ru-RU" sz="16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-1 299,1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7" name="object 7"/>
          <p:cNvGrpSpPr/>
          <p:nvPr/>
        </p:nvGrpSpPr>
        <p:grpSpPr>
          <a:xfrm>
            <a:off x="0" y="6182473"/>
            <a:ext cx="8772550" cy="644056"/>
            <a:chOff x="234950" y="6185691"/>
            <a:chExt cx="8670290" cy="568960"/>
          </a:xfrm>
        </p:grpSpPr>
        <p:sp>
          <p:nvSpPr>
            <p:cNvPr id="8" name="object 8"/>
            <p:cNvSpPr/>
            <p:nvPr/>
          </p:nvSpPr>
          <p:spPr>
            <a:xfrm>
              <a:off x="247650" y="6198391"/>
              <a:ext cx="8644890" cy="543560"/>
            </a:xfrm>
            <a:custGeom>
              <a:avLst/>
              <a:gdLst/>
              <a:ahLst/>
              <a:cxnLst/>
              <a:rect l="l" t="t" r="r" b="b"/>
              <a:pathLst>
                <a:path w="8644890" h="543559">
                  <a:moveTo>
                    <a:pt x="8644890" y="0"/>
                  </a:moveTo>
                  <a:lnTo>
                    <a:pt x="0" y="0"/>
                  </a:lnTo>
                  <a:lnTo>
                    <a:pt x="0" y="542975"/>
                  </a:lnTo>
                  <a:lnTo>
                    <a:pt x="8644890" y="542975"/>
                  </a:lnTo>
                  <a:lnTo>
                    <a:pt x="8644890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47650" y="6198391"/>
              <a:ext cx="8644890" cy="543560"/>
            </a:xfrm>
            <a:custGeom>
              <a:avLst/>
              <a:gdLst/>
              <a:ahLst/>
              <a:cxnLst/>
              <a:rect l="l" t="t" r="r" b="b"/>
              <a:pathLst>
                <a:path w="8644890" h="543559">
                  <a:moveTo>
                    <a:pt x="0" y="542975"/>
                  </a:moveTo>
                  <a:lnTo>
                    <a:pt x="8644890" y="542975"/>
                  </a:lnTo>
                  <a:lnTo>
                    <a:pt x="8644890" y="0"/>
                  </a:lnTo>
                  <a:lnTo>
                    <a:pt x="0" y="0"/>
                  </a:lnTo>
                  <a:lnTo>
                    <a:pt x="0" y="542975"/>
                  </a:lnTo>
                  <a:close/>
                </a:path>
              </a:pathLst>
            </a:custGeom>
            <a:ln w="25400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1142976" y="6215082"/>
            <a:ext cx="7572428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lang="ru-RU" sz="1400" b="1" spc="-10" dirty="0">
                <a:solidFill>
                  <a:srgbClr val="FFFFFF"/>
                </a:solidFill>
                <a:cs typeface="Aharoni" pitchFamily="2" charset="-79"/>
              </a:rPr>
              <a:t>Начальник </a:t>
            </a:r>
            <a:r>
              <a:rPr sz="1400" b="1" spc="-10">
                <a:solidFill>
                  <a:srgbClr val="FFFFFF"/>
                </a:solidFill>
                <a:cs typeface="Aharoni" pitchFamily="2" charset="-79"/>
              </a:rPr>
              <a:t>Финансового</a:t>
            </a:r>
            <a:r>
              <a:rPr sz="1400" b="1" spc="25">
                <a:solidFill>
                  <a:srgbClr val="FFFFFF"/>
                </a:solidFill>
                <a:cs typeface="Aharoni" pitchFamily="2" charset="-79"/>
              </a:rPr>
              <a:t> </a:t>
            </a:r>
            <a:r>
              <a:rPr sz="1400" b="1" spc="-15" err="1">
                <a:solidFill>
                  <a:srgbClr val="FFFFFF"/>
                </a:solidFill>
                <a:cs typeface="Aharoni" pitchFamily="2" charset="-79"/>
              </a:rPr>
              <a:t>управления</a:t>
            </a:r>
            <a:r>
              <a:rPr lang="ru-RU" sz="1400" b="1" spc="-15" dirty="0">
                <a:solidFill>
                  <a:srgbClr val="FFFFFF"/>
                </a:solidFill>
                <a:cs typeface="Aharoni" pitchFamily="2" charset="-79"/>
              </a:rPr>
              <a:t> Администрации </a:t>
            </a:r>
            <a:r>
              <a:rPr lang="ru-RU" sz="1400" b="1" spc="-15" dirty="0" err="1">
                <a:solidFill>
                  <a:srgbClr val="FFFFFF"/>
                </a:solidFill>
                <a:cs typeface="Aharoni" pitchFamily="2" charset="-79"/>
              </a:rPr>
              <a:t>Струго-Красненского</a:t>
            </a:r>
            <a:r>
              <a:rPr lang="ru-RU" sz="1400" b="1" spc="-15" dirty="0">
                <a:solidFill>
                  <a:srgbClr val="FFFFFF"/>
                </a:solidFill>
                <a:cs typeface="Aharoni" pitchFamily="2" charset="-79"/>
              </a:rPr>
              <a:t> муниципального округа Григорьева Ю.В.,</a:t>
            </a:r>
            <a:r>
              <a:rPr sz="1400" b="1" spc="-15">
                <a:solidFill>
                  <a:srgbClr val="FFFFFF"/>
                </a:solidFill>
                <a:cs typeface="Aharoni" pitchFamily="2" charset="-79"/>
              </a:rPr>
              <a:t> </a:t>
            </a:r>
            <a:r>
              <a:rPr sz="1400" b="1" spc="-430">
                <a:solidFill>
                  <a:srgbClr val="FFFFFF"/>
                </a:solidFill>
                <a:cs typeface="Aharoni" pitchFamily="2" charset="-79"/>
              </a:rPr>
              <a:t> </a:t>
            </a:r>
            <a:r>
              <a:rPr sz="1400" b="1" spc="-10" dirty="0">
                <a:solidFill>
                  <a:srgbClr val="FFFFFF"/>
                </a:solidFill>
                <a:cs typeface="Aharoni" pitchFamily="2" charset="-79"/>
              </a:rPr>
              <a:t>тел.</a:t>
            </a:r>
            <a:r>
              <a:rPr sz="1400" b="1" spc="35" dirty="0">
                <a:solidFill>
                  <a:srgbClr val="FFFFFF"/>
                </a:solidFill>
                <a:cs typeface="Aharoni" pitchFamily="2" charset="-79"/>
              </a:rPr>
              <a:t> </a:t>
            </a:r>
            <a:r>
              <a:rPr lang="ru-RU" sz="1400" b="1" spc="35" dirty="0">
                <a:solidFill>
                  <a:srgbClr val="FFFFFF"/>
                </a:solidFill>
                <a:cs typeface="Aharoni" pitchFamily="2" charset="-79"/>
              </a:rPr>
              <a:t>51-140</a:t>
            </a:r>
            <a:r>
              <a:rPr sz="1400" b="1" spc="-5" dirty="0">
                <a:solidFill>
                  <a:srgbClr val="FFFFFF"/>
                </a:solidFill>
                <a:cs typeface="Aharoni" pitchFamily="2" charset="-79"/>
              </a:rPr>
              <a:t>,</a:t>
            </a:r>
            <a:r>
              <a:rPr sz="1400" b="1" spc="20" dirty="0">
                <a:solidFill>
                  <a:srgbClr val="FFFFFF"/>
                </a:solidFill>
                <a:cs typeface="Aharoni" pitchFamily="2" charset="-79"/>
              </a:rPr>
              <a:t> </a:t>
            </a:r>
            <a:r>
              <a:rPr sz="1400" b="1" spc="-5" dirty="0">
                <a:solidFill>
                  <a:srgbClr val="FFFFFF"/>
                </a:solidFill>
                <a:cs typeface="Aharoni" pitchFamily="2" charset="-79"/>
              </a:rPr>
              <a:t>email</a:t>
            </a:r>
            <a:r>
              <a:rPr sz="1400" b="1" spc="-5">
                <a:solidFill>
                  <a:srgbClr val="FFFFFF"/>
                </a:solidFill>
                <a:cs typeface="Aharoni" pitchFamily="2" charset="-79"/>
              </a:rPr>
              <a:t>:</a:t>
            </a:r>
            <a:r>
              <a:rPr sz="1400" b="1" spc="50">
                <a:solidFill>
                  <a:srgbClr val="FFFFFF"/>
                </a:solidFill>
                <a:cs typeface="Aharoni" pitchFamily="2" charset="-79"/>
              </a:rPr>
              <a:t> </a:t>
            </a:r>
            <a:r>
              <a:rPr lang="en-US" sz="1400" dirty="0">
                <a:solidFill>
                  <a:schemeClr val="accent3">
                    <a:lumMod val="20000"/>
                    <a:lumOff val="80000"/>
                  </a:schemeClr>
                </a:solidFill>
                <a:cs typeface="Aharoni" pitchFamily="2" charset="-79"/>
              </a:rPr>
              <a:t>strugi@finupr.pskov.ru</a:t>
            </a:r>
            <a:endParaRPr sz="1400" u="sng" dirty="0">
              <a:solidFill>
                <a:schemeClr val="bg2"/>
              </a:solidFill>
              <a:cs typeface="Aharoni" pitchFamily="2" charset="-79"/>
            </a:endParaRPr>
          </a:p>
        </p:txBody>
      </p:sp>
      <p:pic>
        <p:nvPicPr>
          <p:cNvPr id="11" name="object 1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1155" y="6198391"/>
            <a:ext cx="542975" cy="542975"/>
          </a:xfrm>
          <a:prstGeom prst="rect">
            <a:avLst/>
          </a:prstGeom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5A9E5B1A-38AA-FF70-572B-252184BD7D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09" y="40733"/>
            <a:ext cx="739001" cy="492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9F36D73F-A4E6-9A6E-C9EA-DBED981417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0666184"/>
              </p:ext>
            </p:extLst>
          </p:nvPr>
        </p:nvGraphicFramePr>
        <p:xfrm>
          <a:off x="247650" y="1295400"/>
          <a:ext cx="8642984" cy="482185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323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63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42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6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66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966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554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245745" marR="236220" indent="210185">
                        <a:lnSpc>
                          <a:spcPct val="100000"/>
                        </a:lnSpc>
                        <a:spcBef>
                          <a:spcPts val="1135"/>
                        </a:spcBef>
                      </a:pPr>
                      <a:r>
                        <a:rPr sz="1600" b="1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 </a:t>
                      </a:r>
                      <a:r>
                        <a:rPr sz="1600" b="1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пе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sz="1600" b="1" spc="-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в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а-  ча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л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ьный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179070" marR="168910" indent="-1905" algn="ctr">
                        <a:lnSpc>
                          <a:spcPct val="100000"/>
                        </a:lnSpc>
                        <a:spcBef>
                          <a:spcPts val="1135"/>
                        </a:spcBef>
                      </a:pPr>
                      <a:r>
                        <a:rPr sz="1600" b="1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 </a:t>
                      </a:r>
                      <a:r>
                        <a:rPr sz="1600" b="1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у</a:t>
                      </a:r>
                      <a:r>
                        <a:rPr sz="1600" b="1" spc="-4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то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ч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е</a:t>
                      </a:r>
                      <a:r>
                        <a:rPr sz="1600" b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- 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ный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R="96520" algn="r">
                        <a:lnSpc>
                          <a:spcPct val="100000"/>
                        </a:lnSpc>
                      </a:pPr>
                      <a:r>
                        <a:rPr lang="ru-RU"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</a:t>
                      </a:r>
                      <a:r>
                        <a:rPr sz="1600" b="1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сполнено</a:t>
                      </a:r>
                      <a:r>
                        <a:rPr lang="ru-RU"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за</a:t>
                      </a:r>
                      <a:r>
                        <a:rPr lang="ru-RU" sz="1600" b="1" spc="-10" baseline="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2023 год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182245" marR="172085" indent="-635" algn="ctr">
                        <a:lnSpc>
                          <a:spcPct val="100000"/>
                        </a:lnSpc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исполне- </a:t>
                      </a:r>
                      <a:r>
                        <a:rPr sz="1600" b="1" spc="-4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ния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первона- </a:t>
                      </a:r>
                      <a:r>
                        <a:rPr sz="1600" b="1" spc="-4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ч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а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л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ьн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600" b="1" spc="-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г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 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плана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1280"/>
                        </a:spcBef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194310" marR="18415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исп</a:t>
                      </a:r>
                      <a:r>
                        <a:rPr sz="1600" b="1" spc="-4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л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е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-  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ния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95250" marR="85090" indent="-1905" algn="ctr">
                        <a:lnSpc>
                          <a:spcPct val="100000"/>
                        </a:lnSpc>
                      </a:pPr>
                      <a:r>
                        <a:rPr sz="16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уточнен-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ного</a:t>
                      </a:r>
                      <a:r>
                        <a:rPr sz="1600" b="1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плана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1625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7662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b="1" spc="-20" dirty="0">
                          <a:latin typeface="Arial"/>
                          <a:cs typeface="Arial"/>
                        </a:rPr>
                        <a:t>Доходы,</a:t>
                      </a:r>
                      <a:endParaRPr sz="1600" dirty="0">
                        <a:latin typeface="Arial"/>
                        <a:cs typeface="Arial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600" b="1" spc="-5" dirty="0">
                          <a:latin typeface="Arial"/>
                          <a:cs typeface="Arial"/>
                        </a:rPr>
                        <a:t>в</a:t>
                      </a:r>
                      <a:r>
                        <a:rPr sz="16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30" dirty="0">
                          <a:latin typeface="Arial"/>
                          <a:cs typeface="Arial"/>
                        </a:rPr>
                        <a:t>том</a:t>
                      </a:r>
                      <a:r>
                        <a:rPr sz="1600" b="1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0" dirty="0">
                          <a:latin typeface="Arial"/>
                          <a:cs typeface="Arial"/>
                        </a:rPr>
                        <a:t>числе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232</a:t>
                      </a:r>
                      <a:r>
                        <a:rPr lang="ru-RU" sz="1600" b="1" spc="-5" baseline="0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 293,7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372</a:t>
                      </a:r>
                      <a:r>
                        <a:rPr lang="ru-RU" sz="1600" b="1" spc="-5" baseline="0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 635,0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dirty="0">
                          <a:latin typeface="Arial"/>
                          <a:cs typeface="Arial"/>
                        </a:rPr>
                        <a:t>308 830,4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b="1" spc="-2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lang="ru-RU" sz="1600" b="1" spc="-20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32,9</a:t>
                      </a:r>
                      <a:r>
                        <a:rPr sz="1600" b="1" spc="-5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82,9</a:t>
                      </a:r>
                      <a:r>
                        <a:rPr sz="1600" b="1" spc="-35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3086">
                <a:tc>
                  <a:txBody>
                    <a:bodyPr/>
                    <a:lstStyle/>
                    <a:p>
                      <a:pPr marL="91440" marR="69913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b="1" spc="-10" dirty="0">
                          <a:latin typeface="Arial"/>
                          <a:cs typeface="Arial"/>
                        </a:rPr>
                        <a:t>Налоговые/ </a:t>
                      </a:r>
                      <a:r>
                        <a:rPr sz="1600" b="1" spc="-5" dirty="0">
                          <a:latin typeface="Arial"/>
                          <a:cs typeface="Arial"/>
                        </a:rPr>
                        <a:t> не</a:t>
                      </a:r>
                      <a:r>
                        <a:rPr sz="1600" b="1" spc="-10" dirty="0">
                          <a:latin typeface="Arial"/>
                          <a:cs typeface="Arial"/>
                        </a:rPr>
                        <a:t>н</a:t>
                      </a:r>
                      <a:r>
                        <a:rPr sz="1600" b="1" spc="-5" dirty="0">
                          <a:latin typeface="Arial"/>
                          <a:cs typeface="Arial"/>
                        </a:rPr>
                        <a:t>а</a:t>
                      </a:r>
                      <a:r>
                        <a:rPr sz="1600" b="1" spc="-35" dirty="0">
                          <a:latin typeface="Arial"/>
                          <a:cs typeface="Arial"/>
                        </a:rPr>
                        <a:t>л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о</a:t>
                      </a:r>
                      <a:r>
                        <a:rPr sz="1600" b="1" spc="-35" dirty="0">
                          <a:latin typeface="Arial"/>
                          <a:cs typeface="Arial"/>
                        </a:rPr>
                        <a:t>г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овые  </a:t>
                      </a:r>
                      <a:r>
                        <a:rPr sz="1600" b="1" spc="-25" dirty="0">
                          <a:latin typeface="Arial"/>
                          <a:cs typeface="Arial"/>
                        </a:rPr>
                        <a:t>доходы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69</a:t>
                      </a:r>
                      <a:r>
                        <a:rPr lang="ru-RU" sz="1600" b="1" spc="-5" baseline="0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 393,0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140</a:t>
                      </a:r>
                      <a:r>
                        <a:rPr lang="ru-RU" sz="1600" b="1" spc="-5" baseline="0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 422,3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78</a:t>
                      </a:r>
                      <a:r>
                        <a:rPr lang="ru-RU" sz="1600" b="1" spc="-5" baseline="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360,9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112,9</a:t>
                      </a:r>
                      <a:r>
                        <a:rPr lang="ru-RU" sz="1600" b="1" spc="-5" baseline="0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55,8</a:t>
                      </a:r>
                      <a:r>
                        <a:rPr lang="ru-RU" sz="1600" b="1" spc="-5" baseline="0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pPr marL="91440" marR="45656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b="1" dirty="0">
                          <a:latin typeface="Arial"/>
                          <a:cs typeface="Arial"/>
                        </a:rPr>
                        <a:t>без</a:t>
                      </a:r>
                      <a:r>
                        <a:rPr sz="1600" b="1" spc="-25" dirty="0">
                          <a:latin typeface="Arial"/>
                          <a:cs typeface="Arial"/>
                        </a:rPr>
                        <a:t>в</a:t>
                      </a:r>
                      <a:r>
                        <a:rPr sz="1600" b="1" spc="-30" dirty="0">
                          <a:latin typeface="Arial"/>
                          <a:cs typeface="Arial"/>
                        </a:rPr>
                        <a:t>о</a:t>
                      </a:r>
                      <a:r>
                        <a:rPr sz="1600" b="1" spc="-40" dirty="0">
                          <a:latin typeface="Arial"/>
                          <a:cs typeface="Arial"/>
                        </a:rPr>
                        <a:t>з</a:t>
                      </a:r>
                      <a:r>
                        <a:rPr sz="1600" b="1" spc="-5" dirty="0">
                          <a:latin typeface="Arial"/>
                          <a:cs typeface="Arial"/>
                        </a:rPr>
                        <a:t>мез</a:t>
                      </a:r>
                      <a:r>
                        <a:rPr sz="1600" b="1" spc="-10" dirty="0">
                          <a:latin typeface="Arial"/>
                          <a:cs typeface="Arial"/>
                        </a:rPr>
                        <a:t>д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ные  </a:t>
                      </a:r>
                      <a:r>
                        <a:rPr sz="1600" b="1" spc="-10" dirty="0">
                          <a:latin typeface="Arial"/>
                          <a:cs typeface="Arial"/>
                        </a:rPr>
                        <a:t>поступления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162 900,7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232</a:t>
                      </a:r>
                      <a:r>
                        <a:rPr lang="ru-RU" sz="1600" b="1" spc="-5" baseline="0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 212,7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230</a:t>
                      </a:r>
                      <a:r>
                        <a:rPr lang="ru-RU" sz="1600" b="1" spc="-5" baseline="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469,5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lang="ru-RU"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41,5 </a:t>
                      </a:r>
                      <a:r>
                        <a:rPr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99,2</a:t>
                      </a:r>
                      <a:r>
                        <a:rPr lang="ru-RU" sz="1600" b="1" spc="-5" baseline="0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8339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600" b="1" spc="-25" dirty="0">
                          <a:latin typeface="Arial"/>
                          <a:cs typeface="Arial"/>
                        </a:rPr>
                        <a:t>Расходы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231</a:t>
                      </a:r>
                      <a:r>
                        <a:rPr lang="ru-RU" sz="1600" b="1" spc="-5" baseline="0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 785,1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600" dirty="0">
                          <a:latin typeface="Arial"/>
                          <a:cs typeface="Arial"/>
                        </a:rPr>
                        <a:t>376</a:t>
                      </a:r>
                      <a:r>
                        <a:rPr lang="ru-RU" sz="1600" baseline="0" dirty="0">
                          <a:latin typeface="Arial"/>
                          <a:cs typeface="Arial"/>
                        </a:rPr>
                        <a:t> 208,5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600" dirty="0">
                          <a:latin typeface="Arial"/>
                          <a:cs typeface="Arial"/>
                        </a:rPr>
                        <a:t>310</a:t>
                      </a:r>
                      <a:r>
                        <a:rPr lang="ru-RU" sz="1600" baseline="0" dirty="0">
                          <a:latin typeface="Arial"/>
                          <a:cs typeface="Arial"/>
                        </a:rPr>
                        <a:t> 567,3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R="77470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600" b="1" spc="-4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134,0</a:t>
                      </a:r>
                      <a:r>
                        <a:rPr sz="1600" b="1" spc="-45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82,6</a:t>
                      </a:r>
                      <a:r>
                        <a:rPr sz="1600" b="1" spc="-35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9170">
                <a:tc>
                  <a:txBody>
                    <a:bodyPr/>
                    <a:lstStyle/>
                    <a:p>
                      <a:pPr marL="91440" marR="61849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600" b="1" spc="-5" dirty="0">
                          <a:latin typeface="Arial"/>
                          <a:cs typeface="Arial"/>
                        </a:rPr>
                        <a:t>Профицит</a:t>
                      </a:r>
                      <a:r>
                        <a:rPr sz="1600" b="1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>
                          <a:latin typeface="Arial"/>
                          <a:cs typeface="Arial"/>
                        </a:rPr>
                        <a:t>(+)/ </a:t>
                      </a:r>
                      <a:r>
                        <a:rPr sz="1600" b="1" spc="-4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>
                          <a:latin typeface="Arial"/>
                          <a:cs typeface="Arial"/>
                        </a:rPr>
                        <a:t>Дефицит(-)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6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(+)  508,6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6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(-) 3 573,5</a:t>
                      </a:r>
                      <a:endParaRPr lang="ru-RU" sz="16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(-)</a:t>
                      </a:r>
                      <a:r>
                        <a:rPr lang="en-US"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6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1 736,9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42844" y="71414"/>
            <a:ext cx="8858312" cy="1071570"/>
          </a:xfrm>
          <a:custGeom>
            <a:avLst/>
            <a:gdLst/>
            <a:ahLst/>
            <a:cxnLst/>
            <a:rect l="l" t="t" r="r" b="b"/>
            <a:pathLst>
              <a:path w="9144000" h="981075">
                <a:moveTo>
                  <a:pt x="9144000" y="0"/>
                </a:moveTo>
                <a:lnTo>
                  <a:pt x="0" y="0"/>
                </a:lnTo>
                <a:lnTo>
                  <a:pt x="0" y="980732"/>
                </a:lnTo>
                <a:lnTo>
                  <a:pt x="9144000" y="980732"/>
                </a:lnTo>
                <a:lnTo>
                  <a:pt x="9144000" y="0"/>
                </a:lnTo>
                <a:close/>
              </a:path>
            </a:pathLst>
          </a:custGeom>
          <a:solidFill>
            <a:srgbClr val="045053"/>
          </a:solidFill>
        </p:spPr>
        <p:txBody>
          <a:bodyPr wrap="square" lIns="0" tIns="0" rIns="0" bIns="0" rtlCol="0"/>
          <a:lstStyle/>
          <a:p>
            <a:endParaRPr lang="ru-RU" dirty="0"/>
          </a:p>
        </p:txBody>
      </p:sp>
      <p:sp>
        <p:nvSpPr>
          <p:cNvPr id="4" name="object 4"/>
          <p:cNvSpPr txBox="1"/>
          <p:nvPr/>
        </p:nvSpPr>
        <p:spPr>
          <a:xfrm>
            <a:off x="0" y="-35511"/>
            <a:ext cx="9144000" cy="929100"/>
          </a:xfrm>
          <a:prstGeom prst="rect">
            <a:avLst/>
          </a:prstGeom>
        </p:spPr>
        <p:txBody>
          <a:bodyPr vert="horz" wrap="square" lIns="0" tIns="81915" rIns="0" bIns="0" rtlCol="0">
            <a:spAutoFit/>
          </a:bodyPr>
          <a:lstStyle/>
          <a:p>
            <a:pPr marL="775335">
              <a:lnSpc>
                <a:spcPts val="2195"/>
              </a:lnSpc>
              <a:spcBef>
                <a:spcPts val="645"/>
              </a:spcBef>
            </a:pPr>
            <a:r>
              <a:rPr sz="2000" b="1" spc="5" dirty="0">
                <a:solidFill>
                  <a:srgbClr val="F1F1F1"/>
                </a:solidFill>
                <a:latin typeface="Arial"/>
                <a:cs typeface="Arial"/>
              </a:rPr>
              <a:t>МП</a:t>
            </a:r>
            <a:r>
              <a:rPr sz="2000" b="1" spc="-30" dirty="0">
                <a:solidFill>
                  <a:srgbClr val="F1F1F1"/>
                </a:solidFill>
                <a:latin typeface="Arial"/>
                <a:cs typeface="Arial"/>
              </a:rPr>
              <a:t> </a:t>
            </a:r>
            <a:r>
              <a:rPr lang="ru-RU" sz="2000" b="1" spc="-10" dirty="0">
                <a:solidFill>
                  <a:srgbClr val="F1F1F1"/>
                </a:solidFill>
                <a:latin typeface="Arial"/>
                <a:cs typeface="Arial"/>
              </a:rPr>
              <a:t>«Сохранение здоровья и формирование здорового образа жизни населения»</a:t>
            </a:r>
            <a:r>
              <a:rPr lang="ru-RU" sz="2000" b="1" spc="-5" dirty="0">
                <a:solidFill>
                  <a:srgbClr val="F1F1F1"/>
                </a:solidFill>
                <a:latin typeface="Arial"/>
                <a:cs typeface="Arial"/>
              </a:rPr>
              <a:t> (50,0 тыс.руб.)</a:t>
            </a:r>
            <a:endParaRPr sz="2000" dirty="0">
              <a:latin typeface="Arial"/>
              <a:cs typeface="Arial"/>
            </a:endParaRPr>
          </a:p>
          <a:p>
            <a:pPr marL="775335" marR="438150">
              <a:lnSpc>
                <a:spcPts val="1960"/>
              </a:lnSpc>
              <a:spcBef>
                <a:spcPts val="229"/>
              </a:spcBef>
              <a:tabLst>
                <a:tab pos="6438900" algn="l"/>
              </a:tabLst>
            </a:pPr>
            <a:endParaRPr sz="20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790548" y="6400800"/>
            <a:ext cx="275219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1600" b="1" spc="-5" dirty="0">
                <a:solidFill>
                  <a:srgbClr val="004E4B"/>
                </a:solidFill>
                <a:latin typeface="Arial"/>
                <a:cs typeface="Arial"/>
              </a:rPr>
              <a:t>20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85720" y="1500174"/>
            <a:ext cx="8237572" cy="699769"/>
          </a:xfrm>
          <a:custGeom>
            <a:avLst/>
            <a:gdLst/>
            <a:ahLst/>
            <a:cxnLst/>
            <a:rect l="l" t="t" r="r" b="b"/>
            <a:pathLst>
              <a:path w="4935220" h="400685">
                <a:moveTo>
                  <a:pt x="4934839" y="0"/>
                </a:moveTo>
                <a:lnTo>
                  <a:pt x="0" y="0"/>
                </a:lnTo>
                <a:lnTo>
                  <a:pt x="0" y="400113"/>
                </a:lnTo>
                <a:lnTo>
                  <a:pt x="4934839" y="400113"/>
                </a:lnTo>
                <a:lnTo>
                  <a:pt x="4934839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pPr algn="ctr"/>
            <a:r>
              <a:rPr lang="ru-RU" sz="1800" b="1" spc="-25" dirty="0">
                <a:latin typeface="Arial"/>
                <a:cs typeface="Arial"/>
              </a:rPr>
              <a:t>СРЕДСТВА БЮДЖЕТА – 50 тыс.руб.</a:t>
            </a:r>
            <a:endParaRPr dirty="0"/>
          </a:p>
        </p:txBody>
      </p:sp>
      <p:sp>
        <p:nvSpPr>
          <p:cNvPr id="11" name="object 11"/>
          <p:cNvSpPr txBox="1"/>
          <p:nvPr/>
        </p:nvSpPr>
        <p:spPr>
          <a:xfrm>
            <a:off x="3352800" y="1560967"/>
            <a:ext cx="1828800" cy="3212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  <a:tabLst>
                <a:tab pos="570865" algn="l"/>
              </a:tabLst>
            </a:pPr>
            <a:r>
              <a:rPr lang="ru-RU" sz="2000" b="1" u="sng" dirty="0">
                <a:solidFill>
                  <a:srgbClr val="0000CC"/>
                </a:solidFill>
                <a:uFill>
                  <a:solidFill>
                    <a:srgbClr val="0000CC"/>
                  </a:solidFill>
                </a:uFill>
                <a:latin typeface="Arial"/>
                <a:cs typeface="Arial"/>
              </a:rPr>
              <a:t> 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828800" y="4495800"/>
            <a:ext cx="4968875" cy="339195"/>
          </a:xfrm>
          <a:prstGeom prst="rect">
            <a:avLst/>
          </a:prstGeom>
          <a:solidFill>
            <a:srgbClr val="FCEADA"/>
          </a:solidFill>
        </p:spPr>
        <p:txBody>
          <a:bodyPr vert="horz" wrap="square" lIns="0" tIns="31115" rIns="0" bIns="0" rtlCol="0">
            <a:spAutoFit/>
          </a:bodyPr>
          <a:lstStyle/>
          <a:p>
            <a:pPr marL="92075">
              <a:lnSpc>
                <a:spcPct val="100000"/>
              </a:lnSpc>
              <a:spcBef>
                <a:spcPts val="245"/>
              </a:spcBef>
            </a:pPr>
            <a:r>
              <a:rPr sz="2000" b="1" spc="-5" dirty="0">
                <a:solidFill>
                  <a:srgbClr val="006666"/>
                </a:solidFill>
                <a:latin typeface="Arial"/>
                <a:cs typeface="Arial"/>
              </a:rPr>
              <a:t>Исполнение</a:t>
            </a:r>
            <a:r>
              <a:rPr sz="2000" b="1" spc="-40" dirty="0">
                <a:solidFill>
                  <a:srgbClr val="006666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6666"/>
                </a:solidFill>
                <a:latin typeface="Arial"/>
                <a:cs typeface="Arial"/>
              </a:rPr>
              <a:t>МП</a:t>
            </a:r>
            <a:r>
              <a:rPr sz="2000" b="1" spc="-25" dirty="0">
                <a:solidFill>
                  <a:srgbClr val="006666"/>
                </a:solidFill>
                <a:latin typeface="Arial"/>
                <a:cs typeface="Arial"/>
              </a:rPr>
              <a:t> </a:t>
            </a:r>
            <a:r>
              <a:rPr sz="2000" b="1">
                <a:solidFill>
                  <a:srgbClr val="006666"/>
                </a:solidFill>
                <a:latin typeface="Arial"/>
                <a:cs typeface="Arial"/>
              </a:rPr>
              <a:t>в</a:t>
            </a:r>
            <a:r>
              <a:rPr sz="2000" b="1" spc="-20">
                <a:solidFill>
                  <a:srgbClr val="006666"/>
                </a:solidFill>
                <a:latin typeface="Arial"/>
                <a:cs typeface="Arial"/>
              </a:rPr>
              <a:t> </a:t>
            </a:r>
            <a:r>
              <a:rPr sz="2000" b="1" spc="-5">
                <a:solidFill>
                  <a:srgbClr val="006666"/>
                </a:solidFill>
                <a:latin typeface="Arial"/>
                <a:cs typeface="Arial"/>
              </a:rPr>
              <a:t>202</a:t>
            </a:r>
            <a:r>
              <a:rPr lang="ru-RU" sz="2000" b="1" spc="-5" dirty="0">
                <a:solidFill>
                  <a:srgbClr val="006666"/>
                </a:solidFill>
                <a:latin typeface="Arial"/>
                <a:cs typeface="Arial"/>
              </a:rPr>
              <a:t>3</a:t>
            </a:r>
            <a:r>
              <a:rPr sz="2000" b="1" spc="-20">
                <a:solidFill>
                  <a:srgbClr val="006666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6666"/>
                </a:solidFill>
                <a:latin typeface="Arial"/>
                <a:cs typeface="Arial"/>
              </a:rPr>
              <a:t>году</a:t>
            </a:r>
            <a:r>
              <a:rPr sz="2000" b="1" spc="-10" dirty="0">
                <a:solidFill>
                  <a:srgbClr val="006666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6666"/>
                </a:solidFill>
                <a:latin typeface="Arial"/>
                <a:cs typeface="Arial"/>
              </a:rPr>
              <a:t>-</a:t>
            </a:r>
            <a:r>
              <a:rPr sz="2000" b="1" spc="-25" dirty="0">
                <a:solidFill>
                  <a:srgbClr val="006666"/>
                </a:solidFill>
                <a:latin typeface="Arial"/>
                <a:cs typeface="Arial"/>
              </a:rPr>
              <a:t> </a:t>
            </a:r>
            <a:r>
              <a:rPr lang="ru-RU" sz="2000" b="1" spc="-25" dirty="0">
                <a:solidFill>
                  <a:srgbClr val="006666"/>
                </a:solidFill>
                <a:latin typeface="Arial"/>
                <a:cs typeface="Arial"/>
              </a:rPr>
              <a:t>100</a:t>
            </a:r>
            <a:r>
              <a:rPr sz="2000" b="1" spc="-25" dirty="0">
                <a:solidFill>
                  <a:srgbClr val="006666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006666"/>
                </a:solidFill>
                <a:latin typeface="Calibri"/>
                <a:cs typeface="Calibri"/>
              </a:rPr>
              <a:t>%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" name="object 21"/>
          <p:cNvGrpSpPr/>
          <p:nvPr/>
        </p:nvGrpSpPr>
        <p:grpSpPr>
          <a:xfrm>
            <a:off x="857224" y="5572140"/>
            <a:ext cx="7858180" cy="928694"/>
            <a:chOff x="95250" y="2768231"/>
            <a:chExt cx="8537575" cy="601980"/>
          </a:xfrm>
        </p:grpSpPr>
        <p:sp>
          <p:nvSpPr>
            <p:cNvPr id="22" name="object 22"/>
            <p:cNvSpPr/>
            <p:nvPr/>
          </p:nvSpPr>
          <p:spPr>
            <a:xfrm>
              <a:off x="107950" y="2780931"/>
              <a:ext cx="8512175" cy="576580"/>
            </a:xfrm>
            <a:custGeom>
              <a:avLst/>
              <a:gdLst/>
              <a:ahLst/>
              <a:cxnLst/>
              <a:rect l="l" t="t" r="r" b="b"/>
              <a:pathLst>
                <a:path w="8512175" h="576579">
                  <a:moveTo>
                    <a:pt x="8512048" y="0"/>
                  </a:moveTo>
                  <a:lnTo>
                    <a:pt x="0" y="0"/>
                  </a:lnTo>
                  <a:lnTo>
                    <a:pt x="0" y="576059"/>
                  </a:lnTo>
                  <a:lnTo>
                    <a:pt x="8512048" y="576059"/>
                  </a:lnTo>
                  <a:lnTo>
                    <a:pt x="8512048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07950" y="2780931"/>
              <a:ext cx="8512175" cy="576580"/>
            </a:xfrm>
            <a:custGeom>
              <a:avLst/>
              <a:gdLst/>
              <a:ahLst/>
              <a:cxnLst/>
              <a:rect l="l" t="t" r="r" b="b"/>
              <a:pathLst>
                <a:path w="8512175" h="576579">
                  <a:moveTo>
                    <a:pt x="0" y="576059"/>
                  </a:moveTo>
                  <a:lnTo>
                    <a:pt x="8512048" y="576059"/>
                  </a:lnTo>
                  <a:lnTo>
                    <a:pt x="8512048" y="0"/>
                  </a:lnTo>
                  <a:lnTo>
                    <a:pt x="0" y="0"/>
                  </a:lnTo>
                  <a:lnTo>
                    <a:pt x="0" y="576059"/>
                  </a:lnTo>
                  <a:close/>
                </a:path>
              </a:pathLst>
            </a:custGeom>
            <a:ln w="25400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32" name="object 25">
            <a:extLst>
              <a:ext uri="{FF2B5EF4-FFF2-40B4-BE49-F238E27FC236}">
                <a16:creationId xmlns:a16="http://schemas.microsoft.com/office/drawing/2014/main" id="{F28506FC-0D2C-B62C-5C6D-455A41B5F1BE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8600" y="5502565"/>
            <a:ext cx="621770" cy="966931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3109F62A-8AD1-982E-78C8-CEDB2645EC92}"/>
              </a:ext>
            </a:extLst>
          </p:cNvPr>
          <p:cNvSpPr txBox="1"/>
          <p:nvPr/>
        </p:nvSpPr>
        <p:spPr>
          <a:xfrm>
            <a:off x="1000100" y="5715015"/>
            <a:ext cx="7560924" cy="6899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1200" b="1" spc="-1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Заместитель Главы Администрации </a:t>
            </a:r>
            <a:r>
              <a:rPr lang="ru-RU" sz="1200" b="1" spc="-10" dirty="0" err="1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Струго-Красненского</a:t>
            </a:r>
            <a:r>
              <a:rPr lang="ru-RU" sz="1200" b="1" spc="-1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муниципального округа- Васильева Ольга Александровна, тел.</a:t>
            </a:r>
            <a:r>
              <a:rPr lang="ru-RU" sz="1200" b="1" spc="4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8-81132-51-547</a:t>
            </a:r>
            <a:r>
              <a:rPr lang="ru-RU" sz="1200" b="1" spc="-1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ru-RU" sz="1200" b="1" spc="25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200" b="1" spc="-5" dirty="0" err="1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email</a:t>
            </a:r>
            <a:r>
              <a:rPr lang="ru-RU" sz="1200" b="1" spc="-5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ru-RU" sz="1200" b="1" spc="495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200" b="1" spc="50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strugikrasnye.reg60.ru </a:t>
            </a:r>
            <a:endParaRPr lang="ru-RU" sz="1200" dirty="0">
              <a:latin typeface="Arial" pitchFamily="34" charset="0"/>
              <a:cs typeface="Arial" pitchFamily="34" charset="0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endParaRPr lang="ru-RU" sz="1400" dirty="0">
              <a:latin typeface="Arial"/>
              <a:cs typeface="Arial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04DFFCC-1F5C-8B03-3265-6AD5C8684F88}"/>
              </a:ext>
            </a:extLst>
          </p:cNvPr>
          <p:cNvSpPr txBox="1"/>
          <p:nvPr/>
        </p:nvSpPr>
        <p:spPr>
          <a:xfrm rot="10800000" flipV="1">
            <a:off x="120642" y="2619130"/>
            <a:ext cx="866990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525" marR="253365" algn="just">
              <a:lnSpc>
                <a:spcPct val="100000"/>
              </a:lnSpc>
            </a:pPr>
            <a:r>
              <a:rPr lang="ru-RU" sz="2000" b="1" spc="-15" dirty="0">
                <a:latin typeface="Arial"/>
                <a:cs typeface="Arial"/>
              </a:rPr>
              <a:t>Реализованы мероприятия по сохранению и формированию здорового образа жизни</a:t>
            </a:r>
            <a:r>
              <a:rPr lang="en-US" sz="2000" b="1" spc="-15" dirty="0">
                <a:latin typeface="Arial"/>
                <a:cs typeface="Arial"/>
              </a:rPr>
              <a:t> </a:t>
            </a:r>
            <a:r>
              <a:rPr lang="ru-RU" sz="2000" b="1" spc="-15" dirty="0">
                <a:latin typeface="Arial"/>
                <a:cs typeface="Arial"/>
              </a:rPr>
              <a:t>населения- 50 тыс.руб.;</a:t>
            </a:r>
          </a:p>
        </p:txBody>
      </p:sp>
      <p:pic>
        <p:nvPicPr>
          <p:cNvPr id="41" name="Picture 2">
            <a:extLst>
              <a:ext uri="{FF2B5EF4-FFF2-40B4-BE49-F238E27FC236}">
                <a16:creationId xmlns:a16="http://schemas.microsoft.com/office/drawing/2014/main" id="{85B8B6B6-B1D6-5A0A-ADDE-A41E0DA5F8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112550"/>
            <a:ext cx="542763" cy="27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5B7F4DB3-4FC4-635F-D09B-991911D614B1}"/>
              </a:ext>
            </a:extLst>
          </p:cNvPr>
          <p:cNvSpPr txBox="1"/>
          <p:nvPr/>
        </p:nvSpPr>
        <p:spPr>
          <a:xfrm rot="10800000" flipH="1" flipV="1">
            <a:off x="8153399" y="296139"/>
            <a:ext cx="88265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53975" algn="r">
              <a:lnSpc>
                <a:spcPct val="100000"/>
              </a:lnSpc>
              <a:spcBef>
                <a:spcPts val="100"/>
              </a:spcBef>
            </a:pPr>
            <a:r>
              <a:rPr lang="ru-RU" sz="1000" b="1" dirty="0">
                <a:solidFill>
                  <a:srgbClr val="FFFFFF"/>
                </a:solidFill>
                <a:latin typeface="Arial"/>
                <a:cs typeface="Arial"/>
              </a:rPr>
              <a:t>(0,02%</a:t>
            </a:r>
            <a:r>
              <a:rPr lang="ru-RU" sz="10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1000" b="1" spc="-25" dirty="0">
                <a:solidFill>
                  <a:srgbClr val="FFFFFF"/>
                </a:solidFill>
                <a:latin typeface="Arial"/>
                <a:cs typeface="Arial"/>
              </a:rPr>
              <a:t>от</a:t>
            </a:r>
            <a:endParaRPr lang="ru-RU" sz="1000" dirty="0">
              <a:latin typeface="Arial"/>
              <a:cs typeface="Arial"/>
            </a:endParaRPr>
          </a:p>
          <a:p>
            <a:pPr marL="248920" marR="5080" indent="-59690" algn="r">
              <a:lnSpc>
                <a:spcPct val="100000"/>
              </a:lnSpc>
              <a:spcBef>
                <a:spcPts val="5"/>
              </a:spcBef>
            </a:pPr>
            <a:r>
              <a:rPr lang="ru-RU" sz="1000" b="1" dirty="0">
                <a:solidFill>
                  <a:srgbClr val="FFFFFF"/>
                </a:solidFill>
                <a:latin typeface="Arial"/>
                <a:cs typeface="Arial"/>
              </a:rPr>
              <a:t>общих </a:t>
            </a:r>
            <a:r>
              <a:rPr lang="ru-RU" sz="1000" b="1" spc="-3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1000" b="1" spc="-10" dirty="0" err="1">
                <a:solidFill>
                  <a:srgbClr val="FFFFFF"/>
                </a:solidFill>
                <a:latin typeface="Arial"/>
                <a:cs typeface="Arial"/>
              </a:rPr>
              <a:t>р</a:t>
            </a:r>
            <a:r>
              <a:rPr lang="ru-RU" sz="1000" b="1" spc="-5" dirty="0" err="1">
                <a:solidFill>
                  <a:srgbClr val="FFFFFF"/>
                </a:solidFill>
                <a:latin typeface="Arial"/>
                <a:cs typeface="Arial"/>
              </a:rPr>
              <a:t>а</a:t>
            </a:r>
            <a:r>
              <a:rPr lang="ru-RU" sz="1000" b="1" spc="-30" dirty="0" err="1">
                <a:solidFill>
                  <a:srgbClr val="FFFFFF"/>
                </a:solidFill>
                <a:latin typeface="Arial"/>
                <a:cs typeface="Arial"/>
              </a:rPr>
              <a:t>с</a:t>
            </a:r>
            <a:r>
              <a:rPr lang="ru-RU" sz="1000" b="1" spc="-40" dirty="0" err="1">
                <a:solidFill>
                  <a:srgbClr val="FFFFFF"/>
                </a:solidFill>
                <a:latin typeface="Arial"/>
                <a:cs typeface="Arial"/>
              </a:rPr>
              <a:t>х</a:t>
            </a:r>
            <a:r>
              <a:rPr lang="ru-RU" sz="1000" b="1" spc="-5" dirty="0" err="1">
                <a:solidFill>
                  <a:srgbClr val="FFFFFF"/>
                </a:solidFill>
                <a:latin typeface="Arial"/>
                <a:cs typeface="Arial"/>
              </a:rPr>
              <a:t>о</a:t>
            </a:r>
            <a:r>
              <a:rPr lang="ru-RU" sz="1000" b="1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endParaRPr lang="ru-RU" sz="1000" dirty="0">
              <a:latin typeface="Arial"/>
              <a:cs typeface="Arial"/>
            </a:endParaRPr>
          </a:p>
          <a:p>
            <a:pPr marR="5080" algn="r">
              <a:lnSpc>
                <a:spcPct val="100000"/>
              </a:lnSpc>
            </a:pPr>
            <a:r>
              <a:rPr lang="ru-RU" sz="1000" b="1" spc="-5" dirty="0" err="1">
                <a:solidFill>
                  <a:srgbClr val="FFFFFF"/>
                </a:solidFill>
                <a:latin typeface="Arial"/>
                <a:cs typeface="Arial"/>
              </a:rPr>
              <a:t>дов</a:t>
            </a:r>
            <a:r>
              <a:rPr lang="ru-RU" sz="1000" b="1" spc="-5" dirty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lang="ru-RU" sz="1000" dirty="0">
              <a:latin typeface="Arial"/>
              <a:cs typeface="Arial"/>
            </a:endParaRPr>
          </a:p>
        </p:txBody>
      </p:sp>
      <p:grpSp>
        <p:nvGrpSpPr>
          <p:cNvPr id="8" name="object 6">
            <a:extLst>
              <a:ext uri="{FF2B5EF4-FFF2-40B4-BE49-F238E27FC236}">
                <a16:creationId xmlns:a16="http://schemas.microsoft.com/office/drawing/2014/main" id="{30F2AD3E-F6DE-C557-2047-3A93BCF036C4}"/>
              </a:ext>
            </a:extLst>
          </p:cNvPr>
          <p:cNvGrpSpPr/>
          <p:nvPr/>
        </p:nvGrpSpPr>
        <p:grpSpPr>
          <a:xfrm>
            <a:off x="7620000" y="443582"/>
            <a:ext cx="572635" cy="450007"/>
            <a:chOff x="7836534" y="406400"/>
            <a:chExt cx="596900" cy="596900"/>
          </a:xfrm>
        </p:grpSpPr>
        <p:sp>
          <p:nvSpPr>
            <p:cNvPr id="6" name="object 8">
              <a:extLst>
                <a:ext uri="{FF2B5EF4-FFF2-40B4-BE49-F238E27FC236}">
                  <a16:creationId xmlns:a16="http://schemas.microsoft.com/office/drawing/2014/main" id="{7D55D714-5F57-B5CB-C1CE-20E647E74675}"/>
                </a:ext>
              </a:extLst>
            </p:cNvPr>
            <p:cNvSpPr/>
            <p:nvPr/>
          </p:nvSpPr>
          <p:spPr>
            <a:xfrm>
              <a:off x="8134984" y="406400"/>
              <a:ext cx="101600" cy="298450"/>
            </a:xfrm>
            <a:custGeom>
              <a:avLst/>
              <a:gdLst/>
              <a:ahLst/>
              <a:cxnLst/>
              <a:rect l="l" t="t" r="r" b="b"/>
              <a:pathLst>
                <a:path w="101600" h="298450">
                  <a:moveTo>
                    <a:pt x="0" y="0"/>
                  </a:moveTo>
                  <a:lnTo>
                    <a:pt x="0" y="298450"/>
                  </a:lnTo>
                  <a:lnTo>
                    <a:pt x="101600" y="17779"/>
                  </a:lnTo>
                  <a:lnTo>
                    <a:pt x="76831" y="10019"/>
                  </a:lnTo>
                  <a:lnTo>
                    <a:pt x="51562" y="4460"/>
                  </a:lnTo>
                  <a:lnTo>
                    <a:pt x="25911" y="11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AF5F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9">
              <a:extLst>
                <a:ext uri="{FF2B5EF4-FFF2-40B4-BE49-F238E27FC236}">
                  <a16:creationId xmlns:a16="http://schemas.microsoft.com/office/drawing/2014/main" id="{DB050AAD-F22A-C0F3-CF5F-99D8A78474B2}"/>
                </a:ext>
              </a:extLst>
            </p:cNvPr>
            <p:cNvSpPr/>
            <p:nvPr/>
          </p:nvSpPr>
          <p:spPr>
            <a:xfrm>
              <a:off x="7836534" y="406400"/>
              <a:ext cx="596900" cy="596900"/>
            </a:xfrm>
            <a:custGeom>
              <a:avLst/>
              <a:gdLst/>
              <a:ahLst/>
              <a:cxnLst/>
              <a:rect l="l" t="t" r="r" b="b"/>
              <a:pathLst>
                <a:path w="596900" h="596900">
                  <a:moveTo>
                    <a:pt x="298450" y="0"/>
                  </a:moveTo>
                  <a:lnTo>
                    <a:pt x="250035" y="3905"/>
                  </a:lnTo>
                  <a:lnTo>
                    <a:pt x="204110" y="15213"/>
                  </a:lnTo>
                  <a:lnTo>
                    <a:pt x="161287" y="33309"/>
                  </a:lnTo>
                  <a:lnTo>
                    <a:pt x="122182" y="57578"/>
                  </a:lnTo>
                  <a:lnTo>
                    <a:pt x="87407" y="87407"/>
                  </a:lnTo>
                  <a:lnTo>
                    <a:pt x="57578" y="122182"/>
                  </a:lnTo>
                  <a:lnTo>
                    <a:pt x="33309" y="161287"/>
                  </a:lnTo>
                  <a:lnTo>
                    <a:pt x="15213" y="204110"/>
                  </a:lnTo>
                  <a:lnTo>
                    <a:pt x="3905" y="250035"/>
                  </a:lnTo>
                  <a:lnTo>
                    <a:pt x="0" y="298450"/>
                  </a:lnTo>
                  <a:lnTo>
                    <a:pt x="3905" y="346864"/>
                  </a:lnTo>
                  <a:lnTo>
                    <a:pt x="15213" y="392789"/>
                  </a:lnTo>
                  <a:lnTo>
                    <a:pt x="33309" y="435612"/>
                  </a:lnTo>
                  <a:lnTo>
                    <a:pt x="57578" y="474717"/>
                  </a:lnTo>
                  <a:lnTo>
                    <a:pt x="87407" y="509492"/>
                  </a:lnTo>
                  <a:lnTo>
                    <a:pt x="122182" y="539321"/>
                  </a:lnTo>
                  <a:lnTo>
                    <a:pt x="161287" y="563590"/>
                  </a:lnTo>
                  <a:lnTo>
                    <a:pt x="204110" y="581686"/>
                  </a:lnTo>
                  <a:lnTo>
                    <a:pt x="250035" y="592994"/>
                  </a:lnTo>
                  <a:lnTo>
                    <a:pt x="298450" y="596900"/>
                  </a:lnTo>
                  <a:lnTo>
                    <a:pt x="346864" y="592994"/>
                  </a:lnTo>
                  <a:lnTo>
                    <a:pt x="392789" y="581686"/>
                  </a:lnTo>
                  <a:lnTo>
                    <a:pt x="435612" y="563590"/>
                  </a:lnTo>
                  <a:lnTo>
                    <a:pt x="474717" y="539321"/>
                  </a:lnTo>
                  <a:lnTo>
                    <a:pt x="509492" y="509492"/>
                  </a:lnTo>
                  <a:lnTo>
                    <a:pt x="539321" y="474717"/>
                  </a:lnTo>
                  <a:lnTo>
                    <a:pt x="563590" y="435612"/>
                  </a:lnTo>
                  <a:lnTo>
                    <a:pt x="581686" y="392789"/>
                  </a:lnTo>
                  <a:lnTo>
                    <a:pt x="592994" y="346864"/>
                  </a:lnTo>
                  <a:lnTo>
                    <a:pt x="596900" y="298450"/>
                  </a:lnTo>
                  <a:lnTo>
                    <a:pt x="593285" y="252047"/>
                  </a:lnTo>
                  <a:lnTo>
                    <a:pt x="582751" y="207571"/>
                  </a:lnTo>
                  <a:lnTo>
                    <a:pt x="565757" y="165676"/>
                  </a:lnTo>
                  <a:lnTo>
                    <a:pt x="542766" y="127015"/>
                  </a:lnTo>
                  <a:lnTo>
                    <a:pt x="514238" y="92242"/>
                  </a:lnTo>
                  <a:lnTo>
                    <a:pt x="480635" y="62009"/>
                  </a:lnTo>
                  <a:lnTo>
                    <a:pt x="442418" y="36971"/>
                  </a:lnTo>
                  <a:lnTo>
                    <a:pt x="400050" y="17779"/>
                  </a:lnTo>
                  <a:lnTo>
                    <a:pt x="298450" y="298450"/>
                  </a:lnTo>
                  <a:lnTo>
                    <a:pt x="298450" y="0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164593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14282" y="0"/>
            <a:ext cx="8643998" cy="1285860"/>
          </a:xfrm>
          <a:custGeom>
            <a:avLst/>
            <a:gdLst/>
            <a:ahLst/>
            <a:cxnLst/>
            <a:rect l="l" t="t" r="r" b="b"/>
            <a:pathLst>
              <a:path w="9144000" h="1143000">
                <a:moveTo>
                  <a:pt x="9144000" y="0"/>
                </a:moveTo>
                <a:lnTo>
                  <a:pt x="0" y="0"/>
                </a:lnTo>
                <a:lnTo>
                  <a:pt x="0" y="1143000"/>
                </a:lnTo>
                <a:lnTo>
                  <a:pt x="9144000" y="1143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045053"/>
          </a:solidFill>
        </p:spPr>
        <p:txBody>
          <a:bodyPr wrap="square" lIns="0" tIns="0" rIns="0" bIns="0" rtlCol="0"/>
          <a:lstStyle/>
          <a:p>
            <a:pPr marR="53975" algn="r">
              <a:lnSpc>
                <a:spcPct val="100000"/>
              </a:lnSpc>
              <a:spcBef>
                <a:spcPts val="100"/>
              </a:spcBef>
            </a:pPr>
            <a:endParaRPr lang="ru-RU" sz="1000" b="1" dirty="0">
              <a:solidFill>
                <a:srgbClr val="FFFFFF"/>
              </a:solidFill>
              <a:latin typeface="Arial"/>
              <a:cs typeface="Arial"/>
            </a:endParaRPr>
          </a:p>
          <a:p>
            <a:pPr marR="53975" algn="r">
              <a:lnSpc>
                <a:spcPct val="100000"/>
              </a:lnSpc>
              <a:spcBef>
                <a:spcPts val="100"/>
              </a:spcBef>
            </a:pPr>
            <a:endParaRPr lang="ru-RU" sz="1000" b="1" dirty="0">
              <a:solidFill>
                <a:srgbClr val="FFFFFF"/>
              </a:solidFill>
              <a:latin typeface="Arial"/>
              <a:cs typeface="Arial"/>
            </a:endParaRPr>
          </a:p>
          <a:p>
            <a:pPr marR="53975" algn="r">
              <a:lnSpc>
                <a:spcPct val="100000"/>
              </a:lnSpc>
              <a:spcBef>
                <a:spcPts val="100"/>
              </a:spcBef>
            </a:pPr>
            <a:r>
              <a:rPr lang="ru-RU" sz="1000" b="1" dirty="0">
                <a:solidFill>
                  <a:srgbClr val="FFFFFF"/>
                </a:solidFill>
                <a:latin typeface="Arial"/>
                <a:cs typeface="Arial"/>
              </a:rPr>
              <a:t>(0,0%</a:t>
            </a:r>
            <a:r>
              <a:rPr lang="ru-RU" sz="10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1000" b="1" spc="-25" dirty="0">
                <a:solidFill>
                  <a:srgbClr val="FFFFFF"/>
                </a:solidFill>
                <a:latin typeface="Arial"/>
                <a:cs typeface="Arial"/>
              </a:rPr>
              <a:t>от</a:t>
            </a:r>
            <a:endParaRPr lang="ru-RU" sz="1000" dirty="0">
              <a:latin typeface="Arial"/>
              <a:cs typeface="Arial"/>
            </a:endParaRPr>
          </a:p>
          <a:p>
            <a:pPr marL="248920" marR="5080" indent="-59690" algn="r">
              <a:lnSpc>
                <a:spcPct val="100000"/>
              </a:lnSpc>
              <a:spcBef>
                <a:spcPts val="5"/>
              </a:spcBef>
            </a:pPr>
            <a:r>
              <a:rPr lang="ru-RU" sz="1000" b="1" dirty="0">
                <a:solidFill>
                  <a:srgbClr val="FFFFFF"/>
                </a:solidFill>
                <a:latin typeface="Arial"/>
                <a:cs typeface="Arial"/>
              </a:rPr>
              <a:t>общих </a:t>
            </a:r>
            <a:r>
              <a:rPr lang="ru-RU" sz="1000" b="1" spc="-3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1000" b="1" spc="-10" dirty="0" err="1">
                <a:solidFill>
                  <a:srgbClr val="FFFFFF"/>
                </a:solidFill>
                <a:latin typeface="Arial"/>
                <a:cs typeface="Arial"/>
              </a:rPr>
              <a:t>р</a:t>
            </a:r>
            <a:r>
              <a:rPr lang="ru-RU" sz="1000" b="1" spc="-5" dirty="0" err="1">
                <a:solidFill>
                  <a:srgbClr val="FFFFFF"/>
                </a:solidFill>
                <a:latin typeface="Arial"/>
                <a:cs typeface="Arial"/>
              </a:rPr>
              <a:t>а</a:t>
            </a:r>
            <a:r>
              <a:rPr lang="ru-RU" sz="1000" b="1" spc="-30" dirty="0" err="1">
                <a:solidFill>
                  <a:srgbClr val="FFFFFF"/>
                </a:solidFill>
                <a:latin typeface="Arial"/>
                <a:cs typeface="Arial"/>
              </a:rPr>
              <a:t>с</a:t>
            </a:r>
            <a:r>
              <a:rPr lang="ru-RU" sz="1000" b="1" spc="-40" dirty="0" err="1">
                <a:solidFill>
                  <a:srgbClr val="FFFFFF"/>
                </a:solidFill>
                <a:latin typeface="Arial"/>
                <a:cs typeface="Arial"/>
              </a:rPr>
              <a:t>х</a:t>
            </a:r>
            <a:r>
              <a:rPr lang="ru-RU" sz="1000" b="1" spc="-5" dirty="0" err="1">
                <a:solidFill>
                  <a:srgbClr val="FFFFFF"/>
                </a:solidFill>
                <a:latin typeface="Arial"/>
                <a:cs typeface="Arial"/>
              </a:rPr>
              <a:t>о</a:t>
            </a:r>
            <a:r>
              <a:rPr lang="ru-RU" sz="1000" b="1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endParaRPr lang="ru-RU" sz="1000" dirty="0">
              <a:latin typeface="Arial"/>
              <a:cs typeface="Arial"/>
            </a:endParaRPr>
          </a:p>
          <a:p>
            <a:pPr marR="5080" algn="r">
              <a:lnSpc>
                <a:spcPct val="100000"/>
              </a:lnSpc>
            </a:pPr>
            <a:r>
              <a:rPr lang="ru-RU" sz="1000" b="1" spc="-5" dirty="0" err="1">
                <a:solidFill>
                  <a:srgbClr val="FFFFFF"/>
                </a:solidFill>
                <a:latin typeface="Arial"/>
                <a:cs typeface="Arial"/>
              </a:rPr>
              <a:t>дов</a:t>
            </a:r>
            <a:r>
              <a:rPr lang="ru-RU" sz="1000" b="1" spc="-5" dirty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lang="ru-RU" sz="10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33400" y="41498"/>
            <a:ext cx="7162799" cy="7682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3540" marR="5080" indent="76200">
              <a:lnSpc>
                <a:spcPct val="104299"/>
              </a:lnSpc>
            </a:pPr>
            <a:r>
              <a:rPr sz="1600" dirty="0"/>
              <a:t>МП </a:t>
            </a:r>
            <a:r>
              <a:rPr sz="1600" spc="-10" dirty="0"/>
              <a:t>«С</a:t>
            </a:r>
            <a:r>
              <a:rPr lang="ru-RU" sz="1600" spc="-10" dirty="0" err="1"/>
              <a:t>одействие</a:t>
            </a:r>
            <a:r>
              <a:rPr lang="ru-RU" sz="1600" spc="-10" dirty="0"/>
              <a:t> экономическому развитию и инвестиционной привлекательности муниципального образования «Струго-Красненского района»</a:t>
            </a:r>
            <a:r>
              <a:rPr sz="1600" spc="-10"/>
              <a:t> </a:t>
            </a:r>
            <a:r>
              <a:rPr sz="1600"/>
              <a:t>(</a:t>
            </a:r>
            <a:r>
              <a:rPr lang="ru-RU" sz="1600" u="heavy" dirty="0">
                <a:uFill>
                  <a:solidFill>
                    <a:srgbClr val="FFFFFF"/>
                  </a:solidFill>
                </a:uFill>
              </a:rPr>
              <a:t>0</a:t>
            </a:r>
            <a:r>
              <a:rPr sz="1600" spc="-30"/>
              <a:t> </a:t>
            </a:r>
            <a:r>
              <a:rPr lang="ru-RU" sz="1600" spc="-30" dirty="0"/>
              <a:t> </a:t>
            </a:r>
            <a:r>
              <a:rPr lang="ru-RU" sz="1600" spc="-30" dirty="0" err="1"/>
              <a:t>тыс</a:t>
            </a:r>
            <a:r>
              <a:rPr sz="1600" dirty="0"/>
              <a:t>.</a:t>
            </a:r>
            <a:r>
              <a:rPr sz="1600" spc="-20" dirty="0"/>
              <a:t> </a:t>
            </a:r>
            <a:r>
              <a:rPr sz="1600" spc="-15" dirty="0"/>
              <a:t>руб.)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814307" y="6537756"/>
            <a:ext cx="25146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004E4B"/>
                </a:solidFill>
                <a:latin typeface="Arial"/>
                <a:cs typeface="Arial"/>
              </a:rPr>
              <a:t>2</a:t>
            </a:r>
            <a:r>
              <a:rPr lang="ru-RU" sz="1600" b="1" spc="-5" dirty="0">
                <a:solidFill>
                  <a:srgbClr val="004E4B"/>
                </a:solidFill>
                <a:latin typeface="Arial"/>
                <a:cs typeface="Arial"/>
              </a:rPr>
              <a:t>1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7560" y="2245231"/>
            <a:ext cx="8517840" cy="88165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  <a:buFont typeface="Arial"/>
              <a:buChar char="-"/>
            </a:pPr>
            <a:endParaRPr sz="1650" dirty="0">
              <a:latin typeface="Arial"/>
              <a:cs typeface="Arial"/>
            </a:endParaRPr>
          </a:p>
          <a:p>
            <a:pPr marL="12700" marR="284480">
              <a:lnSpc>
                <a:spcPct val="100000"/>
              </a:lnSpc>
              <a:buChar char="-"/>
              <a:tabLst>
                <a:tab pos="137795" algn="l"/>
              </a:tabLst>
            </a:pPr>
            <a:r>
              <a:rPr lang="ru-RU" sz="2000" b="1" spc="-10" dirty="0">
                <a:latin typeface="Arial"/>
                <a:cs typeface="Arial"/>
              </a:rPr>
              <a:t>мероприятия по частичному покрытию убытков работы автолавки</a:t>
            </a:r>
            <a:r>
              <a:rPr sz="2000" b="1" spc="-5">
                <a:latin typeface="Arial"/>
                <a:cs typeface="Arial"/>
              </a:rPr>
              <a:t>-</a:t>
            </a:r>
            <a:r>
              <a:rPr sz="2000" b="1" spc="15">
                <a:latin typeface="Arial"/>
                <a:cs typeface="Arial"/>
              </a:rPr>
              <a:t> </a:t>
            </a:r>
            <a:r>
              <a:rPr lang="ru-RU" sz="2000" b="1" u="heavy" spc="-5" dirty="0">
                <a:solidFill>
                  <a:srgbClr val="0000CC"/>
                </a:solidFill>
                <a:uFill>
                  <a:solidFill>
                    <a:srgbClr val="0000CC"/>
                  </a:solidFill>
                </a:uFill>
                <a:latin typeface="Arial"/>
                <a:cs typeface="Arial"/>
              </a:rPr>
              <a:t>0</a:t>
            </a:r>
            <a:r>
              <a:rPr sz="2000" b="1" spc="10">
                <a:latin typeface="Arial"/>
                <a:cs typeface="Arial"/>
              </a:rPr>
              <a:t> </a:t>
            </a:r>
            <a:r>
              <a:rPr lang="ru-RU" sz="2000" b="1" spc="10" dirty="0">
                <a:latin typeface="Arial"/>
                <a:cs typeface="Arial"/>
              </a:rPr>
              <a:t> тыс.</a:t>
            </a:r>
            <a:r>
              <a:rPr sz="2000" b="1" spc="-20" err="1">
                <a:latin typeface="Arial"/>
                <a:cs typeface="Arial"/>
              </a:rPr>
              <a:t>руб</a:t>
            </a:r>
            <a:r>
              <a:rPr sz="2000" b="1" spc="-20">
                <a:latin typeface="Arial"/>
                <a:cs typeface="Arial"/>
              </a:rPr>
              <a:t>.;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31645" y="1323435"/>
            <a:ext cx="6820188" cy="346890"/>
          </a:xfrm>
          <a:prstGeom prst="rect">
            <a:avLst/>
          </a:prstGeom>
          <a:solidFill>
            <a:srgbClr val="DCE6F1"/>
          </a:solidFill>
        </p:spPr>
        <p:txBody>
          <a:bodyPr vert="horz" wrap="square" lIns="0" tIns="3873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305"/>
              </a:spcBef>
            </a:pPr>
            <a:r>
              <a:rPr sz="2000" b="1" spc="-25" dirty="0">
                <a:latin typeface="Arial"/>
                <a:cs typeface="Arial"/>
              </a:rPr>
              <a:t>СРЕДСТВА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spc="-25" dirty="0">
                <a:latin typeface="Arial"/>
                <a:cs typeface="Arial"/>
              </a:rPr>
              <a:t>БЮДЖЕТА</a:t>
            </a:r>
            <a:r>
              <a:rPr sz="2000" b="1" spc="5" dirty="0">
                <a:latin typeface="Arial"/>
                <a:cs typeface="Arial"/>
              </a:rPr>
              <a:t> </a:t>
            </a:r>
            <a:r>
              <a:rPr sz="2000" b="1" spc="-35">
                <a:latin typeface="Arial"/>
                <a:cs typeface="Arial"/>
              </a:rPr>
              <a:t>РАЙОНА</a:t>
            </a:r>
            <a:r>
              <a:rPr sz="2000" b="1" spc="45">
                <a:latin typeface="Arial"/>
                <a:cs typeface="Arial"/>
              </a:rPr>
              <a:t> </a:t>
            </a:r>
            <a:r>
              <a:rPr lang="ru-RU" sz="2000" b="1" u="heavy" spc="45" dirty="0">
                <a:solidFill>
                  <a:srgbClr val="0000CC"/>
                </a:solidFill>
                <a:uFill>
                  <a:solidFill>
                    <a:srgbClr val="0000CC"/>
                  </a:solidFill>
                </a:uFill>
                <a:latin typeface="Arial"/>
                <a:cs typeface="Arial"/>
              </a:rPr>
              <a:t>0 </a:t>
            </a:r>
            <a:r>
              <a:rPr lang="ru-RU" sz="2000" b="1" spc="-10" dirty="0" err="1">
                <a:solidFill>
                  <a:srgbClr val="0000CC"/>
                </a:solidFill>
                <a:latin typeface="Arial"/>
                <a:cs typeface="Arial"/>
              </a:rPr>
              <a:t>тыс</a:t>
            </a:r>
            <a:r>
              <a:rPr sz="2000" b="1" spc="-10" dirty="0">
                <a:latin typeface="Arial"/>
                <a:cs typeface="Arial"/>
              </a:rPr>
              <a:t>.</a:t>
            </a:r>
            <a:r>
              <a:rPr sz="2000" b="1" spc="20" dirty="0">
                <a:latin typeface="Arial"/>
                <a:cs typeface="Arial"/>
              </a:rPr>
              <a:t> </a:t>
            </a:r>
            <a:r>
              <a:rPr sz="2000" b="1" spc="-20" dirty="0">
                <a:latin typeface="Arial"/>
                <a:cs typeface="Arial"/>
              </a:rPr>
              <a:t>руб.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981200" y="4075628"/>
            <a:ext cx="5029200" cy="339837"/>
          </a:xfrm>
          <a:prstGeom prst="rect">
            <a:avLst/>
          </a:prstGeom>
          <a:solidFill>
            <a:srgbClr val="FCEADA"/>
          </a:solidFill>
        </p:spPr>
        <p:txBody>
          <a:bodyPr vert="horz" wrap="square" lIns="0" tIns="31750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50"/>
              </a:spcBef>
            </a:pPr>
            <a:r>
              <a:rPr sz="2000" b="1" spc="-5" dirty="0">
                <a:solidFill>
                  <a:srgbClr val="006666"/>
                </a:solidFill>
                <a:latin typeface="Arial"/>
                <a:cs typeface="Arial"/>
              </a:rPr>
              <a:t>Исполнение</a:t>
            </a:r>
            <a:r>
              <a:rPr sz="2000" b="1" spc="-40" dirty="0">
                <a:solidFill>
                  <a:srgbClr val="006666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6666"/>
                </a:solidFill>
                <a:latin typeface="Arial"/>
                <a:cs typeface="Arial"/>
              </a:rPr>
              <a:t>МП</a:t>
            </a:r>
            <a:r>
              <a:rPr sz="2000" b="1" spc="-25" dirty="0">
                <a:solidFill>
                  <a:srgbClr val="006666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6666"/>
                </a:solidFill>
                <a:latin typeface="Arial"/>
                <a:cs typeface="Arial"/>
              </a:rPr>
              <a:t>в</a:t>
            </a:r>
            <a:r>
              <a:rPr sz="2000" b="1" spc="-20" dirty="0">
                <a:solidFill>
                  <a:srgbClr val="006666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6666"/>
                </a:solidFill>
                <a:latin typeface="Arial"/>
                <a:cs typeface="Arial"/>
              </a:rPr>
              <a:t>202</a:t>
            </a:r>
            <a:r>
              <a:rPr lang="ru-RU" sz="2000" b="1" spc="-5" dirty="0">
                <a:solidFill>
                  <a:srgbClr val="006666"/>
                </a:solidFill>
                <a:latin typeface="Arial"/>
                <a:cs typeface="Arial"/>
              </a:rPr>
              <a:t>3 </a:t>
            </a:r>
            <a:r>
              <a:rPr sz="2000" b="1" spc="-5" dirty="0" err="1">
                <a:solidFill>
                  <a:srgbClr val="006666"/>
                </a:solidFill>
                <a:latin typeface="Arial"/>
                <a:cs typeface="Arial"/>
              </a:rPr>
              <a:t>году</a:t>
            </a:r>
            <a:r>
              <a:rPr sz="2000" b="1" spc="-10" dirty="0">
                <a:solidFill>
                  <a:srgbClr val="006666"/>
                </a:solidFill>
                <a:latin typeface="Arial"/>
                <a:cs typeface="Arial"/>
              </a:rPr>
              <a:t> </a:t>
            </a:r>
            <a:r>
              <a:rPr lang="ru-RU" sz="2000" b="1" dirty="0">
                <a:solidFill>
                  <a:srgbClr val="006666"/>
                </a:solidFill>
                <a:latin typeface="Arial"/>
                <a:cs typeface="Arial"/>
              </a:rPr>
              <a:t>–</a:t>
            </a:r>
            <a:r>
              <a:rPr sz="2000" b="1" spc="-25">
                <a:solidFill>
                  <a:srgbClr val="006666"/>
                </a:solidFill>
                <a:latin typeface="Arial"/>
                <a:cs typeface="Arial"/>
              </a:rPr>
              <a:t> </a:t>
            </a:r>
            <a:r>
              <a:rPr lang="ru-RU" sz="2000" b="1" spc="-25" dirty="0">
                <a:solidFill>
                  <a:srgbClr val="006666"/>
                </a:solidFill>
                <a:latin typeface="Arial"/>
                <a:cs typeface="Arial"/>
              </a:rPr>
              <a:t>0</a:t>
            </a:r>
            <a:r>
              <a:rPr sz="2000" b="1" spc="-25">
                <a:solidFill>
                  <a:srgbClr val="006666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006666"/>
                </a:solidFill>
                <a:latin typeface="Calibri"/>
                <a:cs typeface="Calibri"/>
              </a:rPr>
              <a:t>%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94804" y="6185691"/>
            <a:ext cx="8666480" cy="568960"/>
            <a:chOff x="94804" y="6185691"/>
            <a:chExt cx="8666480" cy="568960"/>
          </a:xfrm>
        </p:grpSpPr>
        <p:sp>
          <p:nvSpPr>
            <p:cNvPr id="13" name="object 13"/>
            <p:cNvSpPr/>
            <p:nvPr/>
          </p:nvSpPr>
          <p:spPr>
            <a:xfrm>
              <a:off x="107504" y="6198391"/>
              <a:ext cx="8641080" cy="543560"/>
            </a:xfrm>
            <a:custGeom>
              <a:avLst/>
              <a:gdLst/>
              <a:ahLst/>
              <a:cxnLst/>
              <a:rect l="l" t="t" r="r" b="b"/>
              <a:pathLst>
                <a:path w="8641080" h="543559">
                  <a:moveTo>
                    <a:pt x="8640953" y="0"/>
                  </a:moveTo>
                  <a:lnTo>
                    <a:pt x="0" y="0"/>
                  </a:lnTo>
                  <a:lnTo>
                    <a:pt x="0" y="542975"/>
                  </a:lnTo>
                  <a:lnTo>
                    <a:pt x="8640953" y="542975"/>
                  </a:lnTo>
                  <a:lnTo>
                    <a:pt x="8640953" y="0"/>
                  </a:lnTo>
                  <a:close/>
                </a:path>
              </a:pathLst>
            </a:custGeom>
            <a:solidFill>
              <a:srgbClr val="7E7E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07504" y="6198391"/>
              <a:ext cx="8641080" cy="543560"/>
            </a:xfrm>
            <a:custGeom>
              <a:avLst/>
              <a:gdLst/>
              <a:ahLst/>
              <a:cxnLst/>
              <a:rect l="l" t="t" r="r" b="b"/>
              <a:pathLst>
                <a:path w="8641080" h="543559">
                  <a:moveTo>
                    <a:pt x="0" y="542975"/>
                  </a:moveTo>
                  <a:lnTo>
                    <a:pt x="8640953" y="542975"/>
                  </a:lnTo>
                  <a:lnTo>
                    <a:pt x="8640953" y="0"/>
                  </a:lnTo>
                  <a:lnTo>
                    <a:pt x="0" y="0"/>
                  </a:lnTo>
                  <a:lnTo>
                    <a:pt x="0" y="542975"/>
                  </a:lnTo>
                  <a:close/>
                </a:path>
              </a:pathLst>
            </a:custGeom>
            <a:ln w="25400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6" name="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8670" y="6198391"/>
            <a:ext cx="542975" cy="542975"/>
          </a:xfrm>
          <a:prstGeom prst="rect">
            <a:avLst/>
          </a:prstGeom>
        </p:spPr>
      </p:pic>
      <p:pic>
        <p:nvPicPr>
          <p:cNvPr id="17" name="Picture 2">
            <a:extLst>
              <a:ext uri="{FF2B5EF4-FFF2-40B4-BE49-F238E27FC236}">
                <a16:creationId xmlns:a16="http://schemas.microsoft.com/office/drawing/2014/main" id="{A13BD13E-4100-480D-0BEC-959E026640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214290"/>
            <a:ext cx="614817" cy="31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object 6">
            <a:extLst>
              <a:ext uri="{FF2B5EF4-FFF2-40B4-BE49-F238E27FC236}">
                <a16:creationId xmlns:a16="http://schemas.microsoft.com/office/drawing/2014/main" id="{54FCB147-D801-4871-AB44-4E134011357F}"/>
              </a:ext>
            </a:extLst>
          </p:cNvPr>
          <p:cNvGrpSpPr/>
          <p:nvPr/>
        </p:nvGrpSpPr>
        <p:grpSpPr>
          <a:xfrm>
            <a:off x="7651833" y="76200"/>
            <a:ext cx="660596" cy="457200"/>
            <a:chOff x="7836534" y="406400"/>
            <a:chExt cx="596900" cy="596900"/>
          </a:xfrm>
        </p:grpSpPr>
        <p:sp>
          <p:nvSpPr>
            <p:cNvPr id="19" name="object 8">
              <a:extLst>
                <a:ext uri="{FF2B5EF4-FFF2-40B4-BE49-F238E27FC236}">
                  <a16:creationId xmlns:a16="http://schemas.microsoft.com/office/drawing/2014/main" id="{E2282EF8-52C7-2E26-B3B4-04CBBE0EDF75}"/>
                </a:ext>
              </a:extLst>
            </p:cNvPr>
            <p:cNvSpPr/>
            <p:nvPr/>
          </p:nvSpPr>
          <p:spPr>
            <a:xfrm>
              <a:off x="8134984" y="406400"/>
              <a:ext cx="101600" cy="298450"/>
            </a:xfrm>
            <a:custGeom>
              <a:avLst/>
              <a:gdLst/>
              <a:ahLst/>
              <a:cxnLst/>
              <a:rect l="l" t="t" r="r" b="b"/>
              <a:pathLst>
                <a:path w="101600" h="298450">
                  <a:moveTo>
                    <a:pt x="0" y="0"/>
                  </a:moveTo>
                  <a:lnTo>
                    <a:pt x="0" y="298450"/>
                  </a:lnTo>
                  <a:lnTo>
                    <a:pt x="101600" y="17779"/>
                  </a:lnTo>
                  <a:lnTo>
                    <a:pt x="76831" y="10019"/>
                  </a:lnTo>
                  <a:lnTo>
                    <a:pt x="51562" y="4460"/>
                  </a:lnTo>
                  <a:lnTo>
                    <a:pt x="25911" y="11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AF5F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9">
              <a:extLst>
                <a:ext uri="{FF2B5EF4-FFF2-40B4-BE49-F238E27FC236}">
                  <a16:creationId xmlns:a16="http://schemas.microsoft.com/office/drawing/2014/main" id="{5473D093-B483-A241-B9DE-CFEC59FA3DD6}"/>
                </a:ext>
              </a:extLst>
            </p:cNvPr>
            <p:cNvSpPr/>
            <p:nvPr/>
          </p:nvSpPr>
          <p:spPr>
            <a:xfrm>
              <a:off x="7836534" y="406400"/>
              <a:ext cx="596900" cy="596900"/>
            </a:xfrm>
            <a:custGeom>
              <a:avLst/>
              <a:gdLst/>
              <a:ahLst/>
              <a:cxnLst/>
              <a:rect l="l" t="t" r="r" b="b"/>
              <a:pathLst>
                <a:path w="596900" h="596900">
                  <a:moveTo>
                    <a:pt x="298450" y="0"/>
                  </a:moveTo>
                  <a:lnTo>
                    <a:pt x="250035" y="3905"/>
                  </a:lnTo>
                  <a:lnTo>
                    <a:pt x="204110" y="15213"/>
                  </a:lnTo>
                  <a:lnTo>
                    <a:pt x="161287" y="33309"/>
                  </a:lnTo>
                  <a:lnTo>
                    <a:pt x="122182" y="57578"/>
                  </a:lnTo>
                  <a:lnTo>
                    <a:pt x="87407" y="87407"/>
                  </a:lnTo>
                  <a:lnTo>
                    <a:pt x="57578" y="122182"/>
                  </a:lnTo>
                  <a:lnTo>
                    <a:pt x="33309" y="161287"/>
                  </a:lnTo>
                  <a:lnTo>
                    <a:pt x="15213" y="204110"/>
                  </a:lnTo>
                  <a:lnTo>
                    <a:pt x="3905" y="250035"/>
                  </a:lnTo>
                  <a:lnTo>
                    <a:pt x="0" y="298450"/>
                  </a:lnTo>
                  <a:lnTo>
                    <a:pt x="3905" y="346864"/>
                  </a:lnTo>
                  <a:lnTo>
                    <a:pt x="15213" y="392789"/>
                  </a:lnTo>
                  <a:lnTo>
                    <a:pt x="33309" y="435612"/>
                  </a:lnTo>
                  <a:lnTo>
                    <a:pt x="57578" y="474717"/>
                  </a:lnTo>
                  <a:lnTo>
                    <a:pt x="87407" y="509492"/>
                  </a:lnTo>
                  <a:lnTo>
                    <a:pt x="122182" y="539321"/>
                  </a:lnTo>
                  <a:lnTo>
                    <a:pt x="161287" y="563590"/>
                  </a:lnTo>
                  <a:lnTo>
                    <a:pt x="204110" y="581686"/>
                  </a:lnTo>
                  <a:lnTo>
                    <a:pt x="250035" y="592994"/>
                  </a:lnTo>
                  <a:lnTo>
                    <a:pt x="298450" y="596900"/>
                  </a:lnTo>
                  <a:lnTo>
                    <a:pt x="346864" y="592994"/>
                  </a:lnTo>
                  <a:lnTo>
                    <a:pt x="392789" y="581686"/>
                  </a:lnTo>
                  <a:lnTo>
                    <a:pt x="435612" y="563590"/>
                  </a:lnTo>
                  <a:lnTo>
                    <a:pt x="474717" y="539321"/>
                  </a:lnTo>
                  <a:lnTo>
                    <a:pt x="509492" y="509492"/>
                  </a:lnTo>
                  <a:lnTo>
                    <a:pt x="539321" y="474717"/>
                  </a:lnTo>
                  <a:lnTo>
                    <a:pt x="563590" y="435612"/>
                  </a:lnTo>
                  <a:lnTo>
                    <a:pt x="581686" y="392789"/>
                  </a:lnTo>
                  <a:lnTo>
                    <a:pt x="592994" y="346864"/>
                  </a:lnTo>
                  <a:lnTo>
                    <a:pt x="596900" y="298450"/>
                  </a:lnTo>
                  <a:lnTo>
                    <a:pt x="593285" y="252047"/>
                  </a:lnTo>
                  <a:lnTo>
                    <a:pt x="582751" y="207571"/>
                  </a:lnTo>
                  <a:lnTo>
                    <a:pt x="565757" y="165676"/>
                  </a:lnTo>
                  <a:lnTo>
                    <a:pt x="542766" y="127015"/>
                  </a:lnTo>
                  <a:lnTo>
                    <a:pt x="514238" y="92242"/>
                  </a:lnTo>
                  <a:lnTo>
                    <a:pt x="480635" y="62009"/>
                  </a:lnTo>
                  <a:lnTo>
                    <a:pt x="442418" y="36971"/>
                  </a:lnTo>
                  <a:lnTo>
                    <a:pt x="400050" y="17779"/>
                  </a:lnTo>
                  <a:lnTo>
                    <a:pt x="298450" y="298450"/>
                  </a:lnTo>
                  <a:lnTo>
                    <a:pt x="298450" y="0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F2111E88-3E67-0ED7-2526-B9FABF4576FD}"/>
              </a:ext>
            </a:extLst>
          </p:cNvPr>
          <p:cNvSpPr txBox="1"/>
          <p:nvPr/>
        </p:nvSpPr>
        <p:spPr>
          <a:xfrm>
            <a:off x="1012810" y="6131939"/>
            <a:ext cx="7735773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14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1200" b="1" spc="-10" dirty="0">
                <a:solidFill>
                  <a:srgbClr val="FFFFFF"/>
                </a:solidFill>
                <a:latin typeface="Arial"/>
                <a:cs typeface="Arial"/>
              </a:rPr>
              <a:t>Заместитель Главы Администрации Струго-Красненского муниципального округа-Предсе</a:t>
            </a:r>
            <a:r>
              <a:rPr lang="ru-RU" sz="1200" b="1" spc="-15" dirty="0">
                <a:solidFill>
                  <a:srgbClr val="FFFFFF"/>
                </a:solidFill>
                <a:latin typeface="Arial"/>
                <a:cs typeface="Arial"/>
              </a:rPr>
              <a:t>датель комитета по имущественным отношениям Стрижак Наталья Васильевна,                                             </a:t>
            </a:r>
            <a:r>
              <a:rPr lang="ru-RU" sz="1200" b="1" spc="-430" dirty="0">
                <a:solidFill>
                  <a:srgbClr val="FFFFFF"/>
                </a:solidFill>
                <a:latin typeface="Arial"/>
                <a:cs typeface="Arial"/>
              </a:rPr>
              <a:t>                       </a:t>
            </a:r>
            <a:r>
              <a:rPr lang="ru-RU" sz="1200" b="1" spc="-10" dirty="0">
                <a:solidFill>
                  <a:srgbClr val="FFFFFF"/>
                </a:solidFill>
                <a:latin typeface="Arial"/>
                <a:cs typeface="Arial"/>
              </a:rPr>
              <a:t>тел.</a:t>
            </a:r>
            <a:r>
              <a:rPr lang="ru-RU" sz="1200" b="1" spc="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1200" b="1" spc="35" dirty="0">
                <a:solidFill>
                  <a:srgbClr val="FFFFFF"/>
                </a:solidFill>
                <a:latin typeface="Arial"/>
                <a:cs typeface="Arial"/>
              </a:rPr>
              <a:t>8-81132-</a:t>
            </a:r>
            <a:r>
              <a:rPr lang="ru-RU" sz="1200" b="1" spc="35" dirty="0">
                <a:solidFill>
                  <a:srgbClr val="FFFFFF"/>
                </a:solidFill>
                <a:latin typeface="Arial"/>
                <a:cs typeface="Arial"/>
              </a:rPr>
              <a:t>5</a:t>
            </a:r>
            <a:r>
              <a:rPr lang="en-US" sz="1200" b="1" spc="35" dirty="0">
                <a:solidFill>
                  <a:srgbClr val="FFFFFF"/>
                </a:solidFill>
                <a:latin typeface="Arial"/>
                <a:cs typeface="Arial"/>
              </a:rPr>
              <a:t>30</a:t>
            </a:r>
            <a:r>
              <a:rPr lang="ru-RU" sz="1200" b="1" spc="35" dirty="0">
                <a:solidFill>
                  <a:srgbClr val="FFFFFF"/>
                </a:solidFill>
                <a:latin typeface="Arial"/>
                <a:cs typeface="Arial"/>
              </a:rPr>
              <a:t>5</a:t>
            </a:r>
            <a:r>
              <a:rPr lang="en-US" sz="1200" b="1" spc="35" dirty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lang="ru-RU" sz="1200" b="1" spc="-5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lang="ru-RU" sz="1200" b="1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1200" b="1" spc="-5" dirty="0" err="1">
                <a:solidFill>
                  <a:srgbClr val="FFFFFF"/>
                </a:solidFill>
                <a:latin typeface="Arial"/>
                <a:cs typeface="Arial"/>
              </a:rPr>
              <a:t>email</a:t>
            </a:r>
            <a:r>
              <a:rPr lang="ru-RU" sz="1200" b="1" spc="-5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"/>
                <a:cs typeface="Arial"/>
              </a:rPr>
              <a:t>:</a:t>
            </a:r>
            <a:r>
              <a:rPr lang="ru-RU" sz="1200" b="1" spc="50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200" b="1" spc="50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"/>
                <a:cs typeface="Arial"/>
              </a:rPr>
              <a:t>strugikrasnye.reg60.ru</a:t>
            </a:r>
            <a:r>
              <a:rPr lang="ru-RU" sz="1200" b="1" spc="50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"/>
                <a:cs typeface="Arial"/>
              </a:rPr>
              <a:t>      </a:t>
            </a:r>
            <a:endParaRPr lang="ru-RU" sz="1200" dirty="0">
              <a:solidFill>
                <a:schemeClr val="accent3">
                  <a:lumMod val="20000"/>
                  <a:lumOff val="8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21" name="Прямоугольник 20"/>
          <p:cNvSpPr/>
          <p:nvPr/>
        </p:nvSpPr>
        <p:spPr>
          <a:xfrm rot="10800000" flipV="1">
            <a:off x="428596" y="5004432"/>
            <a:ext cx="86580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В связи с кассовым разрывом, исполнение обязательств по данному мероприятию данной программы не выполнено.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2844" y="142852"/>
            <a:ext cx="8715436" cy="1000148"/>
          </a:xfrm>
          <a:custGeom>
            <a:avLst/>
            <a:gdLst/>
            <a:ahLst/>
            <a:cxnLst/>
            <a:rect l="l" t="t" r="r" b="b"/>
            <a:pathLst>
              <a:path w="9144000" h="1143000">
                <a:moveTo>
                  <a:pt x="9144000" y="0"/>
                </a:moveTo>
                <a:lnTo>
                  <a:pt x="0" y="0"/>
                </a:lnTo>
                <a:lnTo>
                  <a:pt x="0" y="1143000"/>
                </a:lnTo>
                <a:lnTo>
                  <a:pt x="9144000" y="1143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0450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92302" y="441706"/>
            <a:ext cx="7943850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/>
              <a:t>ОТДЕЛЬНЫЕ</a:t>
            </a:r>
            <a:r>
              <a:rPr spc="-35"/>
              <a:t> </a:t>
            </a:r>
            <a:r>
              <a:rPr spc="-10"/>
              <a:t>ПОКАЗАТЕЛИ</a:t>
            </a:r>
            <a:r>
              <a:rPr spc="-40"/>
              <a:t> </a:t>
            </a:r>
            <a:r>
              <a:rPr spc="-5"/>
              <a:t>ИСПОЛНЕНИЯ</a:t>
            </a:r>
            <a:r>
              <a:rPr spc="-50"/>
              <a:t> </a:t>
            </a:r>
            <a:r>
              <a:rPr spc="-25"/>
              <a:t>БЮДЖЕТА </a:t>
            </a:r>
            <a:r>
              <a:rPr spc="-30"/>
              <a:t>РАЙОНА</a:t>
            </a:r>
            <a:endParaRPr spc="-30" dirty="0"/>
          </a:p>
        </p:txBody>
      </p:sp>
      <p:sp>
        <p:nvSpPr>
          <p:cNvPr id="5" name="object 5"/>
          <p:cNvSpPr txBox="1"/>
          <p:nvPr/>
        </p:nvSpPr>
        <p:spPr>
          <a:xfrm>
            <a:off x="542340" y="1583182"/>
            <a:ext cx="7660640" cy="326307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  <a:buFont typeface="Microsoft Sans Serif"/>
              <a:buChar char="•"/>
            </a:pPr>
            <a:endParaRPr sz="2900" dirty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buFont typeface="Microsoft Sans Serif"/>
              <a:buChar char="•"/>
              <a:tabLst>
                <a:tab pos="354965" algn="l"/>
                <a:tab pos="355600" algn="l"/>
              </a:tabLst>
            </a:pPr>
            <a:r>
              <a:rPr sz="2000" b="1" dirty="0">
                <a:latin typeface="Arial"/>
                <a:cs typeface="Arial"/>
              </a:rPr>
              <a:t>Муниципальный</a:t>
            </a:r>
            <a:r>
              <a:rPr sz="2000" b="1" spc="-40" dirty="0">
                <a:latin typeface="Arial"/>
                <a:cs typeface="Arial"/>
              </a:rPr>
              <a:t> </a:t>
            </a:r>
            <a:r>
              <a:rPr sz="2000" b="1" spc="-15" dirty="0">
                <a:latin typeface="Arial"/>
                <a:cs typeface="Arial"/>
              </a:rPr>
              <a:t>долг</a:t>
            </a:r>
            <a:r>
              <a:rPr sz="2000" b="1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района</a:t>
            </a:r>
            <a:r>
              <a:rPr sz="2000" b="1" spc="-1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на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1 </a:t>
            </a:r>
            <a:r>
              <a:rPr sz="2000" b="1" spc="-10" dirty="0" err="1">
                <a:latin typeface="Arial"/>
                <a:cs typeface="Arial"/>
              </a:rPr>
              <a:t>января</a:t>
            </a:r>
            <a:r>
              <a:rPr sz="2000" b="1" spc="-45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202</a:t>
            </a:r>
            <a:r>
              <a:rPr lang="ru-RU" sz="2000" b="1" spc="-5" dirty="0">
                <a:latin typeface="Arial"/>
                <a:cs typeface="Arial"/>
              </a:rPr>
              <a:t>4</a:t>
            </a:r>
            <a:r>
              <a:rPr sz="2000" b="1" spc="-15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года</a:t>
            </a:r>
            <a:endParaRPr sz="2000" dirty="0">
              <a:latin typeface="Arial"/>
              <a:cs typeface="Arial"/>
            </a:endParaRPr>
          </a:p>
          <a:p>
            <a:pPr marL="354965">
              <a:lnSpc>
                <a:spcPct val="100000"/>
              </a:lnSpc>
            </a:pPr>
            <a:r>
              <a:rPr lang="ru-RU" sz="2000" b="1" spc="-40" dirty="0">
                <a:solidFill>
                  <a:srgbClr val="0033CC"/>
                </a:solidFill>
                <a:latin typeface="Arial"/>
                <a:cs typeface="Arial"/>
              </a:rPr>
              <a:t>Составил 10 172 </a:t>
            </a:r>
            <a:r>
              <a:rPr lang="ru-RU" sz="2000" b="1" spc="-40" dirty="0" err="1">
                <a:solidFill>
                  <a:srgbClr val="0033CC"/>
                </a:solidFill>
                <a:latin typeface="Arial"/>
                <a:cs typeface="Arial"/>
              </a:rPr>
              <a:t>тыс.руб</a:t>
            </a:r>
            <a:r>
              <a:rPr sz="2000" b="1" spc="-40" dirty="0">
                <a:solidFill>
                  <a:srgbClr val="0033CC"/>
                </a:solidFill>
                <a:latin typeface="Arial"/>
                <a:cs typeface="Arial"/>
              </a:rPr>
              <a:t>.</a:t>
            </a:r>
            <a:endParaRPr sz="2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900" dirty="0">
              <a:latin typeface="Arial"/>
              <a:cs typeface="Arial"/>
            </a:endParaRPr>
          </a:p>
          <a:p>
            <a:pPr marL="354965" marR="1529080" indent="-342900">
              <a:lnSpc>
                <a:spcPct val="100000"/>
              </a:lnSpc>
              <a:buFont typeface="Microsoft Sans Serif"/>
              <a:buChar char="•"/>
              <a:tabLst>
                <a:tab pos="354965" algn="l"/>
                <a:tab pos="355600" algn="l"/>
                <a:tab pos="2860675" algn="l"/>
              </a:tabLst>
            </a:pPr>
            <a:r>
              <a:rPr sz="2000" b="1" dirty="0">
                <a:latin typeface="Arial"/>
                <a:cs typeface="Arial"/>
              </a:rPr>
              <a:t>Заѐмные</a:t>
            </a:r>
            <a:r>
              <a:rPr sz="2000" b="1" spc="-25" dirty="0">
                <a:latin typeface="Arial"/>
                <a:cs typeface="Arial"/>
              </a:rPr>
              <a:t> </a:t>
            </a:r>
            <a:r>
              <a:rPr sz="2000" b="1" spc="-15" dirty="0">
                <a:latin typeface="Arial"/>
                <a:cs typeface="Arial"/>
              </a:rPr>
              <a:t>средства	</a:t>
            </a:r>
            <a:r>
              <a:rPr sz="2000" b="1" dirty="0">
                <a:latin typeface="Arial"/>
                <a:cs typeface="Arial"/>
              </a:rPr>
              <a:t>у </a:t>
            </a:r>
            <a:r>
              <a:rPr sz="2000" b="1" spc="-5" dirty="0">
                <a:latin typeface="Arial"/>
                <a:cs typeface="Arial"/>
              </a:rPr>
              <a:t>кредитных организаций </a:t>
            </a:r>
            <a:r>
              <a:rPr sz="2000" b="1" spc="-540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администрацией</a:t>
            </a:r>
            <a:r>
              <a:rPr sz="2000" b="1" spc="-5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района</a:t>
            </a:r>
            <a:r>
              <a:rPr sz="2000" b="1" spc="-10" dirty="0">
                <a:solidFill>
                  <a:srgbClr val="0033CC"/>
                </a:solidFill>
                <a:latin typeface="Arial"/>
                <a:cs typeface="Arial"/>
              </a:rPr>
              <a:t> </a:t>
            </a:r>
            <a:r>
              <a:rPr sz="2000" b="1" u="heavy" dirty="0">
                <a:solidFill>
                  <a:srgbClr val="0033CC"/>
                </a:solidFill>
                <a:uFill>
                  <a:solidFill>
                    <a:srgbClr val="0033CC"/>
                  </a:solidFill>
                </a:uFill>
                <a:latin typeface="Arial"/>
                <a:cs typeface="Arial"/>
              </a:rPr>
              <a:t>не </a:t>
            </a:r>
            <a:r>
              <a:rPr sz="2000" b="1" u="heavy" spc="-5" dirty="0">
                <a:solidFill>
                  <a:srgbClr val="0033CC"/>
                </a:solidFill>
                <a:uFill>
                  <a:solidFill>
                    <a:srgbClr val="0033CC"/>
                  </a:solidFill>
                </a:uFill>
                <a:latin typeface="Arial"/>
                <a:cs typeface="Arial"/>
              </a:rPr>
              <a:t>привлекались</a:t>
            </a:r>
            <a:r>
              <a:rPr sz="2000" b="1" spc="-5" dirty="0">
                <a:solidFill>
                  <a:srgbClr val="0033CC"/>
                </a:solidFill>
                <a:latin typeface="Arial"/>
                <a:cs typeface="Arial"/>
              </a:rPr>
              <a:t>.</a:t>
            </a:r>
            <a:endParaRPr sz="2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Font typeface="Microsoft Sans Serif"/>
              <a:buChar char="•"/>
            </a:pPr>
            <a:endParaRPr sz="2900" dirty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5"/>
              </a:spcBef>
              <a:buFont typeface="Microsoft Sans Serif"/>
              <a:buChar char="•"/>
              <a:tabLst>
                <a:tab pos="354965" algn="l"/>
                <a:tab pos="355600" algn="l"/>
              </a:tabLst>
            </a:pPr>
            <a:r>
              <a:rPr sz="2000" b="1" spc="-5" dirty="0">
                <a:latin typeface="Arial"/>
                <a:cs typeface="Arial"/>
              </a:rPr>
              <a:t>Муниципальные</a:t>
            </a:r>
            <a:r>
              <a:rPr sz="2000" b="1" spc="-30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гарантии</a:t>
            </a:r>
            <a:r>
              <a:rPr sz="2000" b="1" spc="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в</a:t>
            </a:r>
            <a:r>
              <a:rPr sz="2000" b="1" spc="-30" dirty="0">
                <a:latin typeface="Arial"/>
                <a:cs typeface="Arial"/>
              </a:rPr>
              <a:t> </a:t>
            </a:r>
            <a:r>
              <a:rPr sz="2000" b="1" spc="-10" dirty="0" err="1">
                <a:latin typeface="Arial"/>
                <a:cs typeface="Arial"/>
              </a:rPr>
              <a:t>течение</a:t>
            </a:r>
            <a:r>
              <a:rPr sz="2000" b="1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202</a:t>
            </a:r>
            <a:r>
              <a:rPr lang="ru-RU" sz="2000" b="1" spc="-5" dirty="0">
                <a:latin typeface="Arial"/>
                <a:cs typeface="Arial"/>
              </a:rPr>
              <a:t>3</a:t>
            </a:r>
            <a:r>
              <a:rPr sz="2000" b="1" spc="-10" dirty="0">
                <a:latin typeface="Arial"/>
                <a:cs typeface="Arial"/>
              </a:rPr>
              <a:t> года</a:t>
            </a:r>
            <a:endParaRPr sz="2000" dirty="0">
              <a:latin typeface="Arial"/>
              <a:cs typeface="Arial"/>
            </a:endParaRPr>
          </a:p>
          <a:p>
            <a:pPr marL="361315">
              <a:lnSpc>
                <a:spcPct val="100000"/>
              </a:lnSpc>
              <a:spcBef>
                <a:spcPts val="480"/>
              </a:spcBef>
            </a:pPr>
            <a:r>
              <a:rPr sz="2000" b="1" u="heavy" dirty="0">
                <a:solidFill>
                  <a:srgbClr val="0033CC"/>
                </a:solidFill>
                <a:uFill>
                  <a:solidFill>
                    <a:srgbClr val="0033CC"/>
                  </a:solidFill>
                </a:uFill>
                <a:latin typeface="Arial"/>
                <a:cs typeface="Arial"/>
              </a:rPr>
              <a:t>не</a:t>
            </a:r>
            <a:r>
              <a:rPr sz="2000" b="1" u="heavy" spc="-10" dirty="0">
                <a:solidFill>
                  <a:srgbClr val="0033CC"/>
                </a:solidFill>
                <a:uFill>
                  <a:solidFill>
                    <a:srgbClr val="0033CC"/>
                  </a:solidFill>
                </a:uFill>
                <a:latin typeface="Arial"/>
                <a:cs typeface="Arial"/>
              </a:rPr>
              <a:t> предоставлялись</a:t>
            </a:r>
            <a:r>
              <a:rPr sz="2000" b="1" spc="-10" dirty="0">
                <a:solidFill>
                  <a:srgbClr val="0033CC"/>
                </a:solidFill>
                <a:latin typeface="Arial"/>
                <a:cs typeface="Arial"/>
              </a:rPr>
              <a:t>.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795384" y="6537756"/>
            <a:ext cx="25146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004E4B"/>
                </a:solidFill>
                <a:latin typeface="Arial"/>
                <a:cs typeface="Arial"/>
              </a:rPr>
              <a:t>2</a:t>
            </a:r>
            <a:r>
              <a:rPr lang="ru-RU" sz="1600" b="1" spc="-5" dirty="0">
                <a:solidFill>
                  <a:srgbClr val="004E4B"/>
                </a:solidFill>
                <a:latin typeface="Arial"/>
                <a:cs typeface="Arial"/>
              </a:rPr>
              <a:t>2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id="{4C13FA0D-AE3C-2A52-DC95-2317252E63D1}"/>
              </a:ext>
            </a:extLst>
          </p:cNvPr>
          <p:cNvSpPr/>
          <p:nvPr/>
        </p:nvSpPr>
        <p:spPr>
          <a:xfrm>
            <a:off x="111151" y="5143512"/>
            <a:ext cx="8684233" cy="1285884"/>
          </a:xfrm>
          <a:custGeom>
            <a:avLst/>
            <a:gdLst/>
            <a:ahLst/>
            <a:cxnLst/>
            <a:rect l="l" t="t" r="r" b="b"/>
            <a:pathLst>
              <a:path w="9144000" h="1052829">
                <a:moveTo>
                  <a:pt x="9144000" y="0"/>
                </a:moveTo>
                <a:lnTo>
                  <a:pt x="0" y="0"/>
                </a:lnTo>
                <a:lnTo>
                  <a:pt x="0" y="1052737"/>
                </a:lnTo>
                <a:lnTo>
                  <a:pt x="9144000" y="1052737"/>
                </a:lnTo>
                <a:lnTo>
                  <a:pt x="9144000" y="0"/>
                </a:lnTo>
                <a:close/>
              </a:path>
            </a:pathLst>
          </a:custGeom>
          <a:solidFill>
            <a:srgbClr val="045053"/>
          </a:solidFill>
        </p:spPr>
        <p:txBody>
          <a:bodyPr wrap="square" lIns="0" tIns="0" rIns="0" bIns="0" rtlCol="0"/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800" b="1" spc="-10" dirty="0">
                <a:solidFill>
                  <a:srgbClr val="FFFFFF"/>
                </a:solidFill>
                <a:latin typeface="Arial"/>
                <a:cs typeface="Arial"/>
              </a:rPr>
              <a:t>                                    </a:t>
            </a:r>
            <a:r>
              <a:rPr lang="ru-RU" b="1" spc="-10" dirty="0">
                <a:solidFill>
                  <a:srgbClr val="FFFFFF"/>
                </a:solidFill>
                <a:latin typeface="Arial"/>
                <a:cs typeface="Arial"/>
              </a:rPr>
              <a:t>  </a:t>
            </a:r>
            <a:r>
              <a:rPr lang="ru-RU" sz="1800" b="1" spc="-10" dirty="0">
                <a:solidFill>
                  <a:srgbClr val="FFFFFF"/>
                </a:solidFill>
                <a:latin typeface="Arial"/>
                <a:cs typeface="Arial"/>
              </a:rPr>
              <a:t>БЛАГОДАРИМ</a:t>
            </a:r>
            <a:r>
              <a:rPr lang="ru-RU" sz="1800" b="1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1800" b="1" dirty="0">
                <a:solidFill>
                  <a:srgbClr val="FFFFFF"/>
                </a:solidFill>
                <a:latin typeface="Arial"/>
                <a:cs typeface="Arial"/>
              </a:rPr>
              <a:t>ЗА</a:t>
            </a:r>
            <a:r>
              <a:rPr lang="ru-RU" sz="18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1800" b="1" dirty="0">
                <a:solidFill>
                  <a:srgbClr val="FFFFFF"/>
                </a:solidFill>
                <a:latin typeface="Arial"/>
                <a:cs typeface="Arial"/>
              </a:rPr>
              <a:t>ВНИМАНИЕ!</a:t>
            </a:r>
            <a:endParaRPr lang="en-US" sz="1800" b="1" dirty="0">
              <a:solidFill>
                <a:srgbClr val="FFFFFF"/>
              </a:solidFill>
              <a:latin typeface="Arial"/>
              <a:cs typeface="Arial"/>
            </a:endParaRP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800" b="1" dirty="0">
                <a:solidFill>
                  <a:srgbClr val="FFFFFF"/>
                </a:solidFill>
                <a:latin typeface="Arial"/>
                <a:cs typeface="Arial"/>
              </a:rPr>
              <a:t> Финансовое управление Администрации </a:t>
            </a:r>
            <a:r>
              <a:rPr lang="ru-RU" sz="1800" b="1" dirty="0" err="1">
                <a:solidFill>
                  <a:srgbClr val="FFFFFF"/>
                </a:solidFill>
                <a:latin typeface="Arial"/>
                <a:cs typeface="Arial"/>
              </a:rPr>
              <a:t>Струго-Краненского</a:t>
            </a:r>
            <a:r>
              <a:rPr lang="ru-RU" sz="1800" b="1" dirty="0">
                <a:solidFill>
                  <a:srgbClr val="FFFFFF"/>
                </a:solidFill>
                <a:latin typeface="Arial"/>
                <a:cs typeface="Arial"/>
              </a:rPr>
              <a:t> муниципального округа,</a:t>
            </a:r>
            <a:endParaRPr lang="en-US" sz="1800" b="1" dirty="0">
              <a:solidFill>
                <a:srgbClr val="FFFFFF"/>
              </a:solidFill>
              <a:latin typeface="Arial"/>
              <a:cs typeface="Arial"/>
            </a:endParaRP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b="1" spc="-10" dirty="0">
                <a:solidFill>
                  <a:srgbClr val="FFFFFF"/>
                </a:solidFill>
                <a:latin typeface="Arial"/>
                <a:cs typeface="Arial"/>
              </a:rPr>
              <a:t> тел.</a:t>
            </a:r>
            <a:r>
              <a:rPr lang="ru-RU" b="1" spc="40" dirty="0">
                <a:solidFill>
                  <a:srgbClr val="FFFFFF"/>
                </a:solidFill>
                <a:latin typeface="Arial"/>
                <a:cs typeface="Arial"/>
              </a:rPr>
              <a:t> 8-81132-51-140</a:t>
            </a:r>
            <a:r>
              <a:rPr lang="ru-RU" b="1" spc="-1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lang="ru-RU" b="1" spc="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b="1" spc="-5" dirty="0">
                <a:solidFill>
                  <a:srgbClr val="FFFFFF"/>
                </a:solidFill>
                <a:latin typeface="Arial"/>
                <a:cs typeface="Arial"/>
              </a:rPr>
              <a:t>email:</a:t>
            </a:r>
            <a:r>
              <a:rPr lang="en-US" b="1" spc="4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b="1" u="sng" spc="50" dirty="0" err="1">
                <a:solidFill>
                  <a:schemeClr val="accent3">
                    <a:lumMod val="20000"/>
                    <a:lumOff val="80000"/>
                  </a:schemeClr>
                </a:solidFill>
                <a:latin typeface="Arial"/>
                <a:cs typeface="Arial"/>
              </a:rPr>
              <a:t>strugi@</a:t>
            </a:r>
            <a:r>
              <a:rPr lang="en-US" b="1" u="sng" spc="50" dirty="0">
                <a:solidFill>
                  <a:schemeClr val="accent3">
                    <a:lumMod val="20000"/>
                    <a:lumOff val="80000"/>
                  </a:schemeClr>
                </a:solidFill>
                <a:latin typeface="Arial"/>
                <a:cs typeface="Arial"/>
              </a:rPr>
              <a:t>finupr.pskov.ru</a:t>
            </a:r>
            <a:endParaRPr lang="ru-RU" sz="1800" b="1" dirty="0">
              <a:solidFill>
                <a:schemeClr val="accent3">
                  <a:lumMod val="20000"/>
                  <a:lumOff val="80000"/>
                </a:schemeClr>
              </a:solidFill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ru-RU" sz="1800" dirty="0">
              <a:latin typeface="Arial"/>
              <a:cs typeface="Arial"/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5333F3A7-74BC-576F-E133-F5EC1F5DC2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506" y="127710"/>
            <a:ext cx="512717" cy="25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1143000"/>
          </a:xfrm>
          <a:custGeom>
            <a:avLst/>
            <a:gdLst/>
            <a:ahLst/>
            <a:cxnLst/>
            <a:rect l="l" t="t" r="r" b="b"/>
            <a:pathLst>
              <a:path w="9144000" h="1143000">
                <a:moveTo>
                  <a:pt x="9144000" y="0"/>
                </a:moveTo>
                <a:lnTo>
                  <a:pt x="0" y="0"/>
                </a:lnTo>
                <a:lnTo>
                  <a:pt x="0" y="1143000"/>
                </a:lnTo>
                <a:lnTo>
                  <a:pt x="9144000" y="1143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0450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32154" y="422528"/>
            <a:ext cx="6851015" cy="3212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ИСПОЛНЕНИЕ</a:t>
            </a:r>
            <a:r>
              <a:rPr spc="-20" dirty="0"/>
              <a:t> </a:t>
            </a:r>
            <a:r>
              <a:rPr dirty="0"/>
              <a:t>ПО</a:t>
            </a:r>
            <a:r>
              <a:rPr spc="-15" dirty="0"/>
              <a:t> </a:t>
            </a:r>
            <a:r>
              <a:rPr dirty="0"/>
              <a:t>НАЛОГОВЫМ</a:t>
            </a:r>
            <a:r>
              <a:rPr spc="-35" dirty="0"/>
              <a:t> </a:t>
            </a:r>
            <a:r>
              <a:rPr spc="-25" dirty="0"/>
              <a:t>ДОХОДАМ</a:t>
            </a:r>
            <a:r>
              <a:rPr spc="-55" dirty="0"/>
              <a:t> </a:t>
            </a:r>
            <a:r>
              <a:rPr dirty="0"/>
              <a:t>(</a:t>
            </a:r>
            <a:r>
              <a:rPr lang="ru-RU" dirty="0" err="1"/>
              <a:t>тыс</a:t>
            </a:r>
            <a:r>
              <a:rPr dirty="0"/>
              <a:t>.</a:t>
            </a:r>
            <a:r>
              <a:rPr spc="-30" dirty="0"/>
              <a:t> </a:t>
            </a:r>
            <a:r>
              <a:rPr spc="-15" dirty="0"/>
              <a:t>руб.)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937752" y="6519164"/>
            <a:ext cx="1282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004E4B"/>
                </a:solidFill>
                <a:latin typeface="Calibri"/>
                <a:cs typeface="Calibri"/>
              </a:rPr>
              <a:t>3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343913" y="5599582"/>
            <a:ext cx="47180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299,2</a:t>
            </a:r>
            <a:endParaRPr sz="14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267205" y="4999482"/>
            <a:ext cx="37274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solidFill>
                  <a:srgbClr val="FFFFFF"/>
                </a:solidFill>
                <a:latin typeface="Arial"/>
                <a:cs typeface="Arial"/>
              </a:rPr>
              <a:t>39,0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33" name="Picture 2">
            <a:extLst>
              <a:ext uri="{FF2B5EF4-FFF2-40B4-BE49-F238E27FC236}">
                <a16:creationId xmlns:a16="http://schemas.microsoft.com/office/drawing/2014/main" id="{A6D7BD88-BD61-2338-4981-BD512EBBE2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10" y="139956"/>
            <a:ext cx="590166" cy="393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6" name="object 5">
            <a:extLst>
              <a:ext uri="{FF2B5EF4-FFF2-40B4-BE49-F238E27FC236}">
                <a16:creationId xmlns:a16="http://schemas.microsoft.com/office/drawing/2014/main" id="{46F78069-E388-E8C3-813E-EB7FA2419A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8900044"/>
              </p:ext>
            </p:extLst>
          </p:nvPr>
        </p:nvGraphicFramePr>
        <p:xfrm>
          <a:off x="239696" y="1491449"/>
          <a:ext cx="8447103" cy="460965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358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98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1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5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5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17600">
                  <a:extLst>
                    <a:ext uri="{9D8B030D-6E8A-4147-A177-3AD203B41FA5}">
                      <a16:colId xmlns:a16="http://schemas.microsoft.com/office/drawing/2014/main" val="3301767092"/>
                    </a:ext>
                  </a:extLst>
                </a:gridCol>
                <a:gridCol w="114150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36604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245745" marR="236220" indent="210185">
                        <a:lnSpc>
                          <a:spcPct val="100000"/>
                        </a:lnSpc>
                        <a:spcBef>
                          <a:spcPts val="1135"/>
                        </a:spcBef>
                      </a:pPr>
                      <a:r>
                        <a:rPr sz="1400" b="1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 </a:t>
                      </a:r>
                      <a:r>
                        <a:rPr sz="1400" b="1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пе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sz="1400" b="1" spc="-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в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а-  ча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л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ьный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179070" marR="168910" indent="-1905" algn="ctr">
                        <a:lnSpc>
                          <a:spcPct val="100000"/>
                        </a:lnSpc>
                        <a:spcBef>
                          <a:spcPts val="1135"/>
                        </a:spcBef>
                      </a:pPr>
                      <a:r>
                        <a:rPr sz="1400" b="1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 </a:t>
                      </a:r>
                      <a:r>
                        <a:rPr sz="1400" b="1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у</a:t>
                      </a:r>
                      <a:r>
                        <a:rPr sz="1400" b="1" spc="-4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то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ч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е</a:t>
                      </a:r>
                      <a:r>
                        <a:rPr sz="1400" b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-  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ный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R="96520" algn="just">
                        <a:lnSpc>
                          <a:spcPct val="100000"/>
                        </a:lnSpc>
                      </a:pPr>
                      <a:r>
                        <a:rPr lang="ru-RU"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</a:t>
                      </a:r>
                      <a:r>
                        <a:rPr sz="1400" b="1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сполнено</a:t>
                      </a:r>
                      <a:r>
                        <a:rPr lang="ru-RU"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за</a:t>
                      </a:r>
                    </a:p>
                    <a:p>
                      <a:pPr marR="96520" algn="just">
                        <a:lnSpc>
                          <a:spcPct val="100000"/>
                        </a:lnSpc>
                      </a:pPr>
                      <a:r>
                        <a:rPr lang="ru-RU"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2023 год 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R="96520" algn="just">
                        <a:lnSpc>
                          <a:spcPct val="100000"/>
                        </a:lnSpc>
                      </a:pPr>
                      <a:r>
                        <a:rPr lang="ru-RU" sz="14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Исполненоза</a:t>
                      </a:r>
                      <a:r>
                        <a:rPr lang="ru-RU" sz="1400" b="1" spc="-10" baseline="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endParaRPr lang="ru-RU" sz="1400" b="1" spc="-10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  <a:p>
                      <a:pPr marL="4445" algn="just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2022 год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400" dirty="0">
                        <a:latin typeface="Arial"/>
                        <a:cs typeface="Arial"/>
                      </a:endParaRPr>
                    </a:p>
                    <a:p>
                      <a:pPr marL="182245" marR="172085" indent="-635" algn="ctr">
                        <a:lnSpc>
                          <a:spcPct val="100000"/>
                        </a:lnSpc>
                      </a:pPr>
                      <a:r>
                        <a:rPr sz="14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исполне</a:t>
                      </a:r>
                      <a:r>
                        <a:rPr sz="1400" b="1" spc="-4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400" b="1" spc="-4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 </a:t>
                      </a:r>
                      <a:r>
                        <a:rPr sz="1400" b="1" spc="-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ния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первона- </a:t>
                      </a:r>
                      <a:r>
                        <a:rPr sz="1400" b="1" spc="-4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ч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а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л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ьн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400" b="1" spc="-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г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 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плана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1280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400" dirty="0">
                        <a:latin typeface="Arial"/>
                        <a:cs typeface="Arial"/>
                      </a:endParaRPr>
                    </a:p>
                    <a:p>
                      <a:pPr marL="194310" marR="18415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исп</a:t>
                      </a:r>
                      <a:r>
                        <a:rPr sz="1400" b="1" spc="-4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4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л</a:t>
                      </a:r>
                      <a:r>
                        <a:rPr sz="14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400" b="1" spc="-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ения</a:t>
                      </a:r>
                      <a:endParaRPr sz="1400" dirty="0">
                        <a:latin typeface="Arial"/>
                        <a:cs typeface="Arial"/>
                      </a:endParaRPr>
                    </a:p>
                    <a:p>
                      <a:pPr marL="95250" marR="85090" indent="-1905" algn="ctr">
                        <a:lnSpc>
                          <a:spcPct val="100000"/>
                        </a:lnSpc>
                      </a:pPr>
                      <a:r>
                        <a:rPr sz="14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уточнен-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ного</a:t>
                      </a:r>
                      <a:r>
                        <a:rPr sz="1400" b="1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плана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16256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2192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20" dirty="0">
                          <a:latin typeface="Arial"/>
                          <a:cs typeface="Arial"/>
                        </a:rPr>
                        <a:t>Налоговые д</a:t>
                      </a:r>
                      <a:r>
                        <a:rPr sz="1400" b="1" spc="-20" dirty="0" err="1">
                          <a:latin typeface="Arial"/>
                          <a:cs typeface="Arial"/>
                        </a:rPr>
                        <a:t>оходы</a:t>
                      </a:r>
                      <a:r>
                        <a:rPr sz="1400" b="1" spc="-20" dirty="0">
                          <a:latin typeface="Arial"/>
                          <a:cs typeface="Arial"/>
                        </a:rPr>
                        <a:t>,</a:t>
                      </a:r>
                      <a:endParaRPr sz="1400" dirty="0">
                        <a:latin typeface="Arial"/>
                        <a:cs typeface="Arial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Arial"/>
                          <a:cs typeface="Arial"/>
                        </a:rPr>
                        <a:t>в</a:t>
                      </a:r>
                      <a:r>
                        <a:rPr sz="14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30" dirty="0">
                          <a:latin typeface="Arial"/>
                          <a:cs typeface="Arial"/>
                        </a:rPr>
                        <a:t>том</a:t>
                      </a:r>
                      <a:r>
                        <a:rPr sz="1400" b="1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10" dirty="0">
                          <a:latin typeface="Arial"/>
                          <a:cs typeface="Arial"/>
                        </a:rPr>
                        <a:t>числе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66 846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67 374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69</a:t>
                      </a:r>
                      <a:r>
                        <a:rPr lang="ru-RU" sz="1400" b="1" spc="-5" baseline="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470,6</a:t>
                      </a:r>
                      <a:endParaRPr lang="ru-RU"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en-US" sz="1400" b="1" spc="-20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62</a:t>
                      </a:r>
                      <a:r>
                        <a:rPr lang="en-US" sz="1400" b="1" spc="-20" baseline="0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 826</a:t>
                      </a:r>
                      <a:r>
                        <a:rPr lang="ru-RU" sz="1400" b="1" spc="-20" baseline="0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,</a:t>
                      </a:r>
                      <a:r>
                        <a:rPr lang="en-US" sz="1400" b="1" spc="-20" baseline="0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b="1" spc="-2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lang="ru-RU" sz="1400" b="1" spc="-20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03,9</a:t>
                      </a:r>
                      <a:r>
                        <a:rPr lang="ru-RU" sz="1400" b="1" spc="-20" baseline="0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5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103,1</a:t>
                      </a:r>
                      <a:r>
                        <a:rPr sz="1400" b="1" spc="-35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1816">
                <a:tc>
                  <a:txBody>
                    <a:bodyPr/>
                    <a:lstStyle/>
                    <a:p>
                      <a:pPr marL="91440" marR="69913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10" dirty="0">
                          <a:latin typeface="Arial"/>
                          <a:cs typeface="Arial"/>
                        </a:rPr>
                        <a:t>НДФЛ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en-US" sz="14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41 737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en-US" sz="14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41 737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r>
                        <a:rPr lang="en-US"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</a:t>
                      </a:r>
                      <a:r>
                        <a:rPr lang="en-US" sz="1400" b="1" spc="-5" baseline="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141 </a:t>
                      </a:r>
                      <a:r>
                        <a:rPr lang="ru-RU" sz="1400" b="1" spc="-5" baseline="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,</a:t>
                      </a:r>
                      <a:r>
                        <a:rPr lang="en-US" sz="1400" b="1" spc="-5" baseline="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7874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3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spc="-4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41</a:t>
                      </a:r>
                      <a:r>
                        <a:rPr lang="en-US" sz="1400" b="1" spc="-45" baseline="0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 790</a:t>
                      </a:r>
                      <a:endParaRPr lang="ru-RU" sz="1400" dirty="0">
                        <a:latin typeface="Arial"/>
                        <a:cs typeface="Arial"/>
                      </a:endParaRPr>
                    </a:p>
                    <a:p>
                      <a:pPr marR="787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105,7</a:t>
                      </a:r>
                      <a:r>
                        <a:rPr sz="1400" b="1" spc="-3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105,8</a:t>
                      </a:r>
                      <a:r>
                        <a:rPr sz="1400" b="1" spc="-30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1816">
                <a:tc>
                  <a:txBody>
                    <a:bodyPr/>
                    <a:lstStyle/>
                    <a:p>
                      <a:pPr marL="91440" marR="45656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dirty="0">
                          <a:latin typeface="Arial"/>
                          <a:cs typeface="Arial"/>
                        </a:rPr>
                        <a:t>Акцизы</a:t>
                      </a:r>
                    </a:p>
                    <a:p>
                      <a:pPr marL="91440" marR="45656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8 </a:t>
                      </a:r>
                      <a:r>
                        <a:rPr lang="en-US" sz="14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9</a:t>
                      </a:r>
                      <a:r>
                        <a:rPr lang="en-US" sz="1400" b="1" spc="-5" baseline="0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38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en-US" sz="14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9</a:t>
                      </a:r>
                      <a:r>
                        <a:rPr lang="en-US" sz="1400" b="1" spc="-5" baseline="0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 466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en-US"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10</a:t>
                      </a:r>
                      <a:r>
                        <a:rPr lang="en-US" sz="1400" b="1" spc="-5" baseline="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403</a:t>
                      </a:r>
                      <a:r>
                        <a:rPr lang="ru-RU" sz="1400" b="1" spc="-5" baseline="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,</a:t>
                      </a:r>
                      <a:r>
                        <a:rPr lang="en-US" sz="1400" b="1" spc="-5" baseline="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en-US" sz="14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9</a:t>
                      </a:r>
                      <a:r>
                        <a:rPr lang="en-US" sz="1400" b="1" spc="-5" baseline="0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 335</a:t>
                      </a:r>
                      <a:r>
                        <a:rPr lang="ru-RU" sz="1400" b="1" spc="-5" baseline="0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,</a:t>
                      </a:r>
                      <a:r>
                        <a:rPr lang="en-US" sz="1400" b="1" spc="-5" baseline="0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b="1" spc="-5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lang="ru-RU" sz="14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16,4</a:t>
                      </a:r>
                      <a:r>
                        <a:rPr sz="1400" b="1" spc="-3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109,9</a:t>
                      </a:r>
                      <a:r>
                        <a:rPr sz="1400" b="1" spc="-5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2874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400" b="1" spc="-25" dirty="0">
                          <a:latin typeface="Arial"/>
                          <a:cs typeface="Arial"/>
                        </a:rPr>
                        <a:t>Налог на совокупный доход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en-US" sz="14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14</a:t>
                      </a:r>
                      <a:r>
                        <a:rPr lang="en-US" sz="1400" b="1" spc="-5" baseline="0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 641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83185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3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lang="en-US" sz="14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4</a:t>
                      </a:r>
                      <a:r>
                        <a:rPr lang="en-US" sz="1400" b="1" spc="-5" baseline="0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 641</a:t>
                      </a:r>
                      <a:endParaRPr lang="ru-RU" sz="1400" dirty="0">
                        <a:latin typeface="Arial"/>
                        <a:cs typeface="Arial"/>
                      </a:endParaRPr>
                    </a:p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endParaRPr lang="ru-RU" sz="14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en-US"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13</a:t>
                      </a:r>
                      <a:r>
                        <a:rPr lang="en-US" sz="1400" b="1" spc="-5" baseline="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740</a:t>
                      </a:r>
                      <a:r>
                        <a:rPr lang="ru-RU" sz="1400" b="1" spc="-5" baseline="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,</a:t>
                      </a:r>
                      <a:r>
                        <a:rPr lang="en-US" sz="1400" b="1" spc="-5" baseline="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lang="ru-RU" sz="14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R="77470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en-US" sz="1400" b="1" spc="-4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9</a:t>
                      </a:r>
                      <a:r>
                        <a:rPr lang="en-US" sz="1400" b="1" spc="-45" baseline="0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 950</a:t>
                      </a:r>
                      <a:r>
                        <a:rPr lang="ru-RU" sz="1400" b="1" spc="-45" baseline="0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,</a:t>
                      </a:r>
                      <a:r>
                        <a:rPr lang="en-US" sz="1400" b="1" spc="-45" baseline="0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77470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400" b="1" spc="-4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93,8</a:t>
                      </a:r>
                      <a:r>
                        <a:rPr sz="1400" b="1" spc="-45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93,8</a:t>
                      </a:r>
                      <a:r>
                        <a:rPr sz="1400" b="1" spc="-35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6349">
                <a:tc>
                  <a:txBody>
                    <a:bodyPr/>
                    <a:lstStyle/>
                    <a:p>
                      <a:pPr marL="91440" marR="61849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400" b="1" spc="-5" dirty="0">
                          <a:latin typeface="Arial"/>
                          <a:cs typeface="Arial"/>
                        </a:rPr>
                        <a:t>Государственная пошлина</a:t>
                      </a:r>
                      <a:endParaRPr lang="ru-RU" sz="14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4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1 5</a:t>
                      </a:r>
                      <a:r>
                        <a:rPr lang="ru-RU" sz="1400" b="1" spc="-5" baseline="0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30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1 530</a:t>
                      </a:r>
                      <a:endParaRPr lang="ru-RU" sz="14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lang="ru-RU" sz="1400" b="1" spc="-5" baseline="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185,2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-4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 </a:t>
                      </a:r>
                      <a:r>
                        <a:rPr lang="en-US" sz="1400" b="1" spc="-4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750</a:t>
                      </a:r>
                      <a:r>
                        <a:rPr lang="ru-RU" sz="1400" b="1" spc="-4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,1</a:t>
                      </a:r>
                      <a:endParaRPr lang="ru-RU" sz="1400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-4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77,5 </a:t>
                      </a:r>
                      <a:r>
                        <a:rPr lang="ru-RU" sz="14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lang="ru-RU" sz="1400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77,5</a:t>
                      </a:r>
                      <a:r>
                        <a:rPr lang="ru-RU" sz="1400" b="1" spc="-5" baseline="0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lang="ru-RU" sz="1400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927083" y="6537756"/>
            <a:ext cx="13843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004E4B"/>
                </a:solidFill>
                <a:latin typeface="Arial"/>
                <a:cs typeface="Arial"/>
              </a:rPr>
              <a:t>4</a:t>
            </a:r>
            <a:endParaRPr sz="16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1143000"/>
          </a:xfrm>
          <a:custGeom>
            <a:avLst/>
            <a:gdLst/>
            <a:ahLst/>
            <a:cxnLst/>
            <a:rect l="l" t="t" r="r" b="b"/>
            <a:pathLst>
              <a:path w="9144000" h="1143000">
                <a:moveTo>
                  <a:pt x="0" y="0"/>
                </a:moveTo>
                <a:lnTo>
                  <a:pt x="0" y="1143000"/>
                </a:lnTo>
                <a:lnTo>
                  <a:pt x="9143999" y="1143000"/>
                </a:lnTo>
                <a:lnTo>
                  <a:pt x="9143999" y="0"/>
                </a:lnTo>
                <a:lnTo>
                  <a:pt x="0" y="0"/>
                </a:lnTo>
                <a:close/>
              </a:path>
            </a:pathLst>
          </a:custGeom>
          <a:solidFill>
            <a:srgbClr val="0450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944676" y="422528"/>
            <a:ext cx="720280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ИСПОЛНЕНИЕ</a:t>
            </a:r>
            <a:r>
              <a:rPr spc="-30" dirty="0"/>
              <a:t> </a:t>
            </a:r>
            <a:r>
              <a:rPr dirty="0"/>
              <a:t>ПО</a:t>
            </a:r>
            <a:r>
              <a:rPr spc="-30" dirty="0"/>
              <a:t> </a:t>
            </a:r>
            <a:r>
              <a:rPr dirty="0"/>
              <a:t>НЕНАЛОГОВЫМ</a:t>
            </a:r>
            <a:r>
              <a:rPr spc="-25" dirty="0"/>
              <a:t> ДОХОДАМ</a:t>
            </a:r>
            <a:r>
              <a:rPr spc="-55" dirty="0"/>
              <a:t> </a:t>
            </a:r>
            <a:r>
              <a:rPr dirty="0"/>
              <a:t>(</a:t>
            </a:r>
            <a:r>
              <a:rPr lang="ru-RU" dirty="0" err="1"/>
              <a:t>тыс</a:t>
            </a:r>
            <a:r>
              <a:rPr dirty="0"/>
              <a:t>.</a:t>
            </a:r>
            <a:r>
              <a:rPr spc="-30" dirty="0"/>
              <a:t> </a:t>
            </a:r>
            <a:r>
              <a:rPr spc="-15" dirty="0"/>
              <a:t>руб.)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1355216" y="5958941"/>
            <a:ext cx="29781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sz="1200" b="1" spc="5" dirty="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,1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298697" y="5827877"/>
            <a:ext cx="29781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3</a:t>
            </a:r>
            <a:r>
              <a:rPr sz="1200" b="1" spc="5" dirty="0">
                <a:solidFill>
                  <a:srgbClr val="FFFFFF"/>
                </a:solidFill>
                <a:latin typeface="Calibri"/>
                <a:cs typeface="Calibri"/>
              </a:rPr>
              <a:t>5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,5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333880" y="5574284"/>
            <a:ext cx="34226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r>
              <a:rPr sz="1400" b="1" spc="-10" dirty="0">
                <a:solidFill>
                  <a:srgbClr val="FFFFFF"/>
                </a:solidFill>
                <a:latin typeface="Calibri"/>
                <a:cs typeface="Calibri"/>
              </a:rPr>
              <a:t>9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,3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277361" y="4806188"/>
            <a:ext cx="493395" cy="3975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525"/>
              </a:lnSpc>
              <a:spcBef>
                <a:spcPts val="100"/>
              </a:spcBef>
            </a:pP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13,7</a:t>
            </a:r>
            <a:endParaRPr sz="1400" dirty="0">
              <a:latin typeface="Calibri"/>
              <a:cs typeface="Calibri"/>
            </a:endParaRPr>
          </a:p>
          <a:p>
            <a:pPr marL="254635">
              <a:lnSpc>
                <a:spcPts val="1525"/>
              </a:lnSpc>
            </a:pP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5,2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333880" y="5031994"/>
            <a:ext cx="342265" cy="427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1755">
              <a:lnSpc>
                <a:spcPts val="1580"/>
              </a:lnSpc>
              <a:spcBef>
                <a:spcPts val="100"/>
              </a:spcBef>
            </a:pPr>
            <a:r>
              <a:rPr sz="1400" b="1" spc="-5" dirty="0">
                <a:solidFill>
                  <a:srgbClr val="FFFFFF"/>
                </a:solidFill>
                <a:latin typeface="Calibri"/>
                <a:cs typeface="Calibri"/>
              </a:rPr>
              <a:t>1,9</a:t>
            </a:r>
            <a:endParaRPr sz="1400">
              <a:latin typeface="Calibri"/>
              <a:cs typeface="Calibri"/>
            </a:endParaRPr>
          </a:p>
          <a:p>
            <a:pPr marL="12700">
              <a:lnSpc>
                <a:spcPts val="1580"/>
              </a:lnSpc>
            </a:pP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r>
              <a:rPr sz="1400" b="1" spc="-10" dirty="0">
                <a:solidFill>
                  <a:srgbClr val="FFFFFF"/>
                </a:solidFill>
                <a:latin typeface="Calibri"/>
                <a:cs typeface="Calibri"/>
              </a:rPr>
              <a:t>0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,3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093211" y="4632452"/>
            <a:ext cx="25146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5</a:t>
            </a:r>
            <a:r>
              <a:rPr sz="1400" b="1" spc="-10" dirty="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4</a:t>
            </a:r>
            <a:endParaRPr sz="1400">
              <a:latin typeface="Calibri"/>
              <a:cs typeface="Calibri"/>
            </a:endParaRPr>
          </a:p>
        </p:txBody>
      </p:sp>
      <p:graphicFrame>
        <p:nvGraphicFramePr>
          <p:cNvPr id="44" name="object 5">
            <a:extLst>
              <a:ext uri="{FF2B5EF4-FFF2-40B4-BE49-F238E27FC236}">
                <a16:creationId xmlns:a16="http://schemas.microsoft.com/office/drawing/2014/main" id="{923A16AE-5BB3-7066-76C9-F43FC1617E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089559"/>
              </p:ext>
            </p:extLst>
          </p:nvPr>
        </p:nvGraphicFramePr>
        <p:xfrm>
          <a:off x="142843" y="1222019"/>
          <a:ext cx="8643998" cy="522381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431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30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97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45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945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9998">
                  <a:extLst>
                    <a:ext uri="{9D8B030D-6E8A-4147-A177-3AD203B41FA5}">
                      <a16:colId xmlns:a16="http://schemas.microsoft.com/office/drawing/2014/main" val="3301767092"/>
                    </a:ext>
                  </a:extLst>
                </a:gridCol>
                <a:gridCol w="9889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11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245745" marR="236220" indent="210185" algn="ctr">
                        <a:lnSpc>
                          <a:spcPct val="100000"/>
                        </a:lnSpc>
                        <a:spcBef>
                          <a:spcPts val="1135"/>
                        </a:spcBef>
                      </a:pPr>
                      <a:r>
                        <a:rPr sz="1200" b="1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 </a:t>
                      </a:r>
                      <a:r>
                        <a:rPr sz="1200" b="1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пе</a:t>
                      </a:r>
                      <a:r>
                        <a:rPr sz="1200" b="1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sz="1200" b="1" spc="-2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в</a:t>
                      </a:r>
                      <a:r>
                        <a:rPr sz="12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200" b="1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2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а-  ча</a:t>
                      </a:r>
                      <a:r>
                        <a:rPr sz="1200" b="1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л</a:t>
                      </a:r>
                      <a:r>
                        <a:rPr sz="12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ьный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179070" marR="168910" indent="-1905" algn="ctr">
                        <a:lnSpc>
                          <a:spcPct val="100000"/>
                        </a:lnSpc>
                        <a:spcBef>
                          <a:spcPts val="1135"/>
                        </a:spcBef>
                      </a:pPr>
                      <a:r>
                        <a:rPr sz="1200" b="1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 </a:t>
                      </a:r>
                      <a:r>
                        <a:rPr sz="1200" b="1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у</a:t>
                      </a:r>
                      <a:r>
                        <a:rPr sz="1200" b="1" spc="-4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то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ч</a:t>
                      </a:r>
                      <a:r>
                        <a:rPr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2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е</a:t>
                      </a:r>
                      <a:r>
                        <a:rPr sz="1200" b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-  </a:t>
                      </a:r>
                      <a:r>
                        <a:rPr sz="12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ный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R="96520" algn="ctr">
                        <a:lnSpc>
                          <a:spcPct val="100000"/>
                        </a:lnSpc>
                      </a:pPr>
                      <a:r>
                        <a:rPr lang="ru-RU"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</a:t>
                      </a:r>
                      <a:r>
                        <a:rPr sz="12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сполнено</a:t>
                      </a:r>
                      <a:endParaRPr lang="ru-RU" sz="1200" b="1" spc="-10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  <a:p>
                      <a:pPr marR="96520" algn="ctr">
                        <a:lnSpc>
                          <a:spcPct val="100000"/>
                        </a:lnSpc>
                      </a:pPr>
                      <a:r>
                        <a:rPr lang="ru-RU"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2023 год 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R="96520" algn="ctr">
                        <a:lnSpc>
                          <a:spcPct val="100000"/>
                        </a:lnSpc>
                      </a:pPr>
                      <a:r>
                        <a:rPr lang="ru-RU"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Исполнено</a:t>
                      </a:r>
                    </a:p>
                    <a:p>
                      <a:pPr marR="96520" algn="ctr">
                        <a:lnSpc>
                          <a:spcPct val="100000"/>
                        </a:lnSpc>
                      </a:pPr>
                      <a:r>
                        <a:rPr lang="ru-RU"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2022</a:t>
                      </a:r>
                      <a:r>
                        <a:rPr lang="ru-RU" sz="1200" b="1" spc="-10" baseline="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год </a:t>
                      </a:r>
                      <a:endParaRPr lang="ru-RU" sz="1200" dirty="0">
                        <a:latin typeface="Arial"/>
                        <a:cs typeface="Arial"/>
                      </a:endParaRPr>
                    </a:p>
                    <a:p>
                      <a:pPr marL="444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200" dirty="0">
                        <a:latin typeface="Arial"/>
                        <a:cs typeface="Arial"/>
                      </a:endParaRPr>
                    </a:p>
                    <a:p>
                      <a:pPr marL="182245" marR="172085" indent="-635" algn="ctr">
                        <a:lnSpc>
                          <a:spcPct val="100000"/>
                        </a:lnSpc>
                      </a:pPr>
                      <a:r>
                        <a:rPr sz="12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исполне</a:t>
                      </a:r>
                      <a:r>
                        <a:rPr sz="1200" b="1" spc="-4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200" b="1" spc="-4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 </a:t>
                      </a:r>
                      <a:r>
                        <a:rPr sz="1200" b="1" spc="-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ния</a:t>
                      </a:r>
                      <a:r>
                        <a:rPr sz="12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первона- </a:t>
                      </a:r>
                      <a:r>
                        <a:rPr sz="1200" b="1" spc="-4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ч</a:t>
                      </a:r>
                      <a:r>
                        <a:rPr sz="12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а</a:t>
                      </a:r>
                      <a:r>
                        <a:rPr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л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ьн</a:t>
                      </a:r>
                      <a:r>
                        <a:rPr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200" b="1" spc="-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г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  </a:t>
                      </a:r>
                      <a:r>
                        <a:rPr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плана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1280"/>
                        </a:spcBef>
                      </a:pPr>
                      <a:r>
                        <a:rPr sz="12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200" dirty="0">
                        <a:latin typeface="Arial"/>
                        <a:cs typeface="Arial"/>
                      </a:endParaRPr>
                    </a:p>
                    <a:p>
                      <a:pPr marL="194310" marR="18415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исп</a:t>
                      </a:r>
                      <a:r>
                        <a:rPr sz="1200" b="1" spc="-4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2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л</a:t>
                      </a:r>
                      <a:r>
                        <a:rPr sz="12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200" b="1" spc="-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ения</a:t>
                      </a:r>
                      <a:endParaRPr sz="1200" dirty="0">
                        <a:latin typeface="Arial"/>
                        <a:cs typeface="Arial"/>
                      </a:endParaRPr>
                    </a:p>
                    <a:p>
                      <a:pPr marL="95250" marR="85090" indent="-1905" algn="ctr">
                        <a:lnSpc>
                          <a:spcPct val="100000"/>
                        </a:lnSpc>
                      </a:pPr>
                      <a:r>
                        <a:rPr sz="1200" b="1" spc="-1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уточненного</a:t>
                      </a:r>
                      <a:r>
                        <a:rPr sz="1200" b="1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плана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16256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3227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20" dirty="0">
                          <a:latin typeface="Arial" pitchFamily="34" charset="0"/>
                          <a:cs typeface="Arial" pitchFamily="34" charset="0"/>
                        </a:rPr>
                        <a:t>Неналоговые д</a:t>
                      </a:r>
                      <a:r>
                        <a:rPr sz="1200" b="1" spc="-20" dirty="0" err="1">
                          <a:latin typeface="Arial" pitchFamily="34" charset="0"/>
                          <a:cs typeface="Arial" pitchFamily="34" charset="0"/>
                        </a:rPr>
                        <a:t>оходы</a:t>
                      </a:r>
                      <a:r>
                        <a:rPr sz="1200" b="1" spc="-20" dirty="0"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  <a:endParaRPr sz="12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Arial" pitchFamily="34" charset="0"/>
                          <a:cs typeface="Arial" pitchFamily="34" charset="0"/>
                        </a:rPr>
                        <a:t>в</a:t>
                      </a:r>
                      <a:r>
                        <a:rPr sz="1200" b="1" spc="-15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sz="1200" b="1" spc="-30" dirty="0">
                          <a:latin typeface="Arial" pitchFamily="34" charset="0"/>
                          <a:cs typeface="Arial" pitchFamily="34" charset="0"/>
                        </a:rPr>
                        <a:t>том</a:t>
                      </a:r>
                      <a:r>
                        <a:rPr sz="1200" b="1" spc="15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sz="1200" b="1" spc="-10" dirty="0">
                          <a:latin typeface="Arial" pitchFamily="34" charset="0"/>
                          <a:cs typeface="Arial" pitchFamily="34" charset="0"/>
                        </a:rPr>
                        <a:t>числе</a:t>
                      </a:r>
                      <a:endParaRPr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2 547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73</a:t>
                      </a:r>
                      <a:r>
                        <a:rPr lang="ru-RU" sz="1200" b="1" spc="-5" baseline="0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 048,3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8</a:t>
                      </a:r>
                      <a:r>
                        <a:rPr lang="ru-RU" sz="1200" b="1" spc="-5" baseline="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890,3</a:t>
                      </a:r>
                      <a:endParaRPr lang="ru-RU"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20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6 605,7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20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349</a:t>
                      </a:r>
                      <a:r>
                        <a:rPr lang="ru-RU" sz="1200" b="1" spc="-20" baseline="0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5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12,2</a:t>
                      </a:r>
                      <a:r>
                        <a:rPr sz="1200" b="1" spc="-5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1716">
                <a:tc>
                  <a:txBody>
                    <a:bodyPr/>
                    <a:lstStyle/>
                    <a:p>
                      <a:pPr marL="91440" marR="69913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10" dirty="0">
                          <a:latin typeface="Arial" pitchFamily="34" charset="0"/>
                          <a:cs typeface="Arial" pitchFamily="34" charset="0"/>
                        </a:rPr>
                        <a:t>Доходы от использования имущества</a:t>
                      </a:r>
                      <a:endParaRPr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1 534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3 208,0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3 249,0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7874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3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spc="-4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3 116,2</a:t>
                      </a:r>
                      <a:endParaRPr lang="ru-RU" sz="1200" dirty="0">
                        <a:latin typeface="Arial"/>
                        <a:cs typeface="Arial"/>
                      </a:endParaRPr>
                    </a:p>
                    <a:p>
                      <a:pPr marR="787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211,8 </a:t>
                      </a:r>
                      <a:r>
                        <a:rPr sz="12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101,3</a:t>
                      </a:r>
                      <a:r>
                        <a:rPr sz="1200" b="1" spc="-3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2054">
                <a:tc>
                  <a:txBody>
                    <a:bodyPr/>
                    <a:lstStyle/>
                    <a:p>
                      <a:pPr marL="91440" marR="69913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10" dirty="0">
                          <a:latin typeface="Arial" pitchFamily="34" charset="0"/>
                          <a:cs typeface="Arial" pitchFamily="34" charset="0"/>
                        </a:rPr>
                        <a:t>Платежи при пользовании природными ресурсами</a:t>
                      </a:r>
                      <a:endParaRPr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108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680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666,3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7874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3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spc="-4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679,1</a:t>
                      </a:r>
                      <a:endParaRPr lang="ru-RU"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616,9</a:t>
                      </a:r>
                      <a:r>
                        <a:rPr sz="1200" b="1" spc="-3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98</a:t>
                      </a:r>
                      <a:r>
                        <a:rPr lang="ru-RU" sz="1200" b="1" spc="-5" baseline="0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5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124002"/>
                  </a:ext>
                </a:extLst>
              </a:tr>
              <a:tr h="401377">
                <a:tc>
                  <a:txBody>
                    <a:bodyPr/>
                    <a:lstStyle/>
                    <a:p>
                      <a:pPr marL="91440" marR="45656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dirty="0">
                          <a:latin typeface="Arial" pitchFamily="34" charset="0"/>
                          <a:cs typeface="Arial" pitchFamily="34" charset="0"/>
                        </a:rPr>
                        <a:t>Доходы от платных услуг</a:t>
                      </a: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34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34,1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4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21,8</a:t>
                      </a:r>
                      <a:endParaRPr sz="1200" b="1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100,3</a:t>
                      </a:r>
                      <a:r>
                        <a:rPr lang="ru-RU" sz="1200" b="1" spc="-5" baseline="0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5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9279">
                <a:tc>
                  <a:txBody>
                    <a:bodyPr/>
                    <a:lstStyle/>
                    <a:p>
                      <a:pPr marL="91440" marR="61849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b="1" spc="-5" dirty="0">
                          <a:latin typeface="Arial" pitchFamily="34" charset="0"/>
                          <a:cs typeface="Arial" pitchFamily="34" charset="0"/>
                        </a:rPr>
                        <a:t>Доходы от продажи матер. и </a:t>
                      </a:r>
                      <a:r>
                        <a:rPr lang="ru-RU" sz="1200" b="1" spc="-5" dirty="0" err="1">
                          <a:latin typeface="Arial" pitchFamily="34" charset="0"/>
                          <a:cs typeface="Arial" pitchFamily="34" charset="0"/>
                        </a:rPr>
                        <a:t>нематер</a:t>
                      </a:r>
                      <a:r>
                        <a:rPr lang="ru-RU" sz="1200" b="1" spc="-5" dirty="0">
                          <a:latin typeface="Arial" pitchFamily="34" charset="0"/>
                          <a:cs typeface="Arial" pitchFamily="34" charset="0"/>
                        </a:rPr>
                        <a:t>. активов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520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83185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3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67</a:t>
                      </a:r>
                      <a:r>
                        <a:rPr lang="ru-RU" sz="1200" b="1" spc="-5" baseline="0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 603,3</a:t>
                      </a:r>
                      <a:endParaRPr lang="ru-RU" sz="1200" dirty="0">
                        <a:latin typeface="Arial"/>
                        <a:cs typeface="Arial"/>
                      </a:endParaRPr>
                    </a:p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endParaRPr lang="ru-RU" sz="12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</a:t>
                      </a:r>
                      <a:r>
                        <a:rPr lang="ru-RU" sz="1200" b="1" spc="-5" baseline="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417,5</a:t>
                      </a:r>
                      <a:endParaRPr lang="ru-RU" sz="12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R="77470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b="1" spc="-4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lang="ru-RU" sz="1200" b="1" spc="-45" baseline="0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 927,7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77470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b="1" spc="-4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657,2 </a:t>
                      </a:r>
                      <a:r>
                        <a:rPr sz="12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5,1</a:t>
                      </a:r>
                      <a:r>
                        <a:rPr sz="1200" b="1" spc="-3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2004">
                <a:tc>
                  <a:txBody>
                    <a:bodyPr/>
                    <a:lstStyle/>
                    <a:p>
                      <a:pPr marL="91440" marR="61849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b="1" spc="-5" dirty="0" err="1">
                          <a:latin typeface="Arial" pitchFamily="34" charset="0"/>
                          <a:cs typeface="Arial" pitchFamily="34" charset="0"/>
                        </a:rPr>
                        <a:t>Штрафы,санкции</a:t>
                      </a:r>
                      <a:r>
                        <a:rPr lang="ru-RU" sz="1200" b="1" spc="-5" dirty="0"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r>
                        <a:rPr lang="ru-RU" sz="1200" b="1" spc="-5" dirty="0" err="1">
                          <a:latin typeface="Arial" pitchFamily="34" charset="0"/>
                          <a:cs typeface="Arial" pitchFamily="34" charset="0"/>
                        </a:rPr>
                        <a:t>возмещ.ущерба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385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lang="ru-RU" sz="1200" b="1" spc="-5" baseline="0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 515</a:t>
                      </a:r>
                      <a:endParaRPr lang="ru-RU" sz="12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1 515,4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spc="-4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778,1</a:t>
                      </a:r>
                      <a:endParaRPr lang="ru-RU" sz="1200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spc="-4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393,6 </a:t>
                      </a:r>
                      <a:r>
                        <a:rPr lang="ru-RU" sz="1200" b="1" spc="-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lang="ru-RU" sz="1200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100,1</a:t>
                      </a:r>
                      <a:r>
                        <a:rPr lang="ru-RU" sz="1200" b="1" spc="-3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2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lang="ru-RU" sz="1200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0250">
                <a:tc>
                  <a:txBody>
                    <a:bodyPr/>
                    <a:lstStyle/>
                    <a:p>
                      <a:pPr marL="91440" marR="61849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33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>
                          <a:latin typeface="Arial" pitchFamily="34" charset="0"/>
                          <a:cs typeface="Arial" pitchFamily="34" charset="0"/>
                        </a:rPr>
                        <a:t>Прочие неналоговые доходы</a:t>
                      </a:r>
                    </a:p>
                    <a:p>
                      <a:pPr marL="91440" marR="61849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8,0</a:t>
                      </a:r>
                      <a:endParaRPr lang="ru-RU" sz="12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8,0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spc="-45" dirty="0">
                          <a:solidFill>
                            <a:srgbClr val="004E4B"/>
                          </a:solidFill>
                          <a:latin typeface="Arial"/>
                          <a:cs typeface="Arial"/>
                        </a:rPr>
                        <a:t>82,8</a:t>
                      </a:r>
                      <a:endParaRPr lang="ru-RU" sz="12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100</a:t>
                      </a:r>
                      <a:r>
                        <a:rPr lang="ru-RU" sz="1200" b="1" spc="-5" baseline="0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200" b="1" spc="-5" dirty="0">
                          <a:solidFill>
                            <a:srgbClr val="001C76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lang="ru-RU" sz="12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3910045"/>
                  </a:ext>
                </a:extLst>
              </a:tr>
            </a:tbl>
          </a:graphicData>
        </a:graphic>
      </p:graphicFrame>
      <p:pic>
        <p:nvPicPr>
          <p:cNvPr id="45" name="Picture 2">
            <a:extLst>
              <a:ext uri="{FF2B5EF4-FFF2-40B4-BE49-F238E27FC236}">
                <a16:creationId xmlns:a16="http://schemas.microsoft.com/office/drawing/2014/main" id="{28FAF956-D8A6-B2C5-6B6C-CDFCA5FA11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10" y="139956"/>
            <a:ext cx="590166" cy="393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5179" y="51004"/>
            <a:ext cx="9144000" cy="1143000"/>
          </a:xfrm>
          <a:custGeom>
            <a:avLst/>
            <a:gdLst/>
            <a:ahLst/>
            <a:cxnLst/>
            <a:rect l="l" t="t" r="r" b="b"/>
            <a:pathLst>
              <a:path w="9144000" h="1143000">
                <a:moveTo>
                  <a:pt x="9144000" y="0"/>
                </a:moveTo>
                <a:lnTo>
                  <a:pt x="0" y="0"/>
                </a:lnTo>
                <a:lnTo>
                  <a:pt x="0" y="1143000"/>
                </a:lnTo>
                <a:lnTo>
                  <a:pt x="9144000" y="1143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0450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27989" y="400253"/>
            <a:ext cx="8392795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ИСПОЛНЕНИЕ</a:t>
            </a:r>
            <a:r>
              <a:rPr spc="-30" dirty="0"/>
              <a:t> </a:t>
            </a:r>
            <a:r>
              <a:rPr dirty="0"/>
              <a:t>ПО</a:t>
            </a:r>
            <a:r>
              <a:rPr spc="-30" dirty="0"/>
              <a:t> </a:t>
            </a:r>
            <a:r>
              <a:rPr spc="-5" dirty="0"/>
              <a:t>БЕЗВОЗМЕЗДНЫМ</a:t>
            </a:r>
            <a:r>
              <a:rPr spc="-50" dirty="0"/>
              <a:t> </a:t>
            </a:r>
            <a:r>
              <a:rPr spc="-5" dirty="0"/>
              <a:t>ПОСТУПЛЕНИЯМ</a:t>
            </a:r>
            <a:r>
              <a:rPr spc="-30" dirty="0"/>
              <a:t> </a:t>
            </a:r>
            <a:r>
              <a:rPr dirty="0"/>
              <a:t>(</a:t>
            </a:r>
            <a:r>
              <a:rPr lang="ru-RU" dirty="0" err="1"/>
              <a:t>тыс</a:t>
            </a:r>
            <a:r>
              <a:rPr dirty="0"/>
              <a:t>.</a:t>
            </a:r>
            <a:r>
              <a:rPr spc="-35" dirty="0"/>
              <a:t> </a:t>
            </a:r>
            <a:r>
              <a:rPr spc="-15" dirty="0"/>
              <a:t>руб.)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900286" y="6537756"/>
            <a:ext cx="13843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004E4B"/>
                </a:solidFill>
                <a:latin typeface="Arial"/>
                <a:cs typeface="Arial"/>
              </a:rPr>
              <a:t>5</a:t>
            </a:r>
            <a:endParaRPr sz="16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687951" y="4400803"/>
            <a:ext cx="1052195" cy="43601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417195" algn="ctr">
              <a:lnSpc>
                <a:spcPts val="1290"/>
              </a:lnSpc>
              <a:spcBef>
                <a:spcPts val="100"/>
              </a:spcBef>
            </a:pPr>
            <a:endParaRPr sz="1100" dirty="0">
              <a:latin typeface="Arial"/>
              <a:cs typeface="Arial"/>
            </a:endParaRPr>
          </a:p>
          <a:p>
            <a:pPr marL="376555" marR="5080" indent="-106680">
              <a:lnSpc>
                <a:spcPts val="1260"/>
              </a:lnSpc>
              <a:spcBef>
                <a:spcPts val="740"/>
              </a:spcBef>
            </a:pPr>
            <a:endParaRPr sz="1100" dirty="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169924" y="5700776"/>
            <a:ext cx="40830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469,7</a:t>
            </a:r>
            <a:endParaRPr sz="12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821939" y="5693461"/>
            <a:ext cx="40830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478,9</a:t>
            </a:r>
            <a:endParaRPr sz="12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169924" y="5184775"/>
            <a:ext cx="40830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175,6</a:t>
            </a:r>
            <a:endParaRPr sz="12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821939" y="5032375"/>
            <a:ext cx="40830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347,6</a:t>
            </a:r>
            <a:endParaRPr sz="12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440941" y="4785105"/>
            <a:ext cx="29781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r>
              <a:rPr sz="1200" b="1" spc="5" dirty="0">
                <a:solidFill>
                  <a:srgbClr val="FFFFFF"/>
                </a:solidFill>
                <a:latin typeface="Calibri"/>
                <a:cs typeface="Calibri"/>
              </a:rPr>
              <a:t>3</a:t>
            </a:r>
            <a:r>
              <a:rPr sz="1200" b="1" dirty="0">
                <a:solidFill>
                  <a:srgbClr val="FFFFFF"/>
                </a:solidFill>
                <a:latin typeface="Calibri"/>
                <a:cs typeface="Calibri"/>
              </a:rPr>
              <a:t>,0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1154074" y="4864989"/>
            <a:ext cx="18605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FFFF"/>
                </a:solidFill>
                <a:latin typeface="Calibri"/>
                <a:cs typeface="Calibri"/>
              </a:rPr>
              <a:t>3</a:t>
            </a:r>
            <a:r>
              <a:rPr sz="1000" b="1" spc="-15" dirty="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sz="1000" b="1" spc="-5" dirty="0">
                <a:solidFill>
                  <a:srgbClr val="FFFFFF"/>
                </a:solidFill>
                <a:latin typeface="Calibri"/>
                <a:cs typeface="Calibri"/>
              </a:rPr>
              <a:t>7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40" name="Picture 2">
            <a:extLst>
              <a:ext uri="{FF2B5EF4-FFF2-40B4-BE49-F238E27FC236}">
                <a16:creationId xmlns:a16="http://schemas.microsoft.com/office/drawing/2014/main" id="{9219EBAF-17CA-D63C-E33A-ADD13803D5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59" y="169291"/>
            <a:ext cx="493630" cy="329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1" name="object 5">
            <a:extLst>
              <a:ext uri="{FF2B5EF4-FFF2-40B4-BE49-F238E27FC236}">
                <a16:creationId xmlns:a16="http://schemas.microsoft.com/office/drawing/2014/main" id="{C1CBD1BC-4AAA-F8B4-6582-C07C010446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9885113"/>
              </p:ext>
            </p:extLst>
          </p:nvPr>
        </p:nvGraphicFramePr>
        <p:xfrm>
          <a:off x="105285" y="1212500"/>
          <a:ext cx="8795002" cy="523933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71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61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22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75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252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83468">
                  <a:extLst>
                    <a:ext uri="{9D8B030D-6E8A-4147-A177-3AD203B41FA5}">
                      <a16:colId xmlns:a16="http://schemas.microsoft.com/office/drawing/2014/main" val="3301767092"/>
                    </a:ext>
                  </a:extLst>
                </a:gridCol>
                <a:gridCol w="118851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43586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245745" marR="236220" indent="210185" algn="ctr">
                        <a:lnSpc>
                          <a:spcPct val="100000"/>
                        </a:lnSpc>
                        <a:spcBef>
                          <a:spcPts val="1135"/>
                        </a:spcBef>
                      </a:pPr>
                      <a:r>
                        <a:rPr sz="1200" b="1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 </a:t>
                      </a:r>
                      <a:r>
                        <a:rPr sz="1200" b="1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пе</a:t>
                      </a:r>
                      <a:r>
                        <a:rPr sz="1200" b="1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sz="1200" b="1" spc="-2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в</a:t>
                      </a:r>
                      <a:r>
                        <a:rPr sz="12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200" b="1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lang="ru-RU"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а</a:t>
                      </a:r>
                      <a:r>
                        <a:rPr sz="12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-  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ча</a:t>
                      </a:r>
                      <a:r>
                        <a:rPr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л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ьный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179070" marR="168910" indent="-1905" algn="ctr">
                        <a:lnSpc>
                          <a:spcPct val="100000"/>
                        </a:lnSpc>
                        <a:spcBef>
                          <a:spcPts val="1135"/>
                        </a:spcBef>
                      </a:pPr>
                      <a:r>
                        <a:rPr sz="1200" b="1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 </a:t>
                      </a:r>
                      <a:r>
                        <a:rPr sz="1200" b="1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1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у</a:t>
                      </a:r>
                      <a:r>
                        <a:rPr sz="1200" b="1" spc="-4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то</a:t>
                      </a:r>
                      <a:r>
                        <a:rPr sz="12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ч</a:t>
                      </a:r>
                      <a:r>
                        <a:rPr sz="1200" b="1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200" b="1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е</a:t>
                      </a:r>
                      <a:r>
                        <a:rPr sz="12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-  </a:t>
                      </a:r>
                      <a:r>
                        <a:rPr sz="12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ный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R="96520" algn="ctr">
                        <a:lnSpc>
                          <a:spcPct val="100000"/>
                        </a:lnSpc>
                      </a:pPr>
                      <a:r>
                        <a:rPr lang="ru-RU"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</a:t>
                      </a:r>
                      <a:r>
                        <a:rPr sz="1200" b="1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сполнено</a:t>
                      </a:r>
                      <a:endParaRPr lang="ru-RU" sz="1200" b="1" spc="-10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  <a:p>
                      <a:pPr marR="96520" algn="ctr">
                        <a:lnSpc>
                          <a:spcPct val="100000"/>
                        </a:lnSpc>
                      </a:pPr>
                      <a:r>
                        <a:rPr lang="ru-RU"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2023 год 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R="96520" algn="ctr">
                        <a:lnSpc>
                          <a:spcPct val="100000"/>
                        </a:lnSpc>
                      </a:pPr>
                      <a:r>
                        <a:rPr lang="ru-RU"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Исполнено</a:t>
                      </a:r>
                    </a:p>
                    <a:p>
                      <a:pPr marR="96520" algn="ctr">
                        <a:lnSpc>
                          <a:spcPct val="100000"/>
                        </a:lnSpc>
                      </a:pPr>
                      <a:r>
                        <a:rPr lang="ru-RU"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2022 год </a:t>
                      </a:r>
                      <a:endParaRPr lang="ru-RU" sz="1200" dirty="0">
                        <a:latin typeface="Arial"/>
                        <a:cs typeface="Arial"/>
                      </a:endParaRPr>
                    </a:p>
                    <a:p>
                      <a:pPr marL="444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200" dirty="0">
                        <a:latin typeface="Arial"/>
                        <a:cs typeface="Arial"/>
                      </a:endParaRPr>
                    </a:p>
                    <a:p>
                      <a:pPr marL="182245" marR="172085" indent="-635" algn="ctr">
                        <a:lnSpc>
                          <a:spcPct val="100000"/>
                        </a:lnSpc>
                      </a:pPr>
                      <a:r>
                        <a:rPr sz="12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исполне</a:t>
                      </a:r>
                      <a:r>
                        <a:rPr sz="1200" b="1" spc="-4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200" b="1" spc="-4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 </a:t>
                      </a:r>
                      <a:r>
                        <a:rPr sz="1200" b="1" spc="-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ния</a:t>
                      </a:r>
                      <a:r>
                        <a:rPr sz="12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первона- </a:t>
                      </a:r>
                      <a:r>
                        <a:rPr sz="1200" b="1" spc="-4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ч</a:t>
                      </a:r>
                      <a:r>
                        <a:rPr sz="12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а</a:t>
                      </a:r>
                      <a:r>
                        <a:rPr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л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ьн</a:t>
                      </a:r>
                      <a:r>
                        <a:rPr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200" b="1" spc="-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г</a:t>
                      </a:r>
                      <a:r>
                        <a:rPr sz="12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  </a:t>
                      </a:r>
                      <a:r>
                        <a:rPr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плана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1280"/>
                        </a:spcBef>
                      </a:pPr>
                      <a:r>
                        <a:rPr sz="12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%</a:t>
                      </a:r>
                      <a:endParaRPr sz="1200" dirty="0">
                        <a:latin typeface="Arial"/>
                        <a:cs typeface="Arial"/>
                      </a:endParaRPr>
                    </a:p>
                    <a:p>
                      <a:pPr marL="194310" marR="18415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исп</a:t>
                      </a:r>
                      <a:r>
                        <a:rPr sz="1200" b="1" spc="-4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200" b="1" spc="-10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л</a:t>
                      </a:r>
                      <a:r>
                        <a:rPr sz="1200" b="1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200" b="1" spc="-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ения</a:t>
                      </a:r>
                      <a:endParaRPr sz="1200" dirty="0">
                        <a:latin typeface="Arial"/>
                        <a:cs typeface="Arial"/>
                      </a:endParaRPr>
                    </a:p>
                    <a:p>
                      <a:pPr marL="95250" marR="85090" indent="-1905" algn="ctr">
                        <a:lnSpc>
                          <a:spcPct val="100000"/>
                        </a:lnSpc>
                      </a:pPr>
                      <a:r>
                        <a:rPr sz="12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уточнен- </a:t>
                      </a:r>
                      <a:r>
                        <a:rPr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ного</a:t>
                      </a:r>
                      <a:r>
                        <a:rPr sz="1200" b="1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плана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16256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8319">
                <a:tc>
                  <a:txBody>
                    <a:bodyPr/>
                    <a:lstStyle/>
                    <a:p>
                      <a:pPr marL="9144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3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>
                          <a:latin typeface="Arial" pitchFamily="34" charset="0"/>
                          <a:cs typeface="Arial" pitchFamily="34" charset="0"/>
                        </a:rPr>
                        <a:t>Без</a:t>
                      </a:r>
                      <a:r>
                        <a:rPr lang="ru-RU" sz="1200" b="1" spc="-25" dirty="0">
                          <a:latin typeface="Arial" pitchFamily="34" charset="0"/>
                          <a:cs typeface="Arial" pitchFamily="34" charset="0"/>
                        </a:rPr>
                        <a:t>в</a:t>
                      </a:r>
                      <a:r>
                        <a:rPr lang="ru-RU" sz="1200" b="1" spc="-30" dirty="0">
                          <a:latin typeface="Arial" pitchFamily="34" charset="0"/>
                          <a:cs typeface="Arial" pitchFamily="34" charset="0"/>
                        </a:rPr>
                        <a:t>о</a:t>
                      </a:r>
                      <a:r>
                        <a:rPr lang="ru-RU" sz="1200" b="1" spc="-40" dirty="0">
                          <a:latin typeface="Arial" pitchFamily="34" charset="0"/>
                          <a:cs typeface="Arial" pitchFamily="34" charset="0"/>
                        </a:rPr>
                        <a:t>з</a:t>
                      </a:r>
                      <a:r>
                        <a:rPr lang="ru-RU" sz="1200" b="1" spc="-5" dirty="0">
                          <a:latin typeface="Arial" pitchFamily="34" charset="0"/>
                          <a:cs typeface="Arial" pitchFamily="34" charset="0"/>
                        </a:rPr>
                        <a:t>мез</a:t>
                      </a:r>
                      <a:r>
                        <a:rPr lang="ru-RU" sz="1200" b="1" spc="-10" dirty="0">
                          <a:latin typeface="Arial" pitchFamily="34" charset="0"/>
                          <a:cs typeface="Arial" pitchFamily="34" charset="0"/>
                        </a:rPr>
                        <a:t>д</a:t>
                      </a:r>
                      <a:r>
                        <a:rPr lang="ru-RU" sz="1200" b="1" dirty="0">
                          <a:latin typeface="Arial" pitchFamily="34" charset="0"/>
                          <a:cs typeface="Arial" pitchFamily="34" charset="0"/>
                        </a:rPr>
                        <a:t>ные  </a:t>
                      </a:r>
                      <a:r>
                        <a:rPr lang="ru-RU" sz="1200" b="1" spc="-10" dirty="0">
                          <a:latin typeface="Arial" pitchFamily="34" charset="0"/>
                          <a:cs typeface="Arial" pitchFamily="34" charset="0"/>
                        </a:rPr>
                        <a:t>поступления</a:t>
                      </a:r>
                      <a:r>
                        <a:rPr sz="1200" b="1" spc="-20" dirty="0"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  <a:endParaRPr sz="12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Arial" pitchFamily="34" charset="0"/>
                          <a:cs typeface="Arial" pitchFamily="34" charset="0"/>
                        </a:rPr>
                        <a:t>в</a:t>
                      </a:r>
                      <a:r>
                        <a:rPr sz="1200" b="1" spc="-15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sz="1200" b="1" spc="-30" dirty="0">
                          <a:latin typeface="Arial" pitchFamily="34" charset="0"/>
                          <a:cs typeface="Arial" pitchFamily="34" charset="0"/>
                        </a:rPr>
                        <a:t>том</a:t>
                      </a:r>
                      <a:r>
                        <a:rPr sz="1200" b="1" spc="15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sz="1200" b="1" spc="-10" dirty="0">
                          <a:latin typeface="Arial" pitchFamily="34" charset="0"/>
                          <a:cs typeface="Arial" pitchFamily="34" charset="0"/>
                        </a:rPr>
                        <a:t>числе</a:t>
                      </a:r>
                      <a:endParaRPr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162</a:t>
                      </a:r>
                      <a:r>
                        <a:rPr lang="ru-RU" sz="1400" b="1" spc="-5" baseline="0" dirty="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 900,7</a:t>
                      </a: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 pitchFamily="34" charset="0"/>
                          <a:cs typeface="Arial" pitchFamily="34" charset="0"/>
                        </a:rPr>
                        <a:t>232</a:t>
                      </a:r>
                      <a:r>
                        <a:rPr lang="ru-RU" sz="1400" b="1" spc="-5" baseline="0" dirty="0">
                          <a:solidFill>
                            <a:srgbClr val="001C76"/>
                          </a:solidFill>
                          <a:latin typeface="Arial" pitchFamily="34" charset="0"/>
                          <a:cs typeface="Arial" pitchFamily="34" charset="0"/>
                        </a:rPr>
                        <a:t> 212,7</a:t>
                      </a: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230</a:t>
                      </a:r>
                      <a:r>
                        <a:rPr lang="ru-RU" sz="1400" b="1" spc="-5" baseline="0" dirty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 469,5</a:t>
                      </a: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20" dirty="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223</a:t>
                      </a:r>
                      <a:r>
                        <a:rPr lang="ru-RU" sz="1400" b="1" spc="-20" baseline="0" dirty="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 238,7</a:t>
                      </a: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400" b="1" spc="-2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lang="ru-RU" sz="1400" b="1" spc="-20" dirty="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41,4</a:t>
                      </a:r>
                      <a:r>
                        <a:rPr sz="1400" b="1" spc="-5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 pitchFamily="34" charset="0"/>
                          <a:cs typeface="Arial" pitchFamily="34" charset="0"/>
                        </a:rPr>
                        <a:t>99,2</a:t>
                      </a:r>
                      <a:r>
                        <a:rPr sz="1400" b="1" spc="-35" dirty="0">
                          <a:solidFill>
                            <a:srgbClr val="001C76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001C76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2523">
                <a:tc>
                  <a:txBody>
                    <a:bodyPr/>
                    <a:lstStyle/>
                    <a:p>
                      <a:pPr marL="91440" marR="45656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200" b="1" dirty="0">
                          <a:latin typeface="Arial" pitchFamily="34" charset="0"/>
                          <a:cs typeface="Arial" pitchFamily="34" charset="0"/>
                        </a:rPr>
                        <a:t>Дотации</a:t>
                      </a:r>
                    </a:p>
                    <a:p>
                      <a:pPr marL="91440" marR="45656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endParaRPr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46</a:t>
                      </a:r>
                      <a:r>
                        <a:rPr lang="ru-RU" sz="1400" b="1" spc="-5" baseline="0" dirty="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 350</a:t>
                      </a: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 pitchFamily="34" charset="0"/>
                          <a:cs typeface="Arial" pitchFamily="34" charset="0"/>
                        </a:rPr>
                        <a:t>90</a:t>
                      </a:r>
                      <a:r>
                        <a:rPr lang="ru-RU" sz="1400" b="1" spc="-5" baseline="0" dirty="0">
                          <a:solidFill>
                            <a:srgbClr val="001C76"/>
                          </a:solidFill>
                          <a:latin typeface="Arial" pitchFamily="34" charset="0"/>
                          <a:cs typeface="Arial" pitchFamily="34" charset="0"/>
                        </a:rPr>
                        <a:t> 254</a:t>
                      </a: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90</a:t>
                      </a:r>
                      <a:r>
                        <a:rPr lang="ru-RU" sz="1400" b="1" spc="-5" baseline="0" dirty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 254</a:t>
                      </a: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92</a:t>
                      </a:r>
                      <a:r>
                        <a:rPr lang="ru-RU" sz="1400" b="1" spc="-5" baseline="0" dirty="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 150</a:t>
                      </a: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787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194,7</a:t>
                      </a:r>
                      <a:r>
                        <a:rPr lang="ru-RU" sz="1400" b="1" spc="-5" baseline="0" dirty="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sz="1400" b="1" spc="-30" dirty="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r>
                        <a:rPr sz="1400" b="1" spc="-35" dirty="0">
                          <a:solidFill>
                            <a:srgbClr val="001C76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001C76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388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b="1" spc="-25" dirty="0">
                          <a:latin typeface="Arial" pitchFamily="34" charset="0"/>
                          <a:cs typeface="Arial" pitchFamily="34" charset="0"/>
                        </a:rPr>
                        <a:t>Субсидии</a:t>
                      </a:r>
                      <a:endParaRPr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400" b="1" spc="-5" dirty="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38</a:t>
                      </a:r>
                      <a:r>
                        <a:rPr lang="ru-RU" sz="1400" b="1" spc="-5" baseline="0" dirty="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 417,7</a:t>
                      </a: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83185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3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 pitchFamily="34" charset="0"/>
                          <a:cs typeface="Arial" pitchFamily="34" charset="0"/>
                        </a:rPr>
                        <a:t>44</a:t>
                      </a:r>
                      <a:r>
                        <a:rPr lang="ru-RU" sz="1400" b="1" spc="-5" baseline="0" dirty="0">
                          <a:solidFill>
                            <a:srgbClr val="001C76"/>
                          </a:solidFill>
                          <a:latin typeface="Arial" pitchFamily="34" charset="0"/>
                          <a:cs typeface="Arial" pitchFamily="34" charset="0"/>
                        </a:rPr>
                        <a:t> 320,5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lang="ru-RU" sz="1400" b="1" spc="-5" dirty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43</a:t>
                      </a:r>
                      <a:r>
                        <a:rPr lang="ru-RU" sz="1400" b="1" spc="-5" baseline="0" dirty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 544,9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R="77470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400" b="1" spc="-45" dirty="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46</a:t>
                      </a:r>
                      <a:r>
                        <a:rPr lang="ru-RU" sz="1400" b="1" spc="-45" baseline="0" dirty="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 239,4</a:t>
                      </a: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77470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400" b="1" spc="-45" dirty="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113,3</a:t>
                      </a:r>
                      <a:r>
                        <a:rPr sz="1400" b="1" spc="-45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7810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 pitchFamily="34" charset="0"/>
                          <a:cs typeface="Arial" pitchFamily="34" charset="0"/>
                        </a:rPr>
                        <a:t>98,3</a:t>
                      </a:r>
                      <a:r>
                        <a:rPr sz="1400" b="1" spc="-35">
                          <a:solidFill>
                            <a:srgbClr val="001C76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001C76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9818">
                <a:tc>
                  <a:txBody>
                    <a:bodyPr/>
                    <a:lstStyle/>
                    <a:p>
                      <a:pPr marL="91440" marR="61849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b="1" spc="-5" dirty="0">
                          <a:latin typeface="Arial" pitchFamily="34" charset="0"/>
                          <a:cs typeface="Arial" pitchFamily="34" charset="0"/>
                        </a:rPr>
                        <a:t>Субвенции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400" b="1" spc="-5" dirty="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72</a:t>
                      </a:r>
                      <a:r>
                        <a:rPr lang="ru-RU" sz="1400" b="1" spc="-5" baseline="0" dirty="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 807</a:t>
                      </a: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 pitchFamily="34" charset="0"/>
                          <a:cs typeface="Arial" pitchFamily="34" charset="0"/>
                        </a:rPr>
                        <a:t>89</a:t>
                      </a:r>
                      <a:r>
                        <a:rPr lang="ru-RU" sz="1400" b="1" spc="-5" baseline="0" dirty="0">
                          <a:solidFill>
                            <a:srgbClr val="001C76"/>
                          </a:solidFill>
                          <a:latin typeface="Arial" pitchFamily="34" charset="0"/>
                          <a:cs typeface="Arial" pitchFamily="34" charset="0"/>
                        </a:rPr>
                        <a:t> 605,2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400" b="1" spc="-5" dirty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89</a:t>
                      </a:r>
                      <a:r>
                        <a:rPr lang="ru-RU" sz="1400" b="1" spc="-5" baseline="0" dirty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 059,6</a:t>
                      </a: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-45" dirty="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75 565,2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-45" dirty="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122,3 </a:t>
                      </a:r>
                      <a:r>
                        <a:rPr lang="ru-RU" sz="1400" b="1" spc="-5" dirty="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 pitchFamily="34" charset="0"/>
                          <a:cs typeface="Arial" pitchFamily="34" charset="0"/>
                        </a:rPr>
                        <a:t>99,4</a:t>
                      </a:r>
                      <a:r>
                        <a:rPr lang="ru-RU" sz="1400" b="1" spc="-35" dirty="0">
                          <a:solidFill>
                            <a:srgbClr val="001C76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2150">
                <a:tc>
                  <a:txBody>
                    <a:bodyPr/>
                    <a:lstStyle/>
                    <a:p>
                      <a:pPr marL="91440" marR="61849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b="1" spc="-5" dirty="0">
                          <a:latin typeface="Arial" pitchFamily="34" charset="0"/>
                          <a:cs typeface="Arial" pitchFamily="34" charset="0"/>
                        </a:rPr>
                        <a:t>Иные межбюджетные трансферты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400" b="1" spc="-5" dirty="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5 326</a:t>
                      </a: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r>
                        <a:rPr lang="ru-RU" sz="1400" b="1" spc="-5" baseline="0" dirty="0">
                          <a:solidFill>
                            <a:srgbClr val="001C76"/>
                          </a:solidFill>
                          <a:latin typeface="Arial" pitchFamily="34" charset="0"/>
                          <a:cs typeface="Arial" pitchFamily="34" charset="0"/>
                        </a:rPr>
                        <a:t> 033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400" b="1" spc="-5" dirty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r>
                        <a:rPr lang="ru-RU" sz="1400" b="1" spc="-5" baseline="0" dirty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 614,9</a:t>
                      </a: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-45" dirty="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r>
                        <a:rPr lang="ru-RU" sz="1400" b="1" spc="-45" baseline="0" dirty="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 284,1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-45" dirty="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143,0 </a:t>
                      </a:r>
                      <a:r>
                        <a:rPr lang="ru-RU" sz="1400" b="1" spc="-5" dirty="0">
                          <a:solidFill>
                            <a:srgbClr val="004E4B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 pitchFamily="34" charset="0"/>
                          <a:cs typeface="Arial" pitchFamily="34" charset="0"/>
                        </a:rPr>
                        <a:t>94,8</a:t>
                      </a:r>
                      <a:r>
                        <a:rPr lang="ru-RU" sz="1400" b="1" spc="-35" dirty="0">
                          <a:solidFill>
                            <a:srgbClr val="001C76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b="1" spc="-5" dirty="0">
                          <a:solidFill>
                            <a:srgbClr val="001C76"/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2033190"/>
                  </a:ext>
                </a:extLst>
              </a:tr>
              <a:tr h="782150">
                <a:tc>
                  <a:txBody>
                    <a:bodyPr/>
                    <a:lstStyle/>
                    <a:p>
                      <a:pPr marL="91440" marR="61849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33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spc="-5" dirty="0">
                          <a:latin typeface="Arial" pitchFamily="34" charset="0"/>
                          <a:cs typeface="Arial" pitchFamily="34" charset="0"/>
                        </a:rPr>
                        <a:t>Возврат</a:t>
                      </a:r>
                      <a:r>
                        <a:rPr lang="ru-RU" sz="1200" b="1" spc="-5" baseline="0" dirty="0">
                          <a:latin typeface="Arial" pitchFamily="34" charset="0"/>
                          <a:cs typeface="Arial" pitchFamily="34" charset="0"/>
                        </a:rPr>
                        <a:t> остатков субсидий прошлых лет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91440" marR="61849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R="831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83185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33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-5" dirty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r>
                        <a:rPr lang="ru-RU" sz="1400" b="1" spc="-5" baseline="0" dirty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 3,9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R="8318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6675972"/>
              </p:ext>
            </p:extLst>
          </p:nvPr>
        </p:nvGraphicFramePr>
        <p:xfrm>
          <a:off x="5521300" y="940696"/>
          <a:ext cx="3479856" cy="543499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083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48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66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633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52400" algn="ctr">
                        <a:lnSpc>
                          <a:spcPts val="1870"/>
                        </a:lnSpc>
                      </a:pPr>
                      <a:r>
                        <a:rPr lang="ru-RU" sz="800" b="1" spc="-5" dirty="0">
                          <a:latin typeface="Arial" pitchFamily="34" charset="0"/>
                          <a:cs typeface="Arial" pitchFamily="34" charset="0"/>
                        </a:rPr>
                        <a:t>Исполнено за 2023 год</a:t>
                      </a:r>
                      <a:endParaRPr sz="8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20014" algn="ctr">
                        <a:lnSpc>
                          <a:spcPts val="1870"/>
                        </a:lnSpc>
                      </a:pPr>
                      <a:r>
                        <a:rPr sz="900" b="1" spc="-5"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r>
                        <a:rPr sz="900" b="1" spc="-4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sz="900" b="1" spc="-5">
                          <a:latin typeface="Arial" pitchFamily="34" charset="0"/>
                          <a:cs typeface="Arial" pitchFamily="34" charset="0"/>
                        </a:rPr>
                        <a:t>исп</a:t>
                      </a:r>
                      <a:r>
                        <a:rPr lang="ru-RU" sz="900" b="1" spc="-5" dirty="0" err="1">
                          <a:latin typeface="Arial" pitchFamily="34" charset="0"/>
                          <a:cs typeface="Arial" pitchFamily="34" charset="0"/>
                        </a:rPr>
                        <a:t>олнения</a:t>
                      </a:r>
                      <a:endParaRPr sz="9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4375">
                <a:tc>
                  <a:txBody>
                    <a:bodyPr/>
                    <a:lstStyle/>
                    <a:p>
                      <a:pPr marL="8255" algn="l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900" b="1" spc="-15" dirty="0">
                          <a:latin typeface="Arial" pitchFamily="34" charset="0"/>
                          <a:cs typeface="Arial" pitchFamily="34" charset="0"/>
                        </a:rPr>
                        <a:t>ОБЩЕГОСУДАРСТВЕН-</a:t>
                      </a:r>
                      <a:endParaRPr sz="9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8255" algn="l">
                        <a:lnSpc>
                          <a:spcPts val="1350"/>
                        </a:lnSpc>
                      </a:pPr>
                      <a:r>
                        <a:rPr sz="900" b="1" dirty="0">
                          <a:latin typeface="Arial" pitchFamily="34" charset="0"/>
                          <a:cs typeface="Arial" pitchFamily="34" charset="0"/>
                        </a:rPr>
                        <a:t>НЫЕ</a:t>
                      </a:r>
                      <a:r>
                        <a:rPr sz="900" b="1" spc="-45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sz="900" b="1" spc="-5" dirty="0">
                          <a:latin typeface="Arial" pitchFamily="34" charset="0"/>
                          <a:cs typeface="Arial" pitchFamily="34" charset="0"/>
                        </a:rPr>
                        <a:t>ВОПРОСЫ</a:t>
                      </a:r>
                      <a:endParaRPr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63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r>
                        <a:rPr lang="ru-RU" sz="900" b="1" spc="-10" dirty="0">
                          <a:latin typeface="Arial" pitchFamily="34" charset="0"/>
                          <a:cs typeface="Arial" pitchFamily="34" charset="0"/>
                        </a:rPr>
                        <a:t>47 845,4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1155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r>
                        <a:rPr lang="ru-RU" sz="900" b="1" spc="-10" dirty="0">
                          <a:latin typeface="Arial" pitchFamily="34" charset="0"/>
                          <a:cs typeface="Arial" pitchFamily="34" charset="0"/>
                        </a:rPr>
                        <a:t>75</a:t>
                      </a:r>
                      <a:r>
                        <a:rPr sz="900" b="1" spc="-5" dirty="0"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1155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4375">
                <a:tc>
                  <a:txBody>
                    <a:bodyPr/>
                    <a:lstStyle/>
                    <a:p>
                      <a:pPr marL="8255" algn="l">
                        <a:lnSpc>
                          <a:spcPts val="1350"/>
                        </a:lnSpc>
                      </a:pPr>
                      <a:r>
                        <a:rPr lang="ru-RU" sz="900" b="1" dirty="0">
                          <a:latin typeface="Arial" pitchFamily="34" charset="0"/>
                          <a:cs typeface="Arial" pitchFamily="34" charset="0"/>
                        </a:rPr>
                        <a:t>НАЦИОНАЛЬНАЯ ОБОРОНА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635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r>
                        <a:rPr sz="900" b="1" spc="-5" dirty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ru-RU" sz="900" b="1" spc="-5" dirty="0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r>
                        <a:rPr sz="900" b="1" spc="-5" dirty="0"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  <a:r>
                        <a:rPr lang="ru-RU" sz="900" b="1" spc="-5" dirty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11557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r>
                        <a:rPr lang="ru-RU" sz="900" b="1" spc="-5" dirty="0"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r>
                        <a:rPr sz="900" b="1" spc="-5" dirty="0"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11557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5772759"/>
                  </a:ext>
                </a:extLst>
              </a:tr>
              <a:tr h="596170">
                <a:tc>
                  <a:txBody>
                    <a:bodyPr/>
                    <a:lstStyle/>
                    <a:p>
                      <a:pPr marL="8255" marR="633730" algn="l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900" b="1" spc="-10" dirty="0">
                          <a:latin typeface="Arial" pitchFamily="34" charset="0"/>
                          <a:cs typeface="Arial" pitchFamily="34" charset="0"/>
                        </a:rPr>
                        <a:t>НАЦИОНАЛЬНАЯ </a:t>
                      </a:r>
                      <a:r>
                        <a:rPr sz="900" b="1" spc="-5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sz="900" b="1" spc="-10" dirty="0">
                          <a:latin typeface="Arial" pitchFamily="34" charset="0"/>
                          <a:cs typeface="Arial" pitchFamily="34" charset="0"/>
                        </a:rPr>
                        <a:t>БЕЗОПАСНОСТЬ</a:t>
                      </a:r>
                      <a:r>
                        <a:rPr sz="900" b="1" spc="-75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sz="900" b="1" dirty="0">
                          <a:latin typeface="Arial" pitchFamily="34" charset="0"/>
                          <a:cs typeface="Arial" pitchFamily="34" charset="0"/>
                        </a:rPr>
                        <a:t>И</a:t>
                      </a:r>
                      <a:endParaRPr sz="9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8255" marR="176530" algn="l">
                        <a:lnSpc>
                          <a:spcPct val="100000"/>
                        </a:lnSpc>
                      </a:pPr>
                      <a:r>
                        <a:rPr sz="900" b="1" dirty="0">
                          <a:latin typeface="Arial" pitchFamily="34" charset="0"/>
                          <a:cs typeface="Arial" pitchFamily="34" charset="0"/>
                        </a:rPr>
                        <a:t>П</a:t>
                      </a:r>
                      <a:r>
                        <a:rPr sz="900" b="1" spc="-105" dirty="0">
                          <a:latin typeface="Arial" pitchFamily="34" charset="0"/>
                          <a:cs typeface="Arial" pitchFamily="34" charset="0"/>
                        </a:rPr>
                        <a:t>Р</a:t>
                      </a:r>
                      <a:r>
                        <a:rPr sz="900" b="1" spc="-40" dirty="0">
                          <a:latin typeface="Arial" pitchFamily="34" charset="0"/>
                          <a:cs typeface="Arial" pitchFamily="34" charset="0"/>
                        </a:rPr>
                        <a:t>А</a:t>
                      </a:r>
                      <a:r>
                        <a:rPr sz="900" b="1" spc="-30" dirty="0">
                          <a:latin typeface="Arial" pitchFamily="34" charset="0"/>
                          <a:cs typeface="Arial" pitchFamily="34" charset="0"/>
                        </a:rPr>
                        <a:t>В</a:t>
                      </a:r>
                      <a:r>
                        <a:rPr sz="900" b="1" dirty="0">
                          <a:latin typeface="Arial" pitchFamily="34" charset="0"/>
                          <a:cs typeface="Arial" pitchFamily="34" charset="0"/>
                        </a:rPr>
                        <a:t>О</a:t>
                      </a:r>
                      <a:r>
                        <a:rPr sz="900" b="1" spc="-45" dirty="0">
                          <a:latin typeface="Arial" pitchFamily="34" charset="0"/>
                          <a:cs typeface="Arial" pitchFamily="34" charset="0"/>
                        </a:rPr>
                        <a:t>О</a:t>
                      </a:r>
                      <a:r>
                        <a:rPr sz="900" b="1" dirty="0">
                          <a:latin typeface="Arial" pitchFamily="34" charset="0"/>
                          <a:cs typeface="Arial" pitchFamily="34" charset="0"/>
                        </a:rPr>
                        <a:t>Х</a:t>
                      </a:r>
                      <a:r>
                        <a:rPr sz="900" b="1" spc="-105" dirty="0">
                          <a:latin typeface="Arial" pitchFamily="34" charset="0"/>
                          <a:cs typeface="Arial" pitchFamily="34" charset="0"/>
                        </a:rPr>
                        <a:t>Р</a:t>
                      </a:r>
                      <a:r>
                        <a:rPr sz="900" b="1" spc="-40" dirty="0">
                          <a:latin typeface="Arial" pitchFamily="34" charset="0"/>
                          <a:cs typeface="Arial" pitchFamily="34" charset="0"/>
                        </a:rPr>
                        <a:t>А</a:t>
                      </a:r>
                      <a:r>
                        <a:rPr sz="900" b="1" spc="-5" dirty="0">
                          <a:latin typeface="Arial" pitchFamily="34" charset="0"/>
                          <a:cs typeface="Arial" pitchFamily="34" charset="0"/>
                        </a:rPr>
                        <a:t>НИТЕЛЬ</a:t>
                      </a:r>
                      <a:r>
                        <a:rPr sz="900" b="1" spc="5" dirty="0">
                          <a:latin typeface="Arial" pitchFamily="34" charset="0"/>
                          <a:cs typeface="Arial" pitchFamily="34" charset="0"/>
                        </a:rPr>
                        <a:t>Н</a:t>
                      </a:r>
                      <a:r>
                        <a:rPr sz="900" b="1" spc="-30" dirty="0">
                          <a:latin typeface="Arial" pitchFamily="34" charset="0"/>
                          <a:cs typeface="Arial" pitchFamily="34" charset="0"/>
                        </a:rPr>
                        <a:t>А</a:t>
                      </a:r>
                      <a:r>
                        <a:rPr sz="900" b="1" dirty="0">
                          <a:latin typeface="Arial" pitchFamily="34" charset="0"/>
                          <a:cs typeface="Arial" pitchFamily="34" charset="0"/>
                        </a:rPr>
                        <a:t>Я  </a:t>
                      </a:r>
                      <a:r>
                        <a:rPr sz="900" b="1" spc="-5" dirty="0">
                          <a:latin typeface="Arial" pitchFamily="34" charset="0"/>
                          <a:cs typeface="Arial" pitchFamily="34" charset="0"/>
                        </a:rPr>
                        <a:t>ДЕЯТЕЛЬНОСТЬ</a:t>
                      </a:r>
                      <a:endParaRPr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63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lang="ru-RU" sz="900" b="1" spc="-5" dirty="0">
                          <a:latin typeface="Arial" pitchFamily="34" charset="0"/>
                          <a:cs typeface="Arial" pitchFamily="34" charset="0"/>
                        </a:rPr>
                        <a:t>3 559,8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lang="ru-RU" sz="900" b="1" spc="-5" dirty="0">
                          <a:latin typeface="Arial" pitchFamily="34" charset="0"/>
                          <a:cs typeface="Arial" pitchFamily="34" charset="0"/>
                        </a:rPr>
                        <a:t>78,4</a:t>
                      </a:r>
                      <a:r>
                        <a:rPr sz="900" b="1" spc="-2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sz="900" b="1" spc="-5" dirty="0"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5358">
                <a:tc>
                  <a:txBody>
                    <a:bodyPr/>
                    <a:lstStyle/>
                    <a:p>
                      <a:pPr marL="8255" marR="755650" algn="l">
                        <a:lnSpc>
                          <a:spcPct val="100000"/>
                        </a:lnSpc>
                      </a:pPr>
                      <a:r>
                        <a:rPr sz="900" b="1" spc="-5" dirty="0">
                          <a:latin typeface="Arial" pitchFamily="34" charset="0"/>
                          <a:cs typeface="Arial" pitchFamily="34" charset="0"/>
                        </a:rPr>
                        <a:t>Н</a:t>
                      </a:r>
                      <a:r>
                        <a:rPr sz="900" b="1" spc="-45" dirty="0">
                          <a:latin typeface="Arial" pitchFamily="34" charset="0"/>
                          <a:cs typeface="Arial" pitchFamily="34" charset="0"/>
                        </a:rPr>
                        <a:t>А</a:t>
                      </a:r>
                      <a:r>
                        <a:rPr sz="900" b="1" spc="-5" dirty="0">
                          <a:latin typeface="Arial" pitchFamily="34" charset="0"/>
                          <a:cs typeface="Arial" pitchFamily="34" charset="0"/>
                        </a:rPr>
                        <a:t>ЦИ</a:t>
                      </a:r>
                      <a:r>
                        <a:rPr sz="900" b="1" dirty="0">
                          <a:latin typeface="Arial" pitchFamily="34" charset="0"/>
                          <a:cs typeface="Arial" pitchFamily="34" charset="0"/>
                        </a:rPr>
                        <a:t>О</a:t>
                      </a:r>
                      <a:r>
                        <a:rPr sz="900" b="1" spc="5" dirty="0">
                          <a:latin typeface="Arial" pitchFamily="34" charset="0"/>
                          <a:cs typeface="Arial" pitchFamily="34" charset="0"/>
                        </a:rPr>
                        <a:t>Н</a:t>
                      </a:r>
                      <a:r>
                        <a:rPr sz="900" b="1" spc="-30" dirty="0">
                          <a:latin typeface="Arial" pitchFamily="34" charset="0"/>
                          <a:cs typeface="Arial" pitchFamily="34" charset="0"/>
                        </a:rPr>
                        <a:t>А</a:t>
                      </a:r>
                      <a:r>
                        <a:rPr sz="900" b="1" dirty="0">
                          <a:latin typeface="Arial" pitchFamily="34" charset="0"/>
                          <a:cs typeface="Arial" pitchFamily="34" charset="0"/>
                        </a:rPr>
                        <a:t>ЛЬ</a:t>
                      </a:r>
                      <a:r>
                        <a:rPr sz="900" b="1" spc="5" dirty="0">
                          <a:latin typeface="Arial" pitchFamily="34" charset="0"/>
                          <a:cs typeface="Arial" pitchFamily="34" charset="0"/>
                        </a:rPr>
                        <a:t>Н</a:t>
                      </a:r>
                      <a:r>
                        <a:rPr sz="900" b="1" spc="-30" dirty="0">
                          <a:latin typeface="Arial" pitchFamily="34" charset="0"/>
                          <a:cs typeface="Arial" pitchFamily="34" charset="0"/>
                        </a:rPr>
                        <a:t>А</a:t>
                      </a:r>
                      <a:r>
                        <a:rPr sz="900" b="1" dirty="0">
                          <a:latin typeface="Arial" pitchFamily="34" charset="0"/>
                          <a:cs typeface="Arial" pitchFamily="34" charset="0"/>
                        </a:rPr>
                        <a:t>Я  </a:t>
                      </a:r>
                      <a:r>
                        <a:rPr sz="900" b="1" spc="-5" dirty="0">
                          <a:latin typeface="Arial" pitchFamily="34" charset="0"/>
                          <a:cs typeface="Arial" pitchFamily="34" charset="0"/>
                        </a:rPr>
                        <a:t>ЭКОНОМИКА</a:t>
                      </a:r>
                      <a:endParaRPr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r>
                        <a:rPr lang="ru-RU" sz="900" b="1" dirty="0">
                          <a:latin typeface="Arial" pitchFamily="34" charset="0"/>
                          <a:cs typeface="Arial" pitchFamily="34" charset="0"/>
                        </a:rPr>
                        <a:t>19 183,4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1155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r>
                        <a:rPr lang="ru-RU" sz="900" b="1" spc="-5" dirty="0">
                          <a:latin typeface="Arial" pitchFamily="34" charset="0"/>
                          <a:cs typeface="Arial" pitchFamily="34" charset="0"/>
                        </a:rPr>
                        <a:t>68,6</a:t>
                      </a:r>
                      <a:r>
                        <a:rPr sz="900" b="1" spc="-2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sz="900" b="1" spc="-5" dirty="0"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1155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0252">
                <a:tc>
                  <a:txBody>
                    <a:bodyPr/>
                    <a:lstStyle/>
                    <a:p>
                      <a:pPr marL="8255" marR="749935" algn="l">
                        <a:lnSpc>
                          <a:spcPct val="100000"/>
                        </a:lnSpc>
                      </a:pPr>
                      <a:r>
                        <a:rPr sz="900" b="1" spc="-10" dirty="0">
                          <a:latin typeface="Arial" pitchFamily="34" charset="0"/>
                          <a:cs typeface="Arial" pitchFamily="34" charset="0"/>
                        </a:rPr>
                        <a:t>ЖИЛИЩНО- </a:t>
                      </a:r>
                      <a:r>
                        <a:rPr sz="900" b="1" spc="-5" dirty="0">
                          <a:latin typeface="Arial" pitchFamily="34" charset="0"/>
                          <a:cs typeface="Arial" pitchFamily="34" charset="0"/>
                        </a:rPr>
                        <a:t> КОМ</a:t>
                      </a:r>
                      <a:r>
                        <a:rPr sz="900" b="1" spc="-10" dirty="0">
                          <a:latin typeface="Arial" pitchFamily="34" charset="0"/>
                          <a:cs typeface="Arial" pitchFamily="34" charset="0"/>
                        </a:rPr>
                        <a:t>М</a:t>
                      </a:r>
                      <a:r>
                        <a:rPr sz="900" b="1" spc="-5" dirty="0">
                          <a:latin typeface="Arial" pitchFamily="34" charset="0"/>
                          <a:cs typeface="Arial" pitchFamily="34" charset="0"/>
                        </a:rPr>
                        <a:t>УН</a:t>
                      </a:r>
                      <a:r>
                        <a:rPr sz="900" b="1" spc="-30" dirty="0">
                          <a:latin typeface="Arial" pitchFamily="34" charset="0"/>
                          <a:cs typeface="Arial" pitchFamily="34" charset="0"/>
                        </a:rPr>
                        <a:t>А</a:t>
                      </a:r>
                      <a:r>
                        <a:rPr sz="900" b="1" dirty="0">
                          <a:latin typeface="Arial" pitchFamily="34" charset="0"/>
                          <a:cs typeface="Arial" pitchFamily="34" charset="0"/>
                        </a:rPr>
                        <a:t>ЛЬ</a:t>
                      </a:r>
                      <a:r>
                        <a:rPr sz="900" b="1" spc="-5" dirty="0">
                          <a:latin typeface="Arial" pitchFamily="34" charset="0"/>
                          <a:cs typeface="Arial" pitchFamily="34" charset="0"/>
                        </a:rPr>
                        <a:t>Н</a:t>
                      </a:r>
                      <a:r>
                        <a:rPr sz="900" b="1" dirty="0">
                          <a:latin typeface="Arial" pitchFamily="34" charset="0"/>
                          <a:cs typeface="Arial" pitchFamily="34" charset="0"/>
                        </a:rPr>
                        <a:t>ОЕ  </a:t>
                      </a:r>
                      <a:r>
                        <a:rPr sz="900" b="1" spc="-15" dirty="0">
                          <a:latin typeface="Arial" pitchFamily="34" charset="0"/>
                          <a:cs typeface="Arial" pitchFamily="34" charset="0"/>
                        </a:rPr>
                        <a:t>ХОЗЯЙСТВО</a:t>
                      </a:r>
                      <a:endParaRPr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900" b="1" spc="-5" dirty="0">
                          <a:latin typeface="Arial" pitchFamily="34" charset="0"/>
                          <a:cs typeface="Arial" pitchFamily="34" charset="0"/>
                        </a:rPr>
                        <a:t>30 842,1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698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900" b="1" spc="-5" dirty="0">
                          <a:latin typeface="Arial" pitchFamily="34" charset="0"/>
                          <a:cs typeface="Arial" pitchFamily="34" charset="0"/>
                        </a:rPr>
                        <a:t>85,6</a:t>
                      </a:r>
                      <a:r>
                        <a:rPr sz="900" b="1" spc="-2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sz="900" b="1" spc="-5" dirty="0"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698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0637">
                <a:tc>
                  <a:txBody>
                    <a:bodyPr/>
                    <a:lstStyle/>
                    <a:p>
                      <a:pPr marL="8255" algn="l">
                        <a:lnSpc>
                          <a:spcPts val="1345"/>
                        </a:lnSpc>
                        <a:spcBef>
                          <a:spcPts val="819"/>
                        </a:spcBef>
                      </a:pPr>
                      <a:r>
                        <a:rPr lang="ru-RU" sz="900" b="1" dirty="0">
                          <a:latin typeface="Arial" pitchFamily="34" charset="0"/>
                          <a:cs typeface="Arial" pitchFamily="34" charset="0"/>
                        </a:rPr>
                        <a:t>ОХРАНА</a:t>
                      </a:r>
                      <a:r>
                        <a:rPr lang="ru-RU" sz="90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900" b="1" dirty="0">
                          <a:latin typeface="Arial" pitchFamily="34" charset="0"/>
                          <a:cs typeface="Arial" pitchFamily="34" charset="0"/>
                        </a:rPr>
                        <a:t>ОКРУЖАЮЩЕЙ СРЕДЫ</a:t>
                      </a:r>
                    </a:p>
                  </a:txBody>
                  <a:tcPr marL="0" marR="0" marT="10413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ru-RU" sz="900" b="1" dirty="0">
                          <a:latin typeface="Arial" pitchFamily="34" charset="0"/>
                          <a:cs typeface="Arial" pitchFamily="34" charset="0"/>
                        </a:rPr>
                        <a:t>285,9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3048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ru-RU" sz="900" b="1" dirty="0">
                          <a:latin typeface="Arial" pitchFamily="34" charset="0"/>
                          <a:cs typeface="Arial" pitchFamily="34" charset="0"/>
                        </a:rPr>
                        <a:t>40,4 %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3048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9871130"/>
                  </a:ext>
                </a:extLst>
              </a:tr>
              <a:tr h="288786">
                <a:tc>
                  <a:txBody>
                    <a:bodyPr/>
                    <a:lstStyle/>
                    <a:p>
                      <a:pPr marL="8255" algn="l">
                        <a:lnSpc>
                          <a:spcPts val="1345"/>
                        </a:lnSpc>
                        <a:spcBef>
                          <a:spcPts val="819"/>
                        </a:spcBef>
                      </a:pPr>
                      <a:r>
                        <a:rPr sz="900" b="1" spc="-25" dirty="0">
                          <a:latin typeface="Arial" pitchFamily="34" charset="0"/>
                          <a:cs typeface="Arial" pitchFamily="34" charset="0"/>
                        </a:rPr>
                        <a:t>ОБРАЗОВАНИЕ</a:t>
                      </a:r>
                      <a:endParaRPr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10413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ru-RU" sz="900" b="1" dirty="0">
                          <a:latin typeface="Arial" pitchFamily="34" charset="0"/>
                          <a:cs typeface="Arial" pitchFamily="34" charset="0"/>
                        </a:rPr>
                        <a:t>177 864,7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3048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ru-RU" sz="900" b="1" spc="-5" dirty="0">
                          <a:latin typeface="Arial" pitchFamily="34" charset="0"/>
                          <a:cs typeface="Arial" pitchFamily="34" charset="0"/>
                        </a:rPr>
                        <a:t>89,3</a:t>
                      </a:r>
                      <a:r>
                        <a:rPr sz="900" b="1" spc="-5" dirty="0"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3048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0637">
                <a:tc>
                  <a:txBody>
                    <a:bodyPr/>
                    <a:lstStyle/>
                    <a:p>
                      <a:pPr marL="8255" algn="l">
                        <a:lnSpc>
                          <a:spcPts val="1340"/>
                        </a:lnSpc>
                        <a:spcBef>
                          <a:spcPts val="819"/>
                        </a:spcBef>
                      </a:pPr>
                      <a:r>
                        <a:rPr sz="900" b="1" spc="-35" dirty="0">
                          <a:latin typeface="Arial" pitchFamily="34" charset="0"/>
                          <a:cs typeface="Arial" pitchFamily="34" charset="0"/>
                        </a:rPr>
                        <a:t>КУЛЬТУРА</a:t>
                      </a:r>
                      <a:endParaRPr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10413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ru-RU" sz="900" b="1" dirty="0">
                          <a:latin typeface="Arial" pitchFamily="34" charset="0"/>
                          <a:cs typeface="Arial" pitchFamily="34" charset="0"/>
                        </a:rPr>
                        <a:t>22 275,3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3048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ru-RU" sz="900" b="1" dirty="0">
                          <a:latin typeface="Arial" pitchFamily="34" charset="0"/>
                          <a:cs typeface="Arial" pitchFamily="34" charset="0"/>
                        </a:rPr>
                        <a:t>65,2 %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3048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3300">
                <a:tc>
                  <a:txBody>
                    <a:bodyPr/>
                    <a:lstStyle/>
                    <a:p>
                      <a:pPr marL="8255" algn="l">
                        <a:lnSpc>
                          <a:spcPts val="1340"/>
                        </a:lnSpc>
                        <a:spcBef>
                          <a:spcPts val="819"/>
                        </a:spcBef>
                      </a:pPr>
                      <a:r>
                        <a:rPr sz="900" b="1" spc="-15" dirty="0">
                          <a:latin typeface="Arial" pitchFamily="34" charset="0"/>
                          <a:cs typeface="Arial" pitchFamily="34" charset="0"/>
                        </a:rPr>
                        <a:t>СОЦИАЛЬНАЯ</a:t>
                      </a:r>
                      <a:r>
                        <a:rPr sz="900" b="1" spc="4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sz="900" b="1" spc="-5" dirty="0">
                          <a:latin typeface="Arial" pitchFamily="34" charset="0"/>
                          <a:cs typeface="Arial" pitchFamily="34" charset="0"/>
                        </a:rPr>
                        <a:t>ПОЛИТИКА</a:t>
                      </a:r>
                      <a:endParaRPr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10413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ru-RU" sz="900" b="1" spc="-5" dirty="0">
                          <a:latin typeface="Arial" pitchFamily="34" charset="0"/>
                          <a:cs typeface="Arial" pitchFamily="34" charset="0"/>
                        </a:rPr>
                        <a:t>4 892,2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3048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lang="ru-RU" sz="900" b="1" spc="-20" dirty="0"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r>
                        <a:rPr sz="900" b="1" spc="-2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sz="900" b="1" spc="-5" dirty="0"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3048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6329">
                <a:tc>
                  <a:txBody>
                    <a:bodyPr/>
                    <a:lstStyle/>
                    <a:p>
                      <a:pPr marL="8255" marR="28575" algn="l">
                        <a:lnSpc>
                          <a:spcPct val="100000"/>
                        </a:lnSpc>
                      </a:pPr>
                      <a:r>
                        <a:rPr sz="900" b="1" spc="-10">
                          <a:latin typeface="Arial" pitchFamily="34" charset="0"/>
                          <a:cs typeface="Arial" pitchFamily="34" charset="0"/>
                        </a:rPr>
                        <a:t>ФИЗИЧЕСКА</a:t>
                      </a:r>
                      <a:r>
                        <a:rPr lang="ru-RU" sz="900" b="1" spc="-10" dirty="0">
                          <a:latin typeface="Arial" pitchFamily="34" charset="0"/>
                          <a:cs typeface="Arial" pitchFamily="34" charset="0"/>
                        </a:rPr>
                        <a:t>Я</a:t>
                      </a:r>
                      <a:r>
                        <a:rPr sz="900" b="1" spc="1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sz="900" b="1" spc="-35" dirty="0">
                          <a:latin typeface="Arial" pitchFamily="34" charset="0"/>
                          <a:cs typeface="Arial" pitchFamily="34" charset="0"/>
                        </a:rPr>
                        <a:t>КУЛЬТУРА</a:t>
                      </a:r>
                      <a:r>
                        <a:rPr sz="900" b="1" dirty="0">
                          <a:latin typeface="Arial" pitchFamily="34" charset="0"/>
                          <a:cs typeface="Arial" pitchFamily="34" charset="0"/>
                        </a:rPr>
                        <a:t> И </a:t>
                      </a:r>
                      <a:r>
                        <a:rPr sz="900" b="1" spc="-32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sz="900" b="1" spc="-5" dirty="0">
                          <a:latin typeface="Arial" pitchFamily="34" charset="0"/>
                          <a:cs typeface="Arial" pitchFamily="34" charset="0"/>
                        </a:rPr>
                        <a:t>СПОРТ</a:t>
                      </a:r>
                      <a:endParaRPr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15"/>
                        </a:spcBef>
                      </a:pPr>
                      <a:r>
                        <a:rPr lang="ru-RU" sz="900" b="1" spc="-5" dirty="0">
                          <a:latin typeface="Arial" pitchFamily="34" charset="0"/>
                          <a:cs typeface="Arial" pitchFamily="34" charset="0"/>
                        </a:rPr>
                        <a:t>1 832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1162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15"/>
                        </a:spcBef>
                      </a:pPr>
                      <a:r>
                        <a:rPr lang="ru-RU" sz="900" b="1" spc="-5" dirty="0">
                          <a:latin typeface="Arial" pitchFamily="34" charset="0"/>
                          <a:cs typeface="Arial" pitchFamily="34" charset="0"/>
                        </a:rPr>
                        <a:t>72,6</a:t>
                      </a:r>
                      <a:r>
                        <a:rPr sz="900" b="1" spc="-2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sz="900" b="1" spc="-5" dirty="0"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1162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2040">
                <a:tc>
                  <a:txBody>
                    <a:bodyPr/>
                    <a:lstStyle/>
                    <a:p>
                      <a:pPr marL="8255" marR="298450" algn="l">
                        <a:lnSpc>
                          <a:spcPct val="100000"/>
                        </a:lnSpc>
                      </a:pPr>
                      <a:r>
                        <a:rPr sz="900" b="1" spc="-15" dirty="0">
                          <a:latin typeface="Arial" pitchFamily="34" charset="0"/>
                          <a:cs typeface="Arial" pitchFamily="34" charset="0"/>
                        </a:rPr>
                        <a:t>СРЕДСТВА</a:t>
                      </a:r>
                      <a:r>
                        <a:rPr sz="900" b="1" spc="-7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sz="900" b="1" spc="-20" dirty="0">
                          <a:latin typeface="Arial" pitchFamily="34" charset="0"/>
                          <a:cs typeface="Arial" pitchFamily="34" charset="0"/>
                        </a:rPr>
                        <a:t>МАССОВОЙ </a:t>
                      </a:r>
                      <a:r>
                        <a:rPr sz="900" b="1" spc="-32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sz="900" b="1" spc="-10" dirty="0">
                          <a:latin typeface="Arial" pitchFamily="34" charset="0"/>
                          <a:cs typeface="Arial" pitchFamily="34" charset="0"/>
                        </a:rPr>
                        <a:t>ИНФОРМАЦИИ</a:t>
                      </a:r>
                      <a:endParaRPr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19"/>
                        </a:spcBef>
                      </a:pPr>
                      <a:r>
                        <a:rPr lang="ru-RU" sz="900" b="1" dirty="0">
                          <a:latin typeface="Arial" pitchFamily="34" charset="0"/>
                          <a:cs typeface="Arial" pitchFamily="34" charset="0"/>
                        </a:rPr>
                        <a:t>360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11683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19"/>
                        </a:spcBef>
                      </a:pPr>
                      <a:r>
                        <a:rPr lang="ru-RU" sz="900" b="1" spc="-10" dirty="0"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r>
                        <a:rPr sz="900" b="1" spc="-15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sz="900" b="1" spc="-5" dirty="0"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11683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2040">
                <a:tc>
                  <a:txBody>
                    <a:bodyPr/>
                    <a:lstStyle/>
                    <a:p>
                      <a:pPr algn="l"/>
                      <a:r>
                        <a:rPr lang="ru-RU" sz="900" b="1" dirty="0">
                          <a:latin typeface="Arial" pitchFamily="34" charset="0"/>
                          <a:cs typeface="Arial" pitchFamily="34" charset="0"/>
                        </a:rPr>
                        <a:t>ОБСЛУЖИВАНИЕ МУНИЦИПАЛЬНОГО ДОЛГА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>
                          <a:latin typeface="Arial" pitchFamily="34" charset="0"/>
                          <a:cs typeface="Arial" pitchFamily="34" charset="0"/>
                        </a:rPr>
                        <a:t>15,2</a:t>
                      </a:r>
                    </a:p>
                  </a:txBody>
                  <a:tcPr marL="0" marR="0" marT="11683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19"/>
                        </a:spcBef>
                      </a:pPr>
                      <a:r>
                        <a:rPr lang="ru-RU" sz="900" b="1" dirty="0">
                          <a:latin typeface="Arial" pitchFamily="34" charset="0"/>
                          <a:cs typeface="Arial" pitchFamily="34" charset="0"/>
                        </a:rPr>
                        <a:t>100 %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11683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7372172"/>
                  </a:ext>
                </a:extLst>
              </a:tr>
              <a:tr h="631215">
                <a:tc>
                  <a:txBody>
                    <a:bodyPr/>
                    <a:lstStyle/>
                    <a:p>
                      <a:pPr marL="8255" algn="l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900" b="1" spc="-10" dirty="0">
                          <a:latin typeface="Arial" pitchFamily="34" charset="0"/>
                          <a:cs typeface="Arial" pitchFamily="34" charset="0"/>
                        </a:rPr>
                        <a:t>МЕЖБЮДЖЕТНЫЕ</a:t>
                      </a:r>
                      <a:endParaRPr sz="9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8255" marR="20320" algn="l">
                        <a:lnSpc>
                          <a:spcPct val="100000"/>
                        </a:lnSpc>
                      </a:pPr>
                      <a:r>
                        <a:rPr sz="900" b="1" spc="-20" dirty="0">
                          <a:latin typeface="Arial" pitchFamily="34" charset="0"/>
                          <a:cs typeface="Arial" pitchFamily="34" charset="0"/>
                        </a:rPr>
                        <a:t>ТРАНСФЕРТЫ </a:t>
                      </a:r>
                      <a:r>
                        <a:rPr sz="900" b="1" spc="-25" dirty="0">
                          <a:latin typeface="Arial" pitchFamily="34" charset="0"/>
                          <a:cs typeface="Arial" pitchFamily="34" charset="0"/>
                        </a:rPr>
                        <a:t>БЮДЖЕТАМ </a:t>
                      </a:r>
                      <a:r>
                        <a:rPr sz="900" b="1" spc="-315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sz="900" b="1" spc="-5" dirty="0">
                          <a:latin typeface="Arial" pitchFamily="34" charset="0"/>
                          <a:cs typeface="Arial" pitchFamily="34" charset="0"/>
                        </a:rPr>
                        <a:t>МУНИЦИПАЛЬНЫХ</a:t>
                      </a:r>
                      <a:endParaRPr sz="90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8255" algn="l">
                        <a:lnSpc>
                          <a:spcPts val="1340"/>
                        </a:lnSpc>
                      </a:pPr>
                      <a:r>
                        <a:rPr sz="900" b="1" spc="-25" dirty="0">
                          <a:latin typeface="Arial" pitchFamily="34" charset="0"/>
                          <a:cs typeface="Arial" pitchFamily="34" charset="0"/>
                        </a:rPr>
                        <a:t>ОБРАЗОВАНИЙ</a:t>
                      </a:r>
                      <a:endParaRPr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76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900" b="1" spc="-5" dirty="0">
                          <a:latin typeface="Arial" pitchFamily="34" charset="0"/>
                          <a:cs typeface="Arial" pitchFamily="34" charset="0"/>
                        </a:rPr>
                        <a:t>1 400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900" b="1" spc="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900" b="1" spc="0" dirty="0">
                          <a:latin typeface="Arial" pitchFamily="34" charset="0"/>
                          <a:cs typeface="Arial" pitchFamily="34" charset="0"/>
                        </a:rPr>
                        <a:t>80,1</a:t>
                      </a:r>
                      <a:r>
                        <a:rPr sz="900" b="1" spc="-25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sz="900" b="1" spc="-5" dirty="0"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95920">
                <a:tc>
                  <a:txBody>
                    <a:bodyPr/>
                    <a:lstStyle/>
                    <a:p>
                      <a:pPr marL="53975" algn="l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b="1" spc="-25" dirty="0">
                          <a:latin typeface="Arial" pitchFamily="34" charset="0"/>
                          <a:cs typeface="Arial" pitchFamily="34" charset="0"/>
                        </a:rPr>
                        <a:t>ИТОГО</a:t>
                      </a:r>
                      <a:endParaRPr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lang="ru-RU" sz="900" b="1" dirty="0">
                          <a:latin typeface="Arial" pitchFamily="34" charset="0"/>
                          <a:cs typeface="Arial" pitchFamily="34" charset="0"/>
                        </a:rPr>
                        <a:t>310 567,3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lang="ru-RU" sz="900" b="1" dirty="0">
                          <a:latin typeface="Arial" pitchFamily="34" charset="0"/>
                          <a:cs typeface="Arial" pitchFamily="34" charset="0"/>
                        </a:rPr>
                        <a:t>82,6 %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8927083" y="6537756"/>
            <a:ext cx="13843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004E4B"/>
                </a:solidFill>
                <a:latin typeface="Arial"/>
                <a:cs typeface="Arial"/>
              </a:rPr>
              <a:t>6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214282" y="142852"/>
            <a:ext cx="8786874" cy="714380"/>
            <a:chOff x="0" y="0"/>
            <a:chExt cx="9144000" cy="1143000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2101" y="97876"/>
              <a:ext cx="427648" cy="522899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0"/>
              <a:ext cx="9144000" cy="1143000"/>
            </a:xfrm>
            <a:custGeom>
              <a:avLst/>
              <a:gdLst/>
              <a:ahLst/>
              <a:cxnLst/>
              <a:rect l="l" t="t" r="r" b="b"/>
              <a:pathLst>
                <a:path w="9144000" h="1143000">
                  <a:moveTo>
                    <a:pt x="9144000" y="0"/>
                  </a:moveTo>
                  <a:lnTo>
                    <a:pt x="0" y="0"/>
                  </a:lnTo>
                  <a:lnTo>
                    <a:pt x="0" y="1143000"/>
                  </a:lnTo>
                  <a:lnTo>
                    <a:pt x="9144000" y="114300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45053"/>
            </a:solidFill>
          </p:spPr>
          <p:txBody>
            <a:bodyPr wrap="square" lIns="0" tIns="0" rIns="0" bIns="0" rtlCol="0"/>
            <a:lstStyle/>
            <a:p>
              <a:endParaRPr lang="ru-RU" dirty="0"/>
            </a:p>
            <a:p>
              <a:endParaRPr dirty="0"/>
            </a:p>
          </p:txBody>
        </p:sp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954430" y="400253"/>
            <a:ext cx="8078470" cy="3212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ИСПОЛНЕНИЕ</a:t>
            </a:r>
            <a:r>
              <a:rPr spc="-55" dirty="0"/>
              <a:t> </a:t>
            </a:r>
            <a:r>
              <a:rPr spc="-45" dirty="0"/>
              <a:t>РАСХОДОВ</a:t>
            </a:r>
            <a:r>
              <a:rPr spc="-30" dirty="0"/>
              <a:t> </a:t>
            </a:r>
            <a:r>
              <a:rPr spc="-25" dirty="0"/>
              <a:t>БЮДЖЕТА</a:t>
            </a:r>
            <a:r>
              <a:rPr spc="-5" dirty="0"/>
              <a:t> </a:t>
            </a:r>
            <a:r>
              <a:rPr dirty="0"/>
              <a:t>ПО</a:t>
            </a:r>
            <a:r>
              <a:rPr spc="-25" dirty="0"/>
              <a:t> </a:t>
            </a:r>
            <a:r>
              <a:rPr spc="-35" dirty="0"/>
              <a:t>ОТРАСЛЯМ </a:t>
            </a:r>
            <a:r>
              <a:rPr dirty="0"/>
              <a:t>(</a:t>
            </a:r>
            <a:r>
              <a:rPr lang="ru-RU" dirty="0" err="1"/>
              <a:t>тыс</a:t>
            </a:r>
            <a:r>
              <a:rPr dirty="0"/>
              <a:t>.</a:t>
            </a:r>
            <a:r>
              <a:rPr spc="-40" dirty="0"/>
              <a:t> </a:t>
            </a:r>
            <a:r>
              <a:rPr spc="-15" dirty="0"/>
              <a:t>руб.)</a:t>
            </a:r>
          </a:p>
        </p:txBody>
      </p:sp>
      <p:grpSp>
        <p:nvGrpSpPr>
          <p:cNvPr id="13" name="object 13"/>
          <p:cNvGrpSpPr/>
          <p:nvPr/>
        </p:nvGrpSpPr>
        <p:grpSpPr>
          <a:xfrm>
            <a:off x="0" y="1285860"/>
            <a:ext cx="4289345" cy="3487526"/>
            <a:chOff x="223868" y="1206598"/>
            <a:chExt cx="4255383" cy="4031771"/>
          </a:xfrm>
        </p:grpSpPr>
        <p:pic>
          <p:nvPicPr>
            <p:cNvPr id="14" name="object 1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3868" y="1289184"/>
              <a:ext cx="3897141" cy="3531268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694651" y="1335024"/>
              <a:ext cx="3784600" cy="3903345"/>
            </a:xfrm>
            <a:custGeom>
              <a:avLst/>
              <a:gdLst/>
              <a:ahLst/>
              <a:cxnLst/>
              <a:rect l="l" t="t" r="r" b="b"/>
              <a:pathLst>
                <a:path w="3784600" h="3903345">
                  <a:moveTo>
                    <a:pt x="2936786" y="2854452"/>
                  </a:moveTo>
                  <a:lnTo>
                    <a:pt x="2936786" y="3846576"/>
                  </a:lnTo>
                </a:path>
                <a:path w="3784600" h="3903345">
                  <a:moveTo>
                    <a:pt x="2936786" y="3846576"/>
                  </a:moveTo>
                  <a:lnTo>
                    <a:pt x="2936786" y="3902964"/>
                  </a:lnTo>
                </a:path>
                <a:path w="3784600" h="3903345">
                  <a:moveTo>
                    <a:pt x="2314994" y="3291840"/>
                  </a:moveTo>
                  <a:lnTo>
                    <a:pt x="2314994" y="3563112"/>
                  </a:lnTo>
                </a:path>
                <a:path w="3784600" h="3903345">
                  <a:moveTo>
                    <a:pt x="2314994" y="3563112"/>
                  </a:moveTo>
                  <a:lnTo>
                    <a:pt x="2314994" y="3619500"/>
                  </a:lnTo>
                </a:path>
                <a:path w="3784600" h="3903345">
                  <a:moveTo>
                    <a:pt x="1246670" y="3474720"/>
                  </a:moveTo>
                  <a:lnTo>
                    <a:pt x="1246670" y="3654552"/>
                  </a:lnTo>
                </a:path>
                <a:path w="3784600" h="3903345">
                  <a:moveTo>
                    <a:pt x="1246670" y="3654552"/>
                  </a:moveTo>
                  <a:lnTo>
                    <a:pt x="1246670" y="3712464"/>
                  </a:lnTo>
                </a:path>
                <a:path w="3784600" h="3903345">
                  <a:moveTo>
                    <a:pt x="169163" y="3093720"/>
                  </a:moveTo>
                  <a:lnTo>
                    <a:pt x="173735" y="3753612"/>
                  </a:lnTo>
                </a:path>
                <a:path w="3784600" h="3903345">
                  <a:moveTo>
                    <a:pt x="0" y="358139"/>
                  </a:moveTo>
                  <a:lnTo>
                    <a:pt x="0" y="284988"/>
                  </a:lnTo>
                </a:path>
                <a:path w="3784600" h="3903345">
                  <a:moveTo>
                    <a:pt x="0" y="284988"/>
                  </a:moveTo>
                  <a:lnTo>
                    <a:pt x="0" y="227075"/>
                  </a:lnTo>
                </a:path>
                <a:path w="3784600" h="3903345">
                  <a:moveTo>
                    <a:pt x="2901734" y="423672"/>
                  </a:moveTo>
                  <a:lnTo>
                    <a:pt x="2952026" y="187451"/>
                  </a:lnTo>
                </a:path>
                <a:path w="3784600" h="3903345">
                  <a:moveTo>
                    <a:pt x="3025178" y="551688"/>
                  </a:moveTo>
                  <a:lnTo>
                    <a:pt x="3493046" y="0"/>
                  </a:lnTo>
                </a:path>
                <a:path w="3784600" h="3903345">
                  <a:moveTo>
                    <a:pt x="3493046" y="0"/>
                  </a:moveTo>
                  <a:lnTo>
                    <a:pt x="3550958" y="0"/>
                  </a:lnTo>
                </a:path>
                <a:path w="3784600" h="3903345">
                  <a:moveTo>
                    <a:pt x="3148622" y="711708"/>
                  </a:moveTo>
                  <a:lnTo>
                    <a:pt x="3398558" y="608076"/>
                  </a:lnTo>
                </a:path>
                <a:path w="3784600" h="3903345">
                  <a:moveTo>
                    <a:pt x="3398558" y="608076"/>
                  </a:moveTo>
                  <a:lnTo>
                    <a:pt x="3456470" y="608076"/>
                  </a:lnTo>
                </a:path>
                <a:path w="3784600" h="3903345">
                  <a:moveTo>
                    <a:pt x="3374174" y="1197864"/>
                  </a:moveTo>
                  <a:lnTo>
                    <a:pt x="3400082" y="1109472"/>
                  </a:lnTo>
                </a:path>
                <a:path w="3784600" h="3903345">
                  <a:moveTo>
                    <a:pt x="3400082" y="1109472"/>
                  </a:moveTo>
                  <a:lnTo>
                    <a:pt x="3456470" y="1109472"/>
                  </a:lnTo>
                </a:path>
                <a:path w="3784600" h="3903345">
                  <a:moveTo>
                    <a:pt x="3424466" y="1542288"/>
                  </a:moveTo>
                  <a:lnTo>
                    <a:pt x="3726218" y="1908048"/>
                  </a:lnTo>
                </a:path>
                <a:path w="3784600" h="3903345">
                  <a:moveTo>
                    <a:pt x="3726218" y="1908048"/>
                  </a:moveTo>
                  <a:lnTo>
                    <a:pt x="3784003" y="1908048"/>
                  </a:lnTo>
                </a:path>
                <a:path w="3784600" h="3903345">
                  <a:moveTo>
                    <a:pt x="3406178" y="1810512"/>
                  </a:moveTo>
                  <a:lnTo>
                    <a:pt x="3406178" y="2487168"/>
                  </a:lnTo>
                </a:path>
                <a:path w="3784600" h="3903345">
                  <a:moveTo>
                    <a:pt x="3406178" y="2487168"/>
                  </a:moveTo>
                  <a:lnTo>
                    <a:pt x="3406178" y="254508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" name="object 1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3868" y="1206598"/>
              <a:ext cx="3897141" cy="3531267"/>
            </a:xfrm>
            <a:prstGeom prst="rect">
              <a:avLst/>
            </a:prstGeom>
          </p:spPr>
        </p:pic>
      </p:grpSp>
      <p:sp>
        <p:nvSpPr>
          <p:cNvPr id="16" name="object 16"/>
          <p:cNvSpPr txBox="1"/>
          <p:nvPr/>
        </p:nvSpPr>
        <p:spPr>
          <a:xfrm>
            <a:off x="3428992" y="5000636"/>
            <a:ext cx="1016000" cy="399212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ctr">
              <a:lnSpc>
                <a:spcPct val="101699"/>
              </a:lnSpc>
              <a:spcBef>
                <a:spcPts val="75"/>
              </a:spcBef>
            </a:pPr>
            <a:r>
              <a:rPr lang="ru-RU" sz="1200" b="1" dirty="0">
                <a:latin typeface="Calibri"/>
                <a:cs typeface="Calibri"/>
              </a:rPr>
              <a:t>Культура</a:t>
            </a:r>
          </a:p>
          <a:p>
            <a:pPr marL="12700" marR="5080" algn="ctr">
              <a:lnSpc>
                <a:spcPct val="101699"/>
              </a:lnSpc>
              <a:spcBef>
                <a:spcPts val="75"/>
              </a:spcBef>
            </a:pPr>
            <a:r>
              <a:rPr lang="ru-RU" sz="1200" b="1" dirty="0">
                <a:latin typeface="Calibri"/>
                <a:cs typeface="Calibri"/>
              </a:rPr>
              <a:t>7,17%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410205" y="4935728"/>
            <a:ext cx="1033780" cy="593368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065" marR="5080" indent="-635" algn="ctr">
              <a:lnSpc>
                <a:spcPct val="101899"/>
              </a:lnSpc>
              <a:spcBef>
                <a:spcPts val="70"/>
              </a:spcBef>
            </a:pPr>
            <a:r>
              <a:rPr lang="ru-RU" sz="1200" b="1" spc="-5" dirty="0" err="1">
                <a:latin typeface="Calibri"/>
                <a:cs typeface="Calibri"/>
              </a:rPr>
              <a:t>Обс.муниц</a:t>
            </a:r>
            <a:r>
              <a:rPr lang="ru-RU" sz="1200" b="1" spc="-5" dirty="0">
                <a:latin typeface="Calibri"/>
                <a:cs typeface="Calibri"/>
              </a:rPr>
              <a:t>.</a:t>
            </a:r>
          </a:p>
          <a:p>
            <a:pPr marL="12065" marR="5080" indent="-635" algn="ctr">
              <a:lnSpc>
                <a:spcPct val="101899"/>
              </a:lnSpc>
              <a:spcBef>
                <a:spcPts val="70"/>
              </a:spcBef>
            </a:pPr>
            <a:r>
              <a:rPr lang="ru-RU" sz="1200" b="1" spc="-5" dirty="0">
                <a:latin typeface="Calibri"/>
                <a:cs typeface="Calibri"/>
              </a:rPr>
              <a:t>долга </a:t>
            </a:r>
          </a:p>
          <a:p>
            <a:pPr marL="12065" marR="5080" indent="-635" algn="ctr">
              <a:lnSpc>
                <a:spcPct val="101899"/>
              </a:lnSpc>
              <a:spcBef>
                <a:spcPts val="70"/>
              </a:spcBef>
            </a:pPr>
            <a:r>
              <a:rPr sz="1200" b="1" dirty="0">
                <a:latin typeface="Calibri"/>
                <a:cs typeface="Calibri"/>
              </a:rPr>
              <a:t>0,</a:t>
            </a:r>
            <a:r>
              <a:rPr lang="ru-RU" sz="1200" b="1" dirty="0">
                <a:latin typeface="Calibri"/>
                <a:cs typeface="Calibri"/>
              </a:rPr>
              <a:t>01</a:t>
            </a:r>
            <a:r>
              <a:rPr sz="1200" b="1" dirty="0">
                <a:latin typeface="Calibri"/>
                <a:cs typeface="Calibri"/>
              </a:rPr>
              <a:t>%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164555" y="4923791"/>
            <a:ext cx="1202216" cy="58759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ctr">
              <a:lnSpc>
                <a:spcPct val="101699"/>
              </a:lnSpc>
              <a:spcBef>
                <a:spcPts val="75"/>
              </a:spcBef>
            </a:pPr>
            <a:r>
              <a:rPr lang="ru-RU" sz="1200" b="1" dirty="0" err="1">
                <a:latin typeface="Calibri"/>
                <a:cs typeface="Calibri"/>
              </a:rPr>
              <a:t>об</a:t>
            </a:r>
            <a:r>
              <a:rPr lang="ru-RU" sz="1200" b="1" spc="-15" dirty="0" err="1">
                <a:latin typeface="Calibri"/>
                <a:cs typeface="Calibri"/>
              </a:rPr>
              <a:t>щ</a:t>
            </a:r>
            <a:r>
              <a:rPr lang="ru-RU" sz="1200" b="1" spc="-5" dirty="0" err="1">
                <a:latin typeface="Calibri"/>
                <a:cs typeface="Calibri"/>
              </a:rPr>
              <a:t>е</a:t>
            </a:r>
            <a:r>
              <a:rPr lang="ru-RU" sz="1200" b="1" spc="-20" dirty="0" err="1">
                <a:latin typeface="Calibri"/>
                <a:cs typeface="Calibri"/>
              </a:rPr>
              <a:t>г</a:t>
            </a:r>
            <a:r>
              <a:rPr lang="ru-RU" sz="1200" b="1" dirty="0" err="1">
                <a:latin typeface="Calibri"/>
                <a:cs typeface="Calibri"/>
              </a:rPr>
              <a:t>ос</a:t>
            </a:r>
            <a:r>
              <a:rPr lang="ru-RU" sz="1200" b="1" spc="-55" dirty="0" err="1">
                <a:latin typeface="Calibri"/>
                <a:cs typeface="Calibri"/>
              </a:rPr>
              <a:t>у</a:t>
            </a:r>
            <a:r>
              <a:rPr lang="ru-RU" sz="1200" b="1" dirty="0" err="1">
                <a:latin typeface="Calibri"/>
                <a:cs typeface="Calibri"/>
              </a:rPr>
              <a:t>д</a:t>
            </a:r>
            <a:r>
              <a:rPr lang="ru-RU" sz="1200" b="1" spc="-10" dirty="0" err="1">
                <a:latin typeface="Calibri"/>
                <a:cs typeface="Calibri"/>
              </a:rPr>
              <a:t>а</a:t>
            </a:r>
            <a:r>
              <a:rPr lang="ru-RU" sz="1200" b="1" dirty="0" err="1">
                <a:latin typeface="Calibri"/>
                <a:cs typeface="Calibri"/>
              </a:rPr>
              <a:t>р</a:t>
            </a:r>
            <a:r>
              <a:rPr lang="ru-RU" sz="1200" b="1" spc="-5" dirty="0" err="1">
                <a:latin typeface="Calibri"/>
                <a:cs typeface="Calibri"/>
              </a:rPr>
              <a:t>ств</a:t>
            </a:r>
            <a:r>
              <a:rPr lang="ru-RU" sz="1200" b="1" spc="-5" dirty="0">
                <a:latin typeface="Calibri"/>
                <a:cs typeface="Calibri"/>
              </a:rPr>
              <a:t>. вопросы</a:t>
            </a:r>
            <a:endParaRPr lang="ru-RU" sz="1200" b="1" dirty="0">
              <a:latin typeface="Calibri"/>
              <a:cs typeface="Calibri"/>
            </a:endParaRPr>
          </a:p>
          <a:p>
            <a:pPr marL="12700" marR="5080" algn="ctr">
              <a:lnSpc>
                <a:spcPct val="101699"/>
              </a:lnSpc>
              <a:spcBef>
                <a:spcPts val="75"/>
              </a:spcBef>
            </a:pPr>
            <a:r>
              <a:rPr sz="1200" b="1">
                <a:latin typeface="Calibri"/>
                <a:cs typeface="Calibri"/>
              </a:rPr>
              <a:t>1</a:t>
            </a:r>
            <a:r>
              <a:rPr lang="ru-RU" sz="1200" b="1" dirty="0">
                <a:latin typeface="Calibri"/>
                <a:cs typeface="Calibri"/>
              </a:rPr>
              <a:t>5</a:t>
            </a:r>
            <a:r>
              <a:rPr sz="1200" b="1">
                <a:latin typeface="Calibri"/>
                <a:cs typeface="Calibri"/>
              </a:rPr>
              <a:t>,</a:t>
            </a:r>
            <a:r>
              <a:rPr lang="ru-RU" sz="1200" b="1" dirty="0">
                <a:latin typeface="Calibri"/>
                <a:cs typeface="Calibri"/>
              </a:rPr>
              <a:t>41%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37515" y="4603948"/>
            <a:ext cx="1052453" cy="94897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200" b="1" spc="-5" dirty="0" err="1">
                <a:latin typeface="Calibri"/>
                <a:cs typeface="Calibri"/>
              </a:rPr>
              <a:t>национальн</a:t>
            </a:r>
            <a:r>
              <a:rPr lang="ru-RU" sz="1200" b="1" spc="-5" dirty="0">
                <a:latin typeface="Calibri"/>
                <a:cs typeface="Calibri"/>
              </a:rPr>
              <a:t>. </a:t>
            </a:r>
            <a:r>
              <a:rPr lang="ru-RU" sz="1200" b="1" dirty="0">
                <a:latin typeface="Calibri"/>
                <a:cs typeface="Calibri"/>
              </a:rPr>
              <a:t> </a:t>
            </a:r>
            <a:r>
              <a:rPr lang="ru-RU" sz="1200" b="1" spc="-5" dirty="0">
                <a:latin typeface="Calibri"/>
                <a:cs typeface="Calibri"/>
              </a:rPr>
              <a:t>безопасность</a:t>
            </a:r>
            <a:r>
              <a:rPr lang="ru-RU" sz="1200" b="1" spc="-60" dirty="0">
                <a:latin typeface="Calibri"/>
                <a:cs typeface="Calibri"/>
              </a:rPr>
              <a:t> </a:t>
            </a:r>
            <a:r>
              <a:rPr lang="ru-RU" sz="1200" b="1" dirty="0">
                <a:latin typeface="Calibri"/>
                <a:cs typeface="Calibri"/>
              </a:rPr>
              <a:t>и </a:t>
            </a:r>
            <a:r>
              <a:rPr lang="ru-RU" sz="1200" b="1" spc="-254" dirty="0">
                <a:latin typeface="Calibri"/>
                <a:cs typeface="Calibri"/>
              </a:rPr>
              <a:t> </a:t>
            </a:r>
            <a:r>
              <a:rPr lang="ru-RU" sz="1200" b="1" spc="-5" dirty="0" err="1">
                <a:latin typeface="Calibri"/>
                <a:cs typeface="Calibri"/>
              </a:rPr>
              <a:t>правоохр</a:t>
            </a:r>
            <a:r>
              <a:rPr lang="ru-RU" sz="1200" b="1" spc="-5" dirty="0">
                <a:latin typeface="Calibri"/>
                <a:cs typeface="Calibri"/>
              </a:rPr>
              <a:t>. </a:t>
            </a:r>
            <a:r>
              <a:rPr lang="ru-RU" sz="1200" b="1" dirty="0">
                <a:latin typeface="Calibri"/>
                <a:cs typeface="Calibri"/>
              </a:rPr>
              <a:t> </a:t>
            </a:r>
            <a:r>
              <a:rPr lang="ru-RU" sz="1200" b="1" spc="-10" dirty="0">
                <a:latin typeface="Calibri"/>
                <a:cs typeface="Calibri"/>
              </a:rPr>
              <a:t>Деятельность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200" b="1" spc="-10" dirty="0">
                <a:latin typeface="Calibri"/>
                <a:cs typeface="Calibri"/>
              </a:rPr>
              <a:t>1,15 %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7955" y="3864355"/>
            <a:ext cx="987425" cy="399212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85115" marR="5080" indent="-273050">
              <a:lnSpc>
                <a:spcPct val="101699"/>
              </a:lnSpc>
              <a:spcBef>
                <a:spcPts val="75"/>
              </a:spcBef>
            </a:pPr>
            <a:r>
              <a:rPr lang="ru-RU" sz="1200" b="1" spc="-25" dirty="0">
                <a:latin typeface="Calibri"/>
                <a:cs typeface="Calibri"/>
              </a:rPr>
              <a:t>СМИ</a:t>
            </a:r>
          </a:p>
          <a:p>
            <a:pPr marL="285115" marR="5080" indent="-273050">
              <a:lnSpc>
                <a:spcPct val="101699"/>
              </a:lnSpc>
              <a:spcBef>
                <a:spcPts val="75"/>
              </a:spcBef>
            </a:pPr>
            <a:r>
              <a:rPr lang="ru-RU" sz="1200" b="1" spc="-25" dirty="0">
                <a:latin typeface="Calibri"/>
                <a:cs typeface="Calibri"/>
              </a:rPr>
              <a:t>0,11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1554" y="1187037"/>
            <a:ext cx="912876" cy="399212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13995" marR="5080" indent="-201930">
              <a:lnSpc>
                <a:spcPct val="101699"/>
              </a:lnSpc>
              <a:spcBef>
                <a:spcPts val="75"/>
              </a:spcBef>
            </a:pPr>
            <a:r>
              <a:rPr lang="ru-RU" sz="1200" b="1" dirty="0">
                <a:latin typeface="Calibri"/>
                <a:cs typeface="Calibri"/>
              </a:rPr>
              <a:t>О</a:t>
            </a:r>
            <a:r>
              <a:rPr sz="1200" b="1" dirty="0">
                <a:latin typeface="Calibri"/>
                <a:cs typeface="Calibri"/>
              </a:rPr>
              <a:t>б</a:t>
            </a:r>
            <a:r>
              <a:rPr lang="ru-RU" sz="1200" b="1" dirty="0" err="1">
                <a:latin typeface="Calibri"/>
                <a:cs typeface="Calibri"/>
              </a:rPr>
              <a:t>разование</a:t>
            </a:r>
            <a:endParaRPr lang="ru-RU" sz="1200" b="1" dirty="0">
              <a:latin typeface="Calibri"/>
              <a:cs typeface="Calibri"/>
            </a:endParaRPr>
          </a:p>
          <a:p>
            <a:pPr marL="213995" marR="5080" indent="-201930">
              <a:lnSpc>
                <a:spcPct val="101699"/>
              </a:lnSpc>
              <a:spcBef>
                <a:spcPts val="75"/>
              </a:spcBef>
            </a:pPr>
            <a:r>
              <a:rPr sz="1200" b="1" dirty="0">
                <a:latin typeface="Calibri"/>
                <a:cs typeface="Calibri"/>
              </a:rPr>
              <a:t>  </a:t>
            </a:r>
            <a:r>
              <a:rPr sz="1200" b="1">
                <a:latin typeface="Calibri"/>
                <a:cs typeface="Calibri"/>
              </a:rPr>
              <a:t>5</a:t>
            </a:r>
            <a:r>
              <a:rPr lang="ru-RU" sz="1200" b="1" dirty="0">
                <a:latin typeface="Calibri"/>
                <a:cs typeface="Calibri"/>
              </a:rPr>
              <a:t>7,27 %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554728" y="1170991"/>
            <a:ext cx="1964229" cy="10130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200" b="1" spc="-15" dirty="0">
                <a:latin typeface="Calibri"/>
                <a:cs typeface="Calibri"/>
              </a:rPr>
              <a:t> физ.</a:t>
            </a:r>
            <a:r>
              <a:rPr sz="1200" b="1" spc="-15" dirty="0" err="1">
                <a:latin typeface="Calibri"/>
                <a:cs typeface="Calibri"/>
              </a:rPr>
              <a:t>культура</a:t>
            </a:r>
            <a:endParaRPr sz="1200" dirty="0">
              <a:latin typeface="Calibri"/>
              <a:cs typeface="Calibri"/>
            </a:endParaRPr>
          </a:p>
          <a:p>
            <a:pPr marL="109855">
              <a:lnSpc>
                <a:spcPct val="100000"/>
              </a:lnSpc>
              <a:spcBef>
                <a:spcPts val="25"/>
              </a:spcBef>
              <a:tabLst>
                <a:tab pos="966469" algn="l"/>
              </a:tabLst>
            </a:pPr>
            <a:r>
              <a:rPr lang="ru-RU" sz="1200" b="1" dirty="0">
                <a:latin typeface="Calibri"/>
                <a:cs typeface="Calibri"/>
              </a:rPr>
              <a:t>0,59</a:t>
            </a:r>
            <a:r>
              <a:rPr sz="1200" b="1">
                <a:latin typeface="Calibri"/>
                <a:cs typeface="Calibri"/>
              </a:rPr>
              <a:t>%</a:t>
            </a:r>
            <a:r>
              <a:rPr lang="ru-RU" sz="1200" b="1" dirty="0">
                <a:latin typeface="Calibri"/>
                <a:cs typeface="Calibri"/>
              </a:rPr>
              <a:t> </a:t>
            </a:r>
            <a:r>
              <a:rPr lang="ru-RU" sz="1200" b="1" dirty="0" err="1">
                <a:latin typeface="Calibri"/>
                <a:cs typeface="Calibri"/>
              </a:rPr>
              <a:t>нац.оборона</a:t>
            </a:r>
            <a:r>
              <a:rPr lang="ru-RU" sz="1200" b="1" dirty="0">
                <a:latin typeface="Calibri"/>
                <a:cs typeface="Calibri"/>
              </a:rPr>
              <a:t> </a:t>
            </a:r>
            <a:r>
              <a:rPr sz="1200" b="1">
                <a:latin typeface="Calibri"/>
                <a:cs typeface="Calibri"/>
              </a:rPr>
              <a:t>0,0</a:t>
            </a:r>
            <a:r>
              <a:rPr lang="ru-RU" sz="1200" b="1" dirty="0">
                <a:latin typeface="Calibri"/>
                <a:cs typeface="Calibri"/>
              </a:rPr>
              <a:t>7</a:t>
            </a:r>
            <a:r>
              <a:rPr sz="1200" b="1">
                <a:latin typeface="Calibri"/>
                <a:cs typeface="Calibri"/>
              </a:rPr>
              <a:t>%</a:t>
            </a:r>
            <a:endParaRPr sz="1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700" dirty="0">
              <a:latin typeface="Calibri"/>
              <a:cs typeface="Calibri"/>
            </a:endParaRPr>
          </a:p>
          <a:p>
            <a:pPr marL="535940" algn="ctr">
              <a:lnSpc>
                <a:spcPct val="100000"/>
              </a:lnSpc>
            </a:pPr>
            <a:r>
              <a:rPr sz="1200" b="1" spc="-5" dirty="0">
                <a:latin typeface="Calibri"/>
                <a:cs typeface="Calibri"/>
              </a:rPr>
              <a:t>соц.</a:t>
            </a:r>
            <a:r>
              <a:rPr sz="1200" b="1" spc="-50" dirty="0">
                <a:latin typeface="Calibri"/>
                <a:cs typeface="Calibri"/>
              </a:rPr>
              <a:t> </a:t>
            </a:r>
            <a:r>
              <a:rPr sz="1200" b="1" spc="-5" dirty="0">
                <a:latin typeface="Calibri"/>
                <a:cs typeface="Calibri"/>
              </a:rPr>
              <a:t>политика</a:t>
            </a:r>
            <a:endParaRPr sz="1200" dirty="0">
              <a:latin typeface="Calibri"/>
              <a:cs typeface="Calibri"/>
            </a:endParaRPr>
          </a:p>
          <a:p>
            <a:pPr marL="534035" algn="ctr">
              <a:lnSpc>
                <a:spcPct val="100000"/>
              </a:lnSpc>
              <a:spcBef>
                <a:spcPts val="25"/>
              </a:spcBef>
            </a:pPr>
            <a:r>
              <a:rPr lang="ru-RU" sz="1200" b="1" dirty="0">
                <a:latin typeface="Calibri"/>
                <a:cs typeface="Calibri"/>
              </a:rPr>
              <a:t>1</a:t>
            </a:r>
            <a:r>
              <a:rPr sz="1200" b="1">
                <a:latin typeface="Calibri"/>
                <a:cs typeface="Calibri"/>
              </a:rPr>
              <a:t>,</a:t>
            </a:r>
            <a:r>
              <a:rPr lang="ru-RU" sz="1200" b="1" dirty="0">
                <a:latin typeface="Calibri"/>
                <a:cs typeface="Calibri"/>
              </a:rPr>
              <a:t>58</a:t>
            </a:r>
            <a:r>
              <a:rPr sz="1200" b="1">
                <a:latin typeface="Calibri"/>
                <a:cs typeface="Calibri"/>
              </a:rPr>
              <a:t>%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159122" y="2279141"/>
            <a:ext cx="1052830" cy="1014508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34010" marR="5080" indent="-321945">
              <a:lnSpc>
                <a:spcPct val="101699"/>
              </a:lnSpc>
              <a:spcBef>
                <a:spcPts val="75"/>
              </a:spcBef>
            </a:pPr>
            <a:r>
              <a:rPr lang="ru-RU" sz="1200" b="1" dirty="0">
                <a:latin typeface="Calibri"/>
                <a:cs typeface="Calibri"/>
              </a:rPr>
              <a:t>ЖКХ </a:t>
            </a:r>
          </a:p>
          <a:p>
            <a:pPr marL="334010" marR="5080" indent="-321945">
              <a:lnSpc>
                <a:spcPct val="101699"/>
              </a:lnSpc>
              <a:spcBef>
                <a:spcPts val="75"/>
              </a:spcBef>
            </a:pPr>
            <a:r>
              <a:rPr lang="ru-RU" sz="1200" b="1" dirty="0">
                <a:latin typeface="Calibri"/>
                <a:cs typeface="Calibri"/>
              </a:rPr>
              <a:t>9,93%</a:t>
            </a:r>
            <a:endParaRPr sz="1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550" dirty="0">
              <a:latin typeface="Calibri"/>
              <a:cs typeface="Calibri"/>
            </a:endParaRPr>
          </a:p>
          <a:p>
            <a:pPr marL="302895" marR="357505" indent="36195">
              <a:lnSpc>
                <a:spcPct val="101699"/>
              </a:lnSpc>
            </a:pPr>
            <a:r>
              <a:rPr lang="ru-RU" sz="1200" b="1" spc="-5" dirty="0">
                <a:latin typeface="Calibri"/>
                <a:cs typeface="Calibri"/>
              </a:rPr>
              <a:t>МБТ</a:t>
            </a:r>
            <a:r>
              <a:rPr sz="1200" b="1" spc="-5">
                <a:latin typeface="Calibri"/>
                <a:cs typeface="Calibri"/>
              </a:rPr>
              <a:t> </a:t>
            </a:r>
            <a:r>
              <a:rPr sz="1200" b="1" spc="-260">
                <a:latin typeface="Calibri"/>
                <a:cs typeface="Calibri"/>
              </a:rPr>
              <a:t> </a:t>
            </a:r>
            <a:r>
              <a:rPr sz="1200" b="1">
                <a:latin typeface="Calibri"/>
                <a:cs typeface="Calibri"/>
              </a:rPr>
              <a:t>0</a:t>
            </a:r>
            <a:r>
              <a:rPr sz="1200" b="1" spc="5">
                <a:latin typeface="Calibri"/>
                <a:cs typeface="Calibri"/>
              </a:rPr>
              <a:t>,</a:t>
            </a:r>
            <a:r>
              <a:rPr lang="ru-RU" sz="1200" b="1" spc="5" dirty="0">
                <a:latin typeface="Calibri"/>
                <a:cs typeface="Calibri"/>
              </a:rPr>
              <a:t>45</a:t>
            </a:r>
            <a:r>
              <a:rPr sz="1200" b="1">
                <a:latin typeface="Calibri"/>
                <a:cs typeface="Calibri"/>
              </a:rPr>
              <a:t>%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000496" y="4143380"/>
            <a:ext cx="1077853" cy="574773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ctr">
              <a:lnSpc>
                <a:spcPct val="101699"/>
              </a:lnSpc>
              <a:spcBef>
                <a:spcPts val="75"/>
              </a:spcBef>
            </a:pPr>
            <a:r>
              <a:rPr lang="ru-RU" sz="1200" b="1" spc="-5" dirty="0">
                <a:latin typeface="Calibri"/>
                <a:cs typeface="Calibri"/>
              </a:rPr>
              <a:t>Национальная экономика </a:t>
            </a:r>
            <a:r>
              <a:rPr sz="1200" b="1">
                <a:latin typeface="Calibri"/>
                <a:cs typeface="Calibri"/>
              </a:rPr>
              <a:t>  </a:t>
            </a:r>
            <a:r>
              <a:rPr lang="ru-RU" sz="1200" b="1" dirty="0">
                <a:latin typeface="Calibri"/>
                <a:cs typeface="Calibri"/>
              </a:rPr>
              <a:t>6,18</a:t>
            </a:r>
            <a:r>
              <a:rPr sz="1200" b="1">
                <a:latin typeface="Calibri"/>
                <a:cs typeface="Calibri"/>
              </a:rPr>
              <a:t>%</a:t>
            </a:r>
            <a:endParaRPr sz="1200" dirty="0">
              <a:latin typeface="Calibri"/>
              <a:cs typeface="Calibri"/>
            </a:endParaRPr>
          </a:p>
        </p:txBody>
      </p:sp>
      <p:pic>
        <p:nvPicPr>
          <p:cNvPr id="27" name="Picture 2">
            <a:extLst>
              <a:ext uri="{FF2B5EF4-FFF2-40B4-BE49-F238E27FC236}">
                <a16:creationId xmlns:a16="http://schemas.microsoft.com/office/drawing/2014/main" id="{71DFAEC2-F08D-DE70-FA0A-792DBF538F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357166"/>
            <a:ext cx="488639" cy="32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8" name="Таблица 27">
            <a:extLst>
              <a:ext uri="{FF2B5EF4-FFF2-40B4-BE49-F238E27FC236}">
                <a16:creationId xmlns:a16="http://schemas.microsoft.com/office/drawing/2014/main" id="{60B44AE6-C5E6-6953-666E-6FAAD3E764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5939602"/>
              </p:ext>
            </p:extLst>
          </p:nvPr>
        </p:nvGraphicFramePr>
        <p:xfrm>
          <a:off x="762000" y="5799374"/>
          <a:ext cx="3354776" cy="426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54776">
                  <a:extLst>
                    <a:ext uri="{9D8B030D-6E8A-4147-A177-3AD203B41FA5}">
                      <a16:colId xmlns:a16="http://schemas.microsoft.com/office/drawing/2014/main" val="451984693"/>
                    </a:ext>
                  </a:extLst>
                </a:gridCol>
              </a:tblGrid>
              <a:tr h="220425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Структура расходов по отраслям за</a:t>
                      </a:r>
                      <a:r>
                        <a:rPr lang="ru-RU" sz="1400" b="1" baseline="0" dirty="0"/>
                        <a:t> </a:t>
                      </a:r>
                      <a:r>
                        <a:rPr lang="ru-RU" sz="1400" b="1" dirty="0"/>
                        <a:t>2023 год </a:t>
                      </a:r>
                      <a:endParaRPr sz="1400" b="1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3695361"/>
                  </a:ext>
                </a:extLst>
              </a:tr>
            </a:tbl>
          </a:graphicData>
        </a:graphic>
      </p:graphicFrame>
      <p:sp>
        <p:nvSpPr>
          <p:cNvPr id="31" name="object 16"/>
          <p:cNvSpPr txBox="1"/>
          <p:nvPr/>
        </p:nvSpPr>
        <p:spPr>
          <a:xfrm>
            <a:off x="4214810" y="3357562"/>
            <a:ext cx="928695" cy="58759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ctr">
              <a:lnSpc>
                <a:spcPct val="101699"/>
              </a:lnSpc>
              <a:spcBef>
                <a:spcPts val="75"/>
              </a:spcBef>
            </a:pPr>
            <a:r>
              <a:rPr lang="ru-RU" sz="1200" b="1" dirty="0">
                <a:latin typeface="Calibri"/>
                <a:cs typeface="Calibri"/>
              </a:rPr>
              <a:t> Охрана </a:t>
            </a:r>
            <a:r>
              <a:rPr lang="ru-RU" sz="1200" b="1" dirty="0" err="1">
                <a:latin typeface="Calibri"/>
                <a:cs typeface="Calibri"/>
              </a:rPr>
              <a:t>окр.среды</a:t>
            </a:r>
            <a:endParaRPr lang="ru-RU" sz="1200" b="1" dirty="0">
              <a:latin typeface="Calibri"/>
              <a:cs typeface="Calibri"/>
            </a:endParaRPr>
          </a:p>
          <a:p>
            <a:pPr marL="12700" marR="5080" algn="ctr">
              <a:lnSpc>
                <a:spcPct val="101699"/>
              </a:lnSpc>
              <a:spcBef>
                <a:spcPts val="75"/>
              </a:spcBef>
            </a:pPr>
            <a:r>
              <a:rPr lang="ru-RU" sz="1200" b="1" dirty="0">
                <a:latin typeface="Calibri"/>
                <a:cs typeface="Calibri"/>
              </a:rPr>
              <a:t>0,08%</a:t>
            </a:r>
            <a:endParaRPr sz="12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925559" y="6526783"/>
            <a:ext cx="13843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1600" b="1" spc="-5" dirty="0">
                <a:solidFill>
                  <a:srgbClr val="004E4B"/>
                </a:solidFill>
                <a:latin typeface="Arial"/>
                <a:cs typeface="Arial"/>
              </a:rPr>
              <a:t>7</a:t>
            </a:r>
            <a:endParaRPr sz="1600" dirty="0">
              <a:latin typeface="Arial"/>
              <a:cs typeface="Arial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4729416"/>
              </p:ext>
            </p:extLst>
          </p:nvPr>
        </p:nvGraphicFramePr>
        <p:xfrm>
          <a:off x="134360" y="1294511"/>
          <a:ext cx="8756467" cy="222338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134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03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458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2020">
                  <a:extLst>
                    <a:ext uri="{9D8B030D-6E8A-4147-A177-3AD203B41FA5}">
                      <a16:colId xmlns:a16="http://schemas.microsoft.com/office/drawing/2014/main" val="3699274003"/>
                    </a:ext>
                  </a:extLst>
                </a:gridCol>
                <a:gridCol w="90080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634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250" dirty="0">
                        <a:latin typeface="Times New Roman"/>
                        <a:cs typeface="Times New Roman"/>
                      </a:endParaRPr>
                    </a:p>
                    <a:p>
                      <a:pPr marL="96520">
                        <a:lnSpc>
                          <a:spcPct val="100000"/>
                        </a:lnSpc>
                      </a:pPr>
                      <a:r>
                        <a:rPr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нацпроект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региональный</a:t>
                      </a:r>
                      <a:endParaRPr sz="1400" dirty="0">
                        <a:latin typeface="Arial"/>
                        <a:cs typeface="Arial"/>
                      </a:endParaRPr>
                    </a:p>
                    <a:p>
                      <a:pPr marL="43180" marR="35560" indent="-1270" algn="ctr">
                        <a:lnSpc>
                          <a:spcPct val="100000"/>
                        </a:lnSpc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/ </a:t>
                      </a:r>
                      <a:r>
                        <a:rPr sz="1400" b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4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ф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еде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альный  проект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87630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250" dirty="0">
                        <a:latin typeface="Times New Roman"/>
                        <a:cs typeface="Times New Roman"/>
                      </a:endParaRPr>
                    </a:p>
                    <a:p>
                      <a:pPr marL="1081405">
                        <a:lnSpc>
                          <a:spcPct val="100000"/>
                        </a:lnSpc>
                      </a:pPr>
                      <a:r>
                        <a:rPr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мероприятие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050" dirty="0">
                        <a:latin typeface="Times New Roman"/>
                        <a:cs typeface="Times New Roman"/>
                      </a:endParaRPr>
                    </a:p>
                    <a:p>
                      <a:pPr marL="120650" marR="31750" indent="-79375">
                        <a:lnSpc>
                          <a:spcPct val="100000"/>
                        </a:lnSpc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ФЕДЕ</a:t>
                      </a:r>
                      <a:r>
                        <a:rPr sz="1400" b="1" spc="-2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.  </a:t>
                      </a:r>
                      <a:r>
                        <a:rPr sz="1400" b="1" spc="-3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СР-ВА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050" dirty="0">
                        <a:latin typeface="Times New Roman"/>
                        <a:cs typeface="Times New Roman"/>
                      </a:endParaRPr>
                    </a:p>
                    <a:p>
                      <a:pPr marL="96520" marR="92075" indent="55880">
                        <a:lnSpc>
                          <a:spcPct val="100000"/>
                        </a:lnSpc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ОБЛ. </a:t>
                      </a:r>
                      <a:r>
                        <a:rPr sz="1400" b="1" spc="-37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С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400" b="1" spc="-8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ВА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96520" marR="92075" lvl="0" indent="5588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spc="-375" dirty="0">
                        <a:solidFill>
                          <a:srgbClr val="FFFFFF"/>
                        </a:solidFill>
                        <a:latin typeface="Arial"/>
                        <a:cs typeface="Arial"/>
                      </a:endParaRPr>
                    </a:p>
                    <a:p>
                      <a:pPr marL="96520" marR="92075" lvl="0" indent="5588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-37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С</a:t>
                      </a:r>
                      <a:r>
                        <a:rPr lang="ru-RU"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lang="ru-RU"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lang="ru-RU" sz="1400" b="1" spc="-8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ВА БЮДЖ</a:t>
                      </a:r>
                      <a:endParaRPr lang="ru-RU" sz="1400" dirty="0">
                        <a:latin typeface="Arial"/>
                        <a:cs typeface="Arial"/>
                      </a:endParaRPr>
                    </a:p>
                    <a:p>
                      <a:pPr marL="96520" marR="92075" indent="55880">
                        <a:lnSpc>
                          <a:spcPct val="100000"/>
                        </a:lnSpc>
                      </a:pP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%</a:t>
                      </a:r>
                      <a:r>
                        <a:rPr sz="1400" b="1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исп.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4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бюджета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4445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69619">
                <a:tc>
                  <a:txBody>
                    <a:bodyPr/>
                    <a:lstStyle/>
                    <a:p>
                      <a:pPr marL="9525" marR="196850">
                        <a:lnSpc>
                          <a:spcPct val="100000"/>
                        </a:lnSpc>
                      </a:pPr>
                      <a:r>
                        <a:rPr sz="1400" b="1" spc="-10" dirty="0" err="1">
                          <a:latin typeface="Arial"/>
                          <a:cs typeface="Arial"/>
                        </a:rPr>
                        <a:t>Жилье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 и </a:t>
                      </a:r>
                      <a:r>
                        <a:rPr sz="1400" b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25" dirty="0">
                          <a:latin typeface="Arial"/>
                          <a:cs typeface="Arial"/>
                        </a:rPr>
                        <a:t>г</a:t>
                      </a:r>
                      <a:r>
                        <a:rPr sz="1400" b="1" spc="-10" dirty="0">
                          <a:latin typeface="Arial"/>
                          <a:cs typeface="Arial"/>
                        </a:rPr>
                        <a:t>ор</a:t>
                      </a:r>
                      <a:r>
                        <a:rPr sz="1400" b="1" spc="-30" dirty="0">
                          <a:latin typeface="Arial"/>
                          <a:cs typeface="Arial"/>
                        </a:rPr>
                        <a:t>од</a:t>
                      </a:r>
                      <a:r>
                        <a:rPr sz="1400" b="1" spc="-5" dirty="0">
                          <a:latin typeface="Arial"/>
                          <a:cs typeface="Arial"/>
                        </a:rPr>
                        <a:t>с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к</a:t>
                      </a:r>
                      <a:r>
                        <a:rPr sz="1400" b="1" spc="-5" dirty="0">
                          <a:latin typeface="Arial"/>
                          <a:cs typeface="Arial"/>
                        </a:rPr>
                        <a:t>ая  среда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525" marR="233045">
                        <a:lnSpc>
                          <a:spcPct val="100000"/>
                        </a:lnSpc>
                      </a:pPr>
                      <a:r>
                        <a:rPr sz="1400" b="1" spc="-10" dirty="0" err="1">
                          <a:latin typeface="Arial"/>
                          <a:cs typeface="Arial"/>
                        </a:rPr>
                        <a:t>Формирова</a:t>
                      </a:r>
                      <a:r>
                        <a:rPr sz="1400" b="1" spc="-10" dirty="0">
                          <a:latin typeface="Arial"/>
                          <a:cs typeface="Arial"/>
                        </a:rPr>
                        <a:t>- </a:t>
                      </a:r>
                      <a:r>
                        <a:rPr sz="1400" b="1" spc="-3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ние </a:t>
                      </a:r>
                      <a:r>
                        <a:rPr sz="1400" b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25" dirty="0">
                          <a:latin typeface="Arial"/>
                          <a:cs typeface="Arial"/>
                        </a:rPr>
                        <a:t>к</a:t>
                      </a:r>
                      <a:r>
                        <a:rPr sz="1400" b="1" spc="-35" dirty="0">
                          <a:latin typeface="Arial"/>
                          <a:cs typeface="Arial"/>
                        </a:rPr>
                        <a:t>о</a:t>
                      </a:r>
                      <a:r>
                        <a:rPr sz="1400" b="1" spc="-25" dirty="0">
                          <a:latin typeface="Arial"/>
                          <a:cs typeface="Arial"/>
                        </a:rPr>
                        <a:t>м</a:t>
                      </a:r>
                      <a:r>
                        <a:rPr sz="1400" b="1" spc="-45" dirty="0">
                          <a:latin typeface="Arial"/>
                          <a:cs typeface="Arial"/>
                        </a:rPr>
                        <a:t>ф</a:t>
                      </a:r>
                      <a:r>
                        <a:rPr sz="1400" b="1" spc="-10" dirty="0">
                          <a:latin typeface="Arial"/>
                          <a:cs typeface="Arial"/>
                        </a:rPr>
                        <a:t>о</a:t>
                      </a:r>
                      <a:r>
                        <a:rPr sz="1400" b="1" spc="-35" dirty="0">
                          <a:latin typeface="Arial"/>
                          <a:cs typeface="Arial"/>
                        </a:rPr>
                        <a:t>р</a:t>
                      </a:r>
                      <a:r>
                        <a:rPr sz="1400" b="1" spc="-20" dirty="0">
                          <a:latin typeface="Arial"/>
                          <a:cs typeface="Arial"/>
                        </a:rPr>
                        <a:t>т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н</a:t>
                      </a:r>
                      <a:r>
                        <a:rPr sz="1400" b="1" spc="-5" dirty="0">
                          <a:latin typeface="Arial"/>
                          <a:cs typeface="Arial"/>
                        </a:rPr>
                        <a:t>о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й  </a:t>
                      </a:r>
                      <a:r>
                        <a:rPr sz="1400" b="1" spc="-15" dirty="0">
                          <a:latin typeface="Arial"/>
                          <a:cs typeface="Arial"/>
                        </a:rPr>
                        <a:t>городской </a:t>
                      </a:r>
                      <a:r>
                        <a:rPr sz="14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5" dirty="0">
                          <a:latin typeface="Arial"/>
                          <a:cs typeface="Arial"/>
                        </a:rPr>
                        <a:t>среды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525" marR="253365">
                        <a:lnSpc>
                          <a:spcPct val="100000"/>
                        </a:lnSpc>
                      </a:pPr>
                      <a:r>
                        <a:rPr sz="1400" b="1" spc="-15" dirty="0">
                          <a:latin typeface="Arial"/>
                          <a:cs typeface="Arial"/>
                        </a:rPr>
                        <a:t>Благоустройство</a:t>
                      </a:r>
                      <a:r>
                        <a:rPr sz="1400" b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5" dirty="0">
                          <a:latin typeface="Arial"/>
                          <a:cs typeface="Arial"/>
                        </a:rPr>
                        <a:t>общественных 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10" dirty="0" err="1">
                          <a:latin typeface="Arial"/>
                          <a:cs typeface="Arial"/>
                        </a:rPr>
                        <a:t>территорий</a:t>
                      </a:r>
                      <a:r>
                        <a:rPr sz="1400" b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(</a:t>
                      </a:r>
                      <a:r>
                        <a:rPr lang="ru-RU" sz="1400" b="1" dirty="0">
                          <a:latin typeface="Arial"/>
                          <a:cs typeface="Arial"/>
                        </a:rPr>
                        <a:t>р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п.</a:t>
                      </a:r>
                      <a:r>
                        <a:rPr sz="1400" b="1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400" b="1" spc="-25" dirty="0">
                          <a:latin typeface="Arial"/>
                          <a:cs typeface="Arial"/>
                        </a:rPr>
                        <a:t>Струги Красные</a:t>
                      </a:r>
                      <a:r>
                        <a:rPr sz="1400" b="1" spc="-5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1400" b="1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400" b="1" spc="-55" dirty="0">
                          <a:latin typeface="Arial"/>
                          <a:cs typeface="Arial"/>
                        </a:rPr>
                        <a:t>ул. Победы д. 2 в</a:t>
                      </a:r>
                      <a:r>
                        <a:rPr sz="1400" b="1" spc="-5" dirty="0">
                          <a:latin typeface="Arial"/>
                          <a:cs typeface="Arial"/>
                        </a:rPr>
                        <a:t>)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7810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600" b="1" dirty="0">
                          <a:latin typeface="Arial"/>
                          <a:cs typeface="Arial"/>
                        </a:rPr>
                        <a:t>2 531,2</a:t>
                      </a:r>
                      <a:endParaRPr sz="1600" b="1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600" b="1" dirty="0">
                          <a:latin typeface="Arial"/>
                          <a:cs typeface="Arial"/>
                        </a:rPr>
                        <a:t>25,5</a:t>
                      </a:r>
                      <a:endParaRPr sz="1600" b="1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600" b="1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b="1" spc="-5" dirty="0">
                          <a:latin typeface="Arial"/>
                          <a:cs typeface="Arial"/>
                        </a:rPr>
                        <a:t>100,0</a:t>
                      </a:r>
                      <a:r>
                        <a:rPr sz="1600" b="1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>
                          <a:latin typeface="Arial"/>
                          <a:cs typeface="Arial"/>
                        </a:rPr>
                        <a:t>%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object 4"/>
          <p:cNvSpPr/>
          <p:nvPr/>
        </p:nvSpPr>
        <p:spPr>
          <a:xfrm>
            <a:off x="-1588" y="0"/>
            <a:ext cx="9144000" cy="1125220"/>
          </a:xfrm>
          <a:custGeom>
            <a:avLst/>
            <a:gdLst/>
            <a:ahLst/>
            <a:cxnLst/>
            <a:rect l="l" t="t" r="r" b="b"/>
            <a:pathLst>
              <a:path w="9144000" h="1125220">
                <a:moveTo>
                  <a:pt x="9144000" y="0"/>
                </a:moveTo>
                <a:lnTo>
                  <a:pt x="0" y="0"/>
                </a:lnTo>
                <a:lnTo>
                  <a:pt x="0" y="1124750"/>
                </a:lnTo>
                <a:lnTo>
                  <a:pt x="9144000" y="1124750"/>
                </a:lnTo>
                <a:lnTo>
                  <a:pt x="9144000" y="0"/>
                </a:lnTo>
                <a:close/>
              </a:path>
            </a:pathLst>
          </a:custGeom>
          <a:solidFill>
            <a:srgbClr val="0450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857225" y="142852"/>
            <a:ext cx="7286675" cy="3212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5"/>
              </a:spcBef>
            </a:pPr>
            <a:r>
              <a:rPr spc="-5"/>
              <a:t>ИСПОЛНЕНИЕ</a:t>
            </a:r>
            <a:r>
              <a:rPr spc="-40"/>
              <a:t> </a:t>
            </a:r>
            <a:r>
              <a:rPr spc="-5"/>
              <a:t>НАЦПРОЕКТОВ</a:t>
            </a:r>
            <a:r>
              <a:rPr lang="ru-RU" spc="-5" dirty="0"/>
              <a:t> В 2023 году </a:t>
            </a:r>
            <a:r>
              <a:rPr spc="-20"/>
              <a:t> </a:t>
            </a:r>
            <a:r>
              <a:rPr dirty="0"/>
              <a:t>(</a:t>
            </a:r>
            <a:r>
              <a:rPr lang="ru-RU" dirty="0" err="1"/>
              <a:t>тыс</a:t>
            </a:r>
            <a:r>
              <a:rPr dirty="0"/>
              <a:t>.</a:t>
            </a:r>
            <a:r>
              <a:rPr spc="-45" dirty="0"/>
              <a:t> </a:t>
            </a:r>
            <a:r>
              <a:rPr spc="-15" dirty="0"/>
              <a:t>руб.)</a:t>
            </a:r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8314880" y="245224"/>
          <a:ext cx="575945" cy="4458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59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234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6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00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78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9" name="Picture 2">
            <a:extLst>
              <a:ext uri="{FF2B5EF4-FFF2-40B4-BE49-F238E27FC236}">
                <a16:creationId xmlns:a16="http://schemas.microsoft.com/office/drawing/2014/main" id="{7D65FF29-C22B-8204-3762-DA85DAD66F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59" y="169291"/>
            <a:ext cx="493630" cy="329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12783" y="6526783"/>
            <a:ext cx="25146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1600" b="1" spc="-5" dirty="0">
                <a:solidFill>
                  <a:srgbClr val="004E4B"/>
                </a:solidFill>
                <a:latin typeface="Arial"/>
                <a:cs typeface="Arial"/>
              </a:rPr>
              <a:t>8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23782" y="168675"/>
            <a:ext cx="8346889" cy="956069"/>
          </a:xfrm>
          <a:custGeom>
            <a:avLst/>
            <a:gdLst/>
            <a:ahLst/>
            <a:cxnLst/>
            <a:rect l="l" t="t" r="r" b="b"/>
            <a:pathLst>
              <a:path w="9144000" h="1125220">
                <a:moveTo>
                  <a:pt x="9144000" y="0"/>
                </a:moveTo>
                <a:lnTo>
                  <a:pt x="0" y="0"/>
                </a:lnTo>
                <a:lnTo>
                  <a:pt x="0" y="1124750"/>
                </a:lnTo>
                <a:lnTo>
                  <a:pt x="9144000" y="1124750"/>
                </a:lnTo>
                <a:lnTo>
                  <a:pt x="9144000" y="0"/>
                </a:lnTo>
                <a:close/>
              </a:path>
            </a:pathLst>
          </a:custGeom>
          <a:solidFill>
            <a:srgbClr val="0450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331639" y="251078"/>
            <a:ext cx="6793921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/>
              <a:t>ДРУГИЕ</a:t>
            </a:r>
            <a:r>
              <a:rPr sz="1800" dirty="0"/>
              <a:t> </a:t>
            </a:r>
            <a:r>
              <a:rPr sz="1800" spc="-10" dirty="0"/>
              <a:t>СОЦИАЛЬНО-ЗНАЧИМЫЕ</a:t>
            </a:r>
            <a:r>
              <a:rPr sz="1800" spc="-40" dirty="0"/>
              <a:t> </a:t>
            </a:r>
            <a:r>
              <a:rPr sz="1800" dirty="0"/>
              <a:t>ПРОЕКТЫ</a:t>
            </a:r>
            <a:r>
              <a:rPr sz="1800" spc="-5" dirty="0"/>
              <a:t> 202</a:t>
            </a:r>
            <a:r>
              <a:rPr lang="ru-RU" sz="1800" spc="-5" dirty="0"/>
              <a:t>3</a:t>
            </a:r>
            <a:r>
              <a:rPr sz="1800" spc="-20" dirty="0"/>
              <a:t> </a:t>
            </a:r>
            <a:r>
              <a:rPr sz="1800" spc="-15" dirty="0"/>
              <a:t>ГОДА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551166" y="581913"/>
            <a:ext cx="135318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lang="ru-RU" sz="2000" b="1" dirty="0" err="1">
                <a:solidFill>
                  <a:srgbClr val="FFFFFF"/>
                </a:solidFill>
                <a:latin typeface="Arial"/>
                <a:cs typeface="Arial"/>
              </a:rPr>
              <a:t>тыс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2000" b="1" spc="-1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руб.)</a:t>
            </a:r>
            <a:endParaRPr sz="2000" dirty="0">
              <a:latin typeface="Arial"/>
              <a:cs typeface="Arial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FEB5C187-510D-E0E7-BB00-AAC8B551C1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660" y="200658"/>
            <a:ext cx="480901" cy="320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Таблица 10">
            <a:extLst>
              <a:ext uri="{FF2B5EF4-FFF2-40B4-BE49-F238E27FC236}">
                <a16:creationId xmlns:a16="http://schemas.microsoft.com/office/drawing/2014/main" id="{388768FC-F72F-C82C-184A-73CB24AAFA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4040210"/>
              </p:ext>
            </p:extLst>
          </p:nvPr>
        </p:nvGraphicFramePr>
        <p:xfrm>
          <a:off x="467544" y="1237617"/>
          <a:ext cx="8345238" cy="495833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40581">
                  <a:extLst>
                    <a:ext uri="{9D8B030D-6E8A-4147-A177-3AD203B41FA5}">
                      <a16:colId xmlns:a16="http://schemas.microsoft.com/office/drawing/2014/main" val="3405434307"/>
                    </a:ext>
                  </a:extLst>
                </a:gridCol>
                <a:gridCol w="2670158">
                  <a:extLst>
                    <a:ext uri="{9D8B030D-6E8A-4147-A177-3AD203B41FA5}">
                      <a16:colId xmlns:a16="http://schemas.microsoft.com/office/drawing/2014/main" val="2082169919"/>
                    </a:ext>
                  </a:extLst>
                </a:gridCol>
                <a:gridCol w="964224">
                  <a:extLst>
                    <a:ext uri="{9D8B030D-6E8A-4147-A177-3AD203B41FA5}">
                      <a16:colId xmlns:a16="http://schemas.microsoft.com/office/drawing/2014/main" val="3981881824"/>
                    </a:ext>
                  </a:extLst>
                </a:gridCol>
                <a:gridCol w="741711">
                  <a:extLst>
                    <a:ext uri="{9D8B030D-6E8A-4147-A177-3AD203B41FA5}">
                      <a16:colId xmlns:a16="http://schemas.microsoft.com/office/drawing/2014/main" val="2615258116"/>
                    </a:ext>
                  </a:extLst>
                </a:gridCol>
                <a:gridCol w="953734">
                  <a:extLst>
                    <a:ext uri="{9D8B030D-6E8A-4147-A177-3AD203B41FA5}">
                      <a16:colId xmlns:a16="http://schemas.microsoft.com/office/drawing/2014/main" val="2022830167"/>
                    </a:ext>
                  </a:extLst>
                </a:gridCol>
                <a:gridCol w="874830">
                  <a:extLst>
                    <a:ext uri="{9D8B030D-6E8A-4147-A177-3AD203B41FA5}">
                      <a16:colId xmlns:a16="http://schemas.microsoft.com/office/drawing/2014/main" val="2357543971"/>
                    </a:ext>
                  </a:extLst>
                </a:gridCol>
              </a:tblGrid>
              <a:tr h="80803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sz="1400" b="1" spc="-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региональный</a:t>
                      </a:r>
                      <a:endParaRPr sz="1400" dirty="0">
                        <a:latin typeface="Arial"/>
                        <a:cs typeface="Arial"/>
                      </a:endParaRPr>
                    </a:p>
                    <a:p>
                      <a:pPr marL="43180" marR="35560" indent="-1270" algn="ctr">
                        <a:lnSpc>
                          <a:spcPct val="100000"/>
                        </a:lnSpc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/ </a:t>
                      </a:r>
                      <a:r>
                        <a:rPr sz="1400" b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4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ф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еде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альный  проект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1081405">
                        <a:lnSpc>
                          <a:spcPct val="100000"/>
                        </a:lnSpc>
                      </a:pPr>
                      <a:r>
                        <a:rPr sz="1400" b="1" spc="-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мероприятие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120650" marR="31750" indent="-79375">
                        <a:lnSpc>
                          <a:spcPct val="100000"/>
                        </a:lnSpc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ФЕДЕ</a:t>
                      </a:r>
                      <a:r>
                        <a:rPr sz="1400" b="1" spc="-2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.  </a:t>
                      </a:r>
                      <a:r>
                        <a:rPr sz="1400" b="1" spc="-3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СР-ВА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96520" marR="92075" indent="55880">
                        <a:lnSpc>
                          <a:spcPct val="100000"/>
                        </a:lnSpc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ОБЛ. </a:t>
                      </a:r>
                      <a:r>
                        <a:rPr sz="1400" b="1" spc="-37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С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400" b="1" spc="-8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ВА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96520" marR="92075" lvl="0" indent="5588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МЕСТ. </a:t>
                      </a:r>
                      <a:r>
                        <a:rPr lang="ru-RU" sz="1400" b="1" spc="-37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С</a:t>
                      </a:r>
                      <a:r>
                        <a:rPr lang="ru-RU"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lang="ru-RU"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lang="ru-RU" sz="1400" b="1" spc="-8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ВА</a:t>
                      </a:r>
                      <a:endParaRPr lang="ru-RU" sz="1400" dirty="0">
                        <a:latin typeface="Arial"/>
                        <a:cs typeface="Arial"/>
                      </a:endParaRPr>
                    </a:p>
                    <a:p>
                      <a:pPr marL="96520" marR="92075" indent="55880">
                        <a:lnSpc>
                          <a:spcPct val="100000"/>
                        </a:lnSpc>
                      </a:pP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%</a:t>
                      </a:r>
                      <a:r>
                        <a:rPr sz="1400" b="1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исп.</a:t>
                      </a:r>
                      <a:endParaRPr sz="1400" dirty="0">
                        <a:latin typeface="Arial"/>
                        <a:cs typeface="Arial"/>
                      </a:endParaRPr>
                    </a:p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4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бюджета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445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2184419"/>
                  </a:ext>
                </a:extLst>
              </a:tr>
              <a:tr h="113580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200" b="1" spc="-10" dirty="0">
                          <a:solidFill>
                            <a:srgbClr val="0033CC"/>
                          </a:solidFill>
                          <a:latin typeface="Arial"/>
                          <a:cs typeface="Arial"/>
                        </a:rPr>
                        <a:t>Модернизация школьных систем образования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525" marR="253365">
                        <a:lnSpc>
                          <a:spcPct val="100000"/>
                        </a:lnSpc>
                      </a:pPr>
                      <a:r>
                        <a:rPr lang="ru-RU" sz="1200" b="1" spc="-10" dirty="0">
                          <a:solidFill>
                            <a:srgbClr val="0033CC"/>
                          </a:solidFill>
                          <a:latin typeface="Arial"/>
                          <a:cs typeface="Arial"/>
                        </a:rPr>
                        <a:t>капитальный</a:t>
                      </a:r>
                      <a:r>
                        <a:rPr lang="ru-RU" sz="1200" b="1" spc="70" dirty="0">
                          <a:solidFill>
                            <a:srgbClr val="0033CC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200" b="1" spc="-10" dirty="0">
                          <a:solidFill>
                            <a:srgbClr val="0033CC"/>
                          </a:solidFill>
                          <a:latin typeface="Arial"/>
                          <a:cs typeface="Arial"/>
                        </a:rPr>
                        <a:t>ремонт</a:t>
                      </a:r>
                      <a:r>
                        <a:rPr lang="ru-RU" sz="1200" b="1" spc="-5" dirty="0">
                          <a:solidFill>
                            <a:srgbClr val="0033CC"/>
                          </a:solidFill>
                          <a:latin typeface="Arial"/>
                          <a:cs typeface="Arial"/>
                        </a:rPr>
                        <a:t> школы- ремонт кровли, замена окон, замена электропроводки, замена дверей </a:t>
                      </a:r>
                      <a:r>
                        <a:rPr sz="1200" b="1" dirty="0">
                          <a:latin typeface="Arial"/>
                          <a:cs typeface="Arial"/>
                        </a:rPr>
                        <a:t>(</a:t>
                      </a:r>
                      <a:r>
                        <a:rPr lang="ru-RU" sz="1200" b="1" dirty="0">
                          <a:latin typeface="Arial"/>
                          <a:cs typeface="Arial"/>
                        </a:rPr>
                        <a:t>д</a:t>
                      </a:r>
                      <a:r>
                        <a:rPr sz="1200" b="1" dirty="0">
                          <a:latin typeface="Arial"/>
                          <a:cs typeface="Arial"/>
                        </a:rPr>
                        <a:t>.</a:t>
                      </a:r>
                      <a:r>
                        <a:rPr lang="ru-RU" sz="1200" b="1" dirty="0">
                          <a:latin typeface="Arial"/>
                          <a:cs typeface="Arial"/>
                        </a:rPr>
                        <a:t>Цапелька,  </a:t>
                      </a:r>
                      <a:r>
                        <a:rPr lang="ru-RU" sz="1200" b="1" dirty="0" err="1">
                          <a:latin typeface="Arial"/>
                          <a:cs typeface="Arial"/>
                        </a:rPr>
                        <a:t>ул.Школьная</a:t>
                      </a:r>
                      <a:r>
                        <a:rPr lang="ru-RU" sz="1200" b="1" dirty="0">
                          <a:latin typeface="Arial"/>
                          <a:cs typeface="Arial"/>
                        </a:rPr>
                        <a:t> д.9</a:t>
                      </a:r>
                      <a:r>
                        <a:rPr sz="1200" b="1" spc="-5" dirty="0">
                          <a:latin typeface="Arial"/>
                          <a:cs typeface="Arial"/>
                        </a:rPr>
                        <a:t>)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78105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2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b="1" dirty="0">
                          <a:latin typeface="Arial"/>
                          <a:cs typeface="Arial"/>
                        </a:rPr>
                        <a:t>10 148</a:t>
                      </a:r>
                    </a:p>
                  </a:txBody>
                  <a:tcPr marL="0" marR="0" marT="0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2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b="1" dirty="0">
                          <a:latin typeface="Arial"/>
                          <a:cs typeface="Arial"/>
                        </a:rPr>
                        <a:t>102,5</a:t>
                      </a:r>
                    </a:p>
                  </a:txBody>
                  <a:tcPr marL="0" marR="0" marT="0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2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b="1" dirty="0">
                          <a:latin typeface="Arial"/>
                          <a:cs typeface="Arial"/>
                        </a:rPr>
                        <a:t>329,8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b="1" spc="-5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Arial"/>
                          <a:cs typeface="Arial"/>
                        </a:rPr>
                        <a:t>100,0</a:t>
                      </a:r>
                      <a:r>
                        <a:rPr sz="1200" b="1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5" dirty="0">
                          <a:latin typeface="Arial"/>
                          <a:cs typeface="Arial"/>
                        </a:rPr>
                        <a:t>%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9963931"/>
                  </a:ext>
                </a:extLst>
              </a:tr>
              <a:tr h="92164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525" marR="253365">
                        <a:lnSpc>
                          <a:spcPct val="100000"/>
                        </a:lnSpc>
                      </a:pPr>
                      <a:r>
                        <a:rPr lang="ru-RU" sz="1200" b="1" spc="-10" dirty="0">
                          <a:solidFill>
                            <a:srgbClr val="0033CC"/>
                          </a:solidFill>
                          <a:latin typeface="Arial"/>
                          <a:cs typeface="Arial"/>
                        </a:rPr>
                        <a:t>текущий</a:t>
                      </a:r>
                      <a:r>
                        <a:rPr lang="ru-RU" sz="1200" b="1" spc="70" dirty="0">
                          <a:solidFill>
                            <a:srgbClr val="0033CC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200" b="1" spc="-10" dirty="0">
                          <a:solidFill>
                            <a:srgbClr val="0033CC"/>
                          </a:solidFill>
                          <a:latin typeface="Arial"/>
                          <a:cs typeface="Arial"/>
                        </a:rPr>
                        <a:t>ремонт в здании школы - кабинета «Точка Роста» </a:t>
                      </a:r>
                      <a:r>
                        <a:rPr lang="ru-RU" sz="1200" b="1" spc="-5" dirty="0">
                          <a:solidFill>
                            <a:srgbClr val="0033CC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dirty="0">
                          <a:latin typeface="Arial"/>
                          <a:cs typeface="Arial"/>
                        </a:rPr>
                        <a:t>(</a:t>
                      </a:r>
                      <a:r>
                        <a:rPr lang="ru-RU" sz="1200" b="1" dirty="0">
                          <a:latin typeface="Arial"/>
                          <a:cs typeface="Arial"/>
                        </a:rPr>
                        <a:t>д. Цапелька, ул. Школьная д.9</a:t>
                      </a:r>
                      <a:r>
                        <a:rPr sz="1200" b="1" spc="-5" dirty="0">
                          <a:latin typeface="Arial"/>
                          <a:cs typeface="Arial"/>
                        </a:rPr>
                        <a:t>)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78105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2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b="1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2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b="1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2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b="1" dirty="0">
                          <a:latin typeface="Arial"/>
                          <a:cs typeface="Arial"/>
                        </a:rPr>
                        <a:t>281,6</a:t>
                      </a:r>
                      <a:endParaRPr sz="1200" b="1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b="1" spc="-5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Arial"/>
                          <a:cs typeface="Arial"/>
                        </a:rPr>
                        <a:t>100,0</a:t>
                      </a:r>
                      <a:r>
                        <a:rPr sz="1200" b="1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5" dirty="0">
                          <a:latin typeface="Arial"/>
                          <a:cs typeface="Arial"/>
                        </a:rPr>
                        <a:t>%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1405866"/>
                  </a:ext>
                </a:extLst>
              </a:tr>
              <a:tr h="20928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200" b="1" spc="-10" dirty="0">
                          <a:solidFill>
                            <a:srgbClr val="0033CC"/>
                          </a:solidFill>
                          <a:latin typeface="Arial"/>
                          <a:cs typeface="Arial"/>
                        </a:rPr>
                        <a:t>Проведение ремонта (реконструкции) и благоустройство воинских захоронений, памятников и памятных знаков, увековечивающих память погибших при защите Отечества на территории муниципального образования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525" marR="253365">
                        <a:lnSpc>
                          <a:spcPct val="100000"/>
                        </a:lnSpc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Замена ограждения, мощение поверхности брусчаткой, с установкой бордюрного камня (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д.Узьмино</a:t>
                      </a:r>
                      <a:r>
                        <a:rPr lang="ru-RU" sz="1200" dirty="0">
                          <a:solidFill>
                            <a:srgbClr val="002060"/>
                          </a:solidFill>
                          <a:latin typeface="Arial"/>
                          <a:cs typeface="Arial"/>
                        </a:rPr>
                        <a:t>)</a:t>
                      </a:r>
                      <a:endParaRPr sz="1200" dirty="0">
                        <a:solidFill>
                          <a:srgbClr val="00206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78105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200" b="1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b="1" dirty="0">
                          <a:latin typeface="Arial"/>
                          <a:cs typeface="Arial"/>
                        </a:rPr>
                        <a:t>200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b="1" dirty="0">
                          <a:latin typeface="Arial"/>
                          <a:cs typeface="Arial"/>
                        </a:rPr>
                        <a:t>200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>
                          <a:latin typeface="Arial"/>
                          <a:cs typeface="Arial"/>
                        </a:rPr>
                        <a:t>100%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533602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12783" y="6526783"/>
            <a:ext cx="255017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1600" b="1" spc="-5" dirty="0">
                <a:solidFill>
                  <a:srgbClr val="004E4B"/>
                </a:solidFill>
                <a:latin typeface="Arial"/>
                <a:cs typeface="Arial"/>
              </a:rPr>
              <a:t>9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23782" y="168675"/>
            <a:ext cx="8346889" cy="708629"/>
          </a:xfrm>
          <a:custGeom>
            <a:avLst/>
            <a:gdLst/>
            <a:ahLst/>
            <a:cxnLst/>
            <a:rect l="l" t="t" r="r" b="b"/>
            <a:pathLst>
              <a:path w="9144000" h="1125220">
                <a:moveTo>
                  <a:pt x="9144000" y="0"/>
                </a:moveTo>
                <a:lnTo>
                  <a:pt x="0" y="0"/>
                </a:lnTo>
                <a:lnTo>
                  <a:pt x="0" y="1124750"/>
                </a:lnTo>
                <a:lnTo>
                  <a:pt x="9144000" y="1124750"/>
                </a:lnTo>
                <a:lnTo>
                  <a:pt x="9144000" y="0"/>
                </a:lnTo>
                <a:close/>
              </a:path>
            </a:pathLst>
          </a:custGeom>
          <a:solidFill>
            <a:srgbClr val="0450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066800" y="257044"/>
            <a:ext cx="7162799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ДРУГИЕ</a:t>
            </a:r>
            <a:r>
              <a:rPr dirty="0"/>
              <a:t> </a:t>
            </a:r>
            <a:r>
              <a:rPr spc="-10" dirty="0"/>
              <a:t>СОЦИАЛЬНО-ЗНАЧИМЫЕ</a:t>
            </a:r>
            <a:r>
              <a:rPr spc="-40" dirty="0"/>
              <a:t> </a:t>
            </a:r>
            <a:r>
              <a:t>ПРОЕКТЫ</a:t>
            </a:r>
            <a:r>
              <a:rPr spc="-5"/>
              <a:t> 202</a:t>
            </a:r>
            <a:r>
              <a:rPr lang="ru-RU" spc="-5" dirty="0"/>
              <a:t>3</a:t>
            </a:r>
            <a:r>
              <a:rPr spc="-20"/>
              <a:t> </a:t>
            </a:r>
            <a:r>
              <a:rPr spc="-15" dirty="0"/>
              <a:t>ГОДА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551166" y="581913"/>
            <a:ext cx="135318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lang="ru-RU" sz="2000" b="1" dirty="0" err="1">
                <a:solidFill>
                  <a:srgbClr val="FFFFFF"/>
                </a:solidFill>
                <a:latin typeface="Arial"/>
                <a:cs typeface="Arial"/>
              </a:rPr>
              <a:t>тыс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2000" b="1" spc="-1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руб.)</a:t>
            </a:r>
            <a:endParaRPr sz="2000" dirty="0">
              <a:latin typeface="Arial"/>
              <a:cs typeface="Arial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FEB5C187-510D-E0E7-BB00-AAC8B551C1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19" y="200659"/>
            <a:ext cx="408705" cy="272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Таблица 10">
            <a:extLst>
              <a:ext uri="{FF2B5EF4-FFF2-40B4-BE49-F238E27FC236}">
                <a16:creationId xmlns:a16="http://schemas.microsoft.com/office/drawing/2014/main" id="{388768FC-F72F-C82C-184A-73CB24AAFA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955565"/>
              </p:ext>
            </p:extLst>
          </p:nvPr>
        </p:nvGraphicFramePr>
        <p:xfrm>
          <a:off x="513865" y="894506"/>
          <a:ext cx="8298917" cy="555935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90588">
                  <a:extLst>
                    <a:ext uri="{9D8B030D-6E8A-4147-A177-3AD203B41FA5}">
                      <a16:colId xmlns:a16="http://schemas.microsoft.com/office/drawing/2014/main" val="3405434307"/>
                    </a:ext>
                  </a:extLst>
                </a:gridCol>
                <a:gridCol w="2628704">
                  <a:extLst>
                    <a:ext uri="{9D8B030D-6E8A-4147-A177-3AD203B41FA5}">
                      <a16:colId xmlns:a16="http://schemas.microsoft.com/office/drawing/2014/main" val="2082169919"/>
                    </a:ext>
                  </a:extLst>
                </a:gridCol>
                <a:gridCol w="805653">
                  <a:extLst>
                    <a:ext uri="{9D8B030D-6E8A-4147-A177-3AD203B41FA5}">
                      <a16:colId xmlns:a16="http://schemas.microsoft.com/office/drawing/2014/main" val="3981881824"/>
                    </a:ext>
                  </a:extLst>
                </a:gridCol>
                <a:gridCol w="899991">
                  <a:extLst>
                    <a:ext uri="{9D8B030D-6E8A-4147-A177-3AD203B41FA5}">
                      <a16:colId xmlns:a16="http://schemas.microsoft.com/office/drawing/2014/main" val="2615258116"/>
                    </a:ext>
                  </a:extLst>
                </a:gridCol>
                <a:gridCol w="899991">
                  <a:extLst>
                    <a:ext uri="{9D8B030D-6E8A-4147-A177-3AD203B41FA5}">
                      <a16:colId xmlns:a16="http://schemas.microsoft.com/office/drawing/2014/main" val="2022830167"/>
                    </a:ext>
                  </a:extLst>
                </a:gridCol>
                <a:gridCol w="873990">
                  <a:extLst>
                    <a:ext uri="{9D8B030D-6E8A-4147-A177-3AD203B41FA5}">
                      <a16:colId xmlns:a16="http://schemas.microsoft.com/office/drawing/2014/main" val="2357543971"/>
                    </a:ext>
                  </a:extLst>
                </a:gridCol>
              </a:tblGrid>
              <a:tr h="58949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sz="1400" b="1" spc="-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региональный</a:t>
                      </a:r>
                      <a:endParaRPr sz="1400" dirty="0">
                        <a:latin typeface="Arial"/>
                        <a:cs typeface="Arial"/>
                      </a:endParaRPr>
                    </a:p>
                    <a:p>
                      <a:pPr marL="43180" marR="35560" indent="-1270" algn="ctr">
                        <a:lnSpc>
                          <a:spcPct val="100000"/>
                        </a:lnSpc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/ </a:t>
                      </a:r>
                      <a:r>
                        <a:rPr sz="1400" b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4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ф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еде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альный  проект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1081405" algn="ctr">
                        <a:lnSpc>
                          <a:spcPct val="100000"/>
                        </a:lnSpc>
                      </a:pPr>
                      <a:r>
                        <a:rPr sz="1400" b="1" spc="-5" dirty="0" err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мероприятие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120650" marR="31750" indent="-79375" algn="ctr">
                        <a:lnSpc>
                          <a:spcPct val="100000"/>
                        </a:lnSpc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ФЕДЕ</a:t>
                      </a:r>
                      <a:r>
                        <a:rPr sz="1400" b="1" spc="-2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.  </a:t>
                      </a:r>
                      <a:r>
                        <a:rPr sz="1400" b="1" spc="-3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СР-ВА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96520" marR="92075" indent="55880" algn="ctr">
                        <a:lnSpc>
                          <a:spcPct val="100000"/>
                        </a:lnSpc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ОБЛ. </a:t>
                      </a:r>
                      <a:r>
                        <a:rPr sz="1400" b="1" spc="-37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С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400" b="1" spc="-8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ВА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96520" marR="92075" lvl="0" indent="5588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МЕСТ. </a:t>
                      </a:r>
                      <a:r>
                        <a:rPr lang="ru-RU" sz="1400" b="1" spc="-37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С</a:t>
                      </a:r>
                      <a:r>
                        <a:rPr lang="ru-RU"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lang="ru-RU"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lang="ru-RU" sz="1400" b="1" spc="-8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ВА</a:t>
                      </a:r>
                      <a:endParaRPr lang="ru-RU" sz="1400" dirty="0">
                        <a:latin typeface="Arial"/>
                        <a:cs typeface="Arial"/>
                      </a:endParaRPr>
                    </a:p>
                    <a:p>
                      <a:pPr marL="96520" marR="92075" indent="55880" algn="ctr">
                        <a:lnSpc>
                          <a:spcPct val="100000"/>
                        </a:lnSpc>
                      </a:pP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%</a:t>
                      </a:r>
                      <a:r>
                        <a:rPr sz="1400" b="1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исп.</a:t>
                      </a:r>
                      <a:endParaRPr sz="1400" dirty="0">
                        <a:latin typeface="Arial"/>
                        <a:cs typeface="Arial"/>
                      </a:endParaRPr>
                    </a:p>
                    <a:p>
                      <a:pPr marL="2540" algn="ctr">
                        <a:lnSpc>
                          <a:spcPct val="100000"/>
                        </a:lnSpc>
                      </a:pPr>
                      <a:r>
                        <a:rPr sz="14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бюджета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445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2184419"/>
                  </a:ext>
                </a:extLst>
              </a:tr>
              <a:tr h="181694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100" b="1" spc="-10" dirty="0">
                          <a:solidFill>
                            <a:srgbClr val="0033CC"/>
                          </a:solidFill>
                          <a:latin typeface="Arial"/>
                          <a:cs typeface="Arial"/>
                        </a:rPr>
                        <a:t>Осуществление дорожной деятельности в отношении автомобильных дорог общего пользования, а также капитального ремонта и ремонта дворовых территорий многоквартирных домов, проездов к дворовым территориям многоквартирных домов населенных пунктов</a:t>
                      </a:r>
                      <a:endParaRPr sz="11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marL="9525" marR="253365">
                        <a:lnSpc>
                          <a:spcPct val="100000"/>
                        </a:lnSpc>
                      </a:pPr>
                      <a:r>
                        <a:rPr lang="ru-RU" sz="1100" b="1" spc="70" dirty="0">
                          <a:solidFill>
                            <a:srgbClr val="0033CC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100" b="1" spc="-10" dirty="0">
                          <a:solidFill>
                            <a:srgbClr val="0033CC"/>
                          </a:solidFill>
                          <a:latin typeface="Arial"/>
                          <a:cs typeface="Arial"/>
                        </a:rPr>
                        <a:t>ремонт автомобильных дорог общего пользования местного значения  </a:t>
                      </a:r>
                      <a:r>
                        <a:rPr lang="ru-RU" sz="1100" b="1" dirty="0">
                          <a:latin typeface="Arial"/>
                          <a:cs typeface="Arial"/>
                        </a:rPr>
                        <a:t>(</a:t>
                      </a:r>
                      <a:r>
                        <a:rPr lang="ru-RU" sz="1100" b="1" dirty="0" err="1">
                          <a:latin typeface="Arial"/>
                          <a:cs typeface="Arial"/>
                        </a:rPr>
                        <a:t>рп.Струги</a:t>
                      </a:r>
                      <a:r>
                        <a:rPr lang="ru-RU" sz="1100" b="1" dirty="0">
                          <a:latin typeface="Arial"/>
                          <a:cs typeface="Arial"/>
                        </a:rPr>
                        <a:t> Красные,  ул. </a:t>
                      </a:r>
                      <a:r>
                        <a:rPr lang="ru-RU" sz="1100" b="1" dirty="0" err="1">
                          <a:latin typeface="Arial"/>
                          <a:cs typeface="Arial"/>
                        </a:rPr>
                        <a:t>Северограничная</a:t>
                      </a:r>
                      <a:r>
                        <a:rPr lang="ru-RU" sz="1100" b="1" dirty="0">
                          <a:latin typeface="Arial"/>
                          <a:cs typeface="Arial"/>
                        </a:rPr>
                        <a:t>, ул. Кооператоров, </a:t>
                      </a:r>
                      <a:r>
                        <a:rPr lang="ru-RU" sz="1100" b="1" dirty="0" err="1">
                          <a:latin typeface="Arial"/>
                          <a:cs typeface="Arial"/>
                        </a:rPr>
                        <a:t>ул.Мира,ул</a:t>
                      </a:r>
                      <a:r>
                        <a:rPr lang="ru-RU" sz="1100" b="1" dirty="0">
                          <a:latin typeface="Arial"/>
                          <a:cs typeface="Arial"/>
                        </a:rPr>
                        <a:t>. </a:t>
                      </a:r>
                      <a:r>
                        <a:rPr lang="ru-RU" sz="1100" b="1" dirty="0" err="1">
                          <a:latin typeface="Arial"/>
                          <a:cs typeface="Arial"/>
                        </a:rPr>
                        <a:t>П.Виноградова</a:t>
                      </a:r>
                      <a:r>
                        <a:rPr lang="ru-RU" sz="1100" b="1" spc="-5" dirty="0">
                          <a:latin typeface="Arial"/>
                          <a:cs typeface="Arial"/>
                        </a:rPr>
                        <a:t>)</a:t>
                      </a:r>
                      <a:endParaRPr sz="1100" dirty="0">
                        <a:latin typeface="Arial"/>
                        <a:cs typeface="Arial"/>
                      </a:endParaRPr>
                    </a:p>
                  </a:txBody>
                  <a:tcPr marL="0" marR="0" marT="78105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15 849</a:t>
                      </a:r>
                    </a:p>
                  </a:txBody>
                  <a:tcPr marL="0" marR="0" marT="0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160,2</a:t>
                      </a:r>
                      <a:endParaRPr sz="1100" b="1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0D7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spc="-5" dirty="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100" b="1" spc="-5" dirty="0">
                          <a:latin typeface="Arial"/>
                          <a:cs typeface="Arial"/>
                        </a:rPr>
                        <a:t>100,0</a:t>
                      </a:r>
                      <a:r>
                        <a:rPr sz="1100" b="1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5" dirty="0">
                          <a:latin typeface="Arial"/>
                          <a:cs typeface="Arial"/>
                        </a:rPr>
                        <a:t>%</a:t>
                      </a:r>
                      <a:endParaRPr sz="11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9963931"/>
                  </a:ext>
                </a:extLst>
              </a:tr>
              <a:tr h="201711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b="1" spc="-10" dirty="0">
                          <a:solidFill>
                            <a:srgbClr val="0033CC"/>
                          </a:solidFill>
                          <a:latin typeface="Arial"/>
                          <a:cs typeface="Arial"/>
                        </a:rPr>
                        <a:t>Обустройство и восстановление воинских захоронений, находящихся в государственной (муниципальной) собственности, в рамках реализации федеральной целевой программы "Увековечение памяти погибших при защите Отечества на 2019-2024 годы"</a:t>
                      </a:r>
                      <a:endParaRPr lang="ru-RU" sz="11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525" marR="253365">
                        <a:lnSpc>
                          <a:spcPct val="100000"/>
                        </a:lnSpc>
                      </a:pPr>
                      <a:r>
                        <a:rPr lang="ru-RU" sz="1100" b="1" spc="-10" dirty="0">
                          <a:solidFill>
                            <a:srgbClr val="0033CC"/>
                          </a:solidFill>
                          <a:latin typeface="Arial"/>
                          <a:cs typeface="Arial"/>
                        </a:rPr>
                        <a:t>Реставрация поверхности памятника, постамента , изготовление двух памятных плит с нанесением 65 имен на воинском захоронении (д. </a:t>
                      </a:r>
                      <a:r>
                        <a:rPr lang="ru-RU" sz="1100" b="1" spc="-10" dirty="0" err="1">
                          <a:solidFill>
                            <a:srgbClr val="0033CC"/>
                          </a:solidFill>
                          <a:latin typeface="Arial"/>
                          <a:cs typeface="Arial"/>
                        </a:rPr>
                        <a:t>Узьмино</a:t>
                      </a:r>
                      <a:r>
                        <a:rPr lang="ru-RU" sz="1100" b="1" spc="-10" dirty="0">
                          <a:solidFill>
                            <a:srgbClr val="0033CC"/>
                          </a:solidFill>
                          <a:latin typeface="Arial"/>
                          <a:cs typeface="Arial"/>
                        </a:rPr>
                        <a:t>) </a:t>
                      </a:r>
                      <a:endParaRPr lang="ru-RU" sz="1100" dirty="0">
                        <a:latin typeface="Arial"/>
                        <a:cs typeface="Arial"/>
                      </a:endParaRPr>
                    </a:p>
                  </a:txBody>
                  <a:tcPr marL="0" marR="0" marT="78105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215,5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2,2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2,2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dirty="0">
                          <a:latin typeface="Arial"/>
                          <a:cs typeface="Arial"/>
                        </a:rPr>
                        <a:t>100,0%</a:t>
                      </a:r>
                      <a:endParaRPr sz="11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1405866"/>
                  </a:ext>
                </a:extLst>
              </a:tr>
              <a:tr h="100855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b="1" spc="-10" dirty="0">
                          <a:solidFill>
                            <a:srgbClr val="0033CC"/>
                          </a:solidFill>
                          <a:latin typeface="Arial"/>
                          <a:cs typeface="Arial"/>
                        </a:rPr>
                        <a:t>Развитие институтов территориального общественного самоуправления и поддержка проектов местных инициатив</a:t>
                      </a:r>
                      <a:endParaRPr lang="ru-RU" sz="11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525" marR="253365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spc="-10" dirty="0">
                          <a:solidFill>
                            <a:srgbClr val="0033CC"/>
                          </a:solidFill>
                          <a:latin typeface="Arial"/>
                          <a:cs typeface="Arial"/>
                        </a:rPr>
                        <a:t>Замена  уличного освещения (</a:t>
                      </a:r>
                      <a:r>
                        <a:rPr lang="ru-RU" sz="1100" b="1" spc="-10" dirty="0" err="1">
                          <a:solidFill>
                            <a:srgbClr val="0033CC"/>
                          </a:solidFill>
                          <a:latin typeface="Arial"/>
                          <a:cs typeface="Arial"/>
                        </a:rPr>
                        <a:t>р.п</a:t>
                      </a:r>
                      <a:r>
                        <a:rPr lang="ru-RU" sz="1100" b="1" spc="-10" dirty="0">
                          <a:solidFill>
                            <a:srgbClr val="0033CC"/>
                          </a:solidFill>
                          <a:latin typeface="Arial"/>
                          <a:cs typeface="Arial"/>
                        </a:rPr>
                        <a:t> Струги Красные, д. Яблонец), работы по благоустройству дороги (откос дороги) (</a:t>
                      </a:r>
                      <a:r>
                        <a:rPr lang="ru-RU" sz="1100" b="1" spc="-10" dirty="0" err="1">
                          <a:solidFill>
                            <a:srgbClr val="0033CC"/>
                          </a:solidFill>
                          <a:latin typeface="Arial"/>
                          <a:cs typeface="Arial"/>
                        </a:rPr>
                        <a:t>с.Новоселье</a:t>
                      </a:r>
                      <a:r>
                        <a:rPr lang="ru-RU" sz="1100" b="1" spc="-10" dirty="0">
                          <a:solidFill>
                            <a:srgbClr val="0033CC"/>
                          </a:solidFill>
                          <a:latin typeface="Arial"/>
                          <a:cs typeface="Arial"/>
                        </a:rPr>
                        <a:t>)</a:t>
                      </a:r>
                      <a:endParaRPr lang="ru-RU" sz="1100" dirty="0">
                        <a:latin typeface="Arial"/>
                        <a:cs typeface="Arial"/>
                      </a:endParaRPr>
                    </a:p>
                    <a:p>
                      <a:pPr marL="9525" marR="253365">
                        <a:lnSpc>
                          <a:spcPct val="100000"/>
                        </a:lnSpc>
                      </a:pPr>
                      <a:endParaRPr lang="ru-RU" sz="1100" dirty="0">
                        <a:latin typeface="Arial"/>
                        <a:cs typeface="Arial"/>
                      </a:endParaRPr>
                    </a:p>
                  </a:txBody>
                  <a:tcPr marL="0" marR="0" marT="78105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1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250</a:t>
                      </a: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dirty="0">
                          <a:latin typeface="Arial"/>
                          <a:cs typeface="Arial"/>
                        </a:rPr>
                        <a:t>100,0%</a:t>
                      </a:r>
                      <a:endParaRPr sz="1100" b="1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24357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97908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2055</TotalTime>
  <Words>3274</Words>
  <Application>Microsoft Office PowerPoint</Application>
  <PresentationFormat>Экран (4:3)</PresentationFormat>
  <Paragraphs>756</Paragraphs>
  <Slides>22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Aharoni</vt:lpstr>
      <vt:lpstr>Arial</vt:lpstr>
      <vt:lpstr>Calibri</vt:lpstr>
      <vt:lpstr>Microsoft Sans Serif</vt:lpstr>
      <vt:lpstr>Times New Roman</vt:lpstr>
      <vt:lpstr>Office Theme</vt:lpstr>
      <vt:lpstr>Презентация PowerPoint</vt:lpstr>
      <vt:lpstr>ОСНОВНЫЕ ПАРАМЕТРЫ БЮДЖЕТА РАЙОНА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(тыс. руб.)</vt:lpstr>
      <vt:lpstr>ИСПОЛНЕНИЕ ПО НАЛОГОВЫМ ДОХОДАМ (тыс. руб.)</vt:lpstr>
      <vt:lpstr>ИСПОЛНЕНИЕ ПО НЕНАЛОГОВЫМ ДОХОДАМ (тыс. руб.)</vt:lpstr>
      <vt:lpstr>ИСПОЛНЕНИЕ ПО БЕЗВОЗМЕЗДНЫМ ПОСТУПЛЕНИЯМ (тыс. руб.)</vt:lpstr>
      <vt:lpstr>ИСПОЛНЕНИЕ РАСХОДОВ БЮДЖЕТА ПО ОТРАСЛЯМ (тыс. руб.)</vt:lpstr>
      <vt:lpstr>ИСПОЛНЕНИЕ НАЦПРОЕКТОВ В 2023 году  (тыс. руб.)</vt:lpstr>
      <vt:lpstr>ДРУГИЕ СОЦИАЛЬНО-ЗНАЧИМЫЕ ПРОЕКТЫ 2023 ГОДА</vt:lpstr>
      <vt:lpstr>ДРУГИЕ СОЦИАЛЬНО-ЗНАЧИМЫЕ ПРОЕКТЫ 2023 ГОДА</vt:lpstr>
      <vt:lpstr>В РАМКАХ МУНИЦИПАЛЬНЫХ ПРОГРАММ (ТЫС.РУБ.)</vt:lpstr>
      <vt:lpstr>В РАМКАХ МУНИЦИПАЛЬНЫХ ПРОГРАММ (ТЫС.РУБ.)</vt:lpstr>
      <vt:lpstr>В РАМКАХ МУНИЦИПАЛЬНЫХ ПРОГРАММ (ТЫС.РУБ.)</vt:lpstr>
      <vt:lpstr>МП «Развитие образования, молодежной политики и физической культуры и спорта в муниципальном образовании «Струго-Красненский район» (180 946,7 тыс. руб.)</vt:lpstr>
      <vt:lpstr>МП «Управление и обеспечение деятельности администрации муниципального образования, создание условий для эффективного управления муниципальными финансами и муниципальным долгом муниципального образования «Струго-Красненский район» (47 109 тыс.руб.)</vt:lpstr>
      <vt:lpstr>МП «Комплексное развитие систем коммунальной инфраструктуры и благоустройства муниципального образования «Струго-Красненский район» (25 871,8 тыс.руб)</vt:lpstr>
      <vt:lpstr>МП «РАЗВИТИЕ КУЛЬТУРЫ  В МУНИЦИПАЛЬНОМ ОБРАЗОВАНИИ «СТРУГО-КРАСНЕНСКИЙ РАЙОН»       ( 22 395,4 ТЫС.РУБ)</vt:lpstr>
      <vt:lpstr>МП «Развитие транспортного обслуживания населения на территории муниципального образования «Струго-Красненский район» (17 676,3 тыс.руб.)</vt:lpstr>
      <vt:lpstr>Презентация PowerPoint</vt:lpstr>
      <vt:lpstr>Презентация PowerPoint</vt:lpstr>
      <vt:lpstr>Презентация PowerPoint</vt:lpstr>
      <vt:lpstr>МП «Содействие экономическому развитию и инвестиционной привлекательности муниципального образования «Струго-Красненского района» (0  тыс. руб.)</vt:lpstr>
      <vt:lpstr>ОТДЕЛЬНЫЕ ПОКАЗАТЕЛИ ИСПОЛНЕНИЯ БЮДЖЕТА РАЙОНА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об исполнении бюджета Череповецкого муниципального района за 2018 год</dc:title>
  <dc:creator>Проворова</dc:creator>
  <cp:lastModifiedBy>Фин Управление Струги</cp:lastModifiedBy>
  <cp:revision>559</cp:revision>
  <cp:lastPrinted>2024-03-11T11:00:15Z</cp:lastPrinted>
  <dcterms:created xsi:type="dcterms:W3CDTF">2023-03-14T12:25:08Z</dcterms:created>
  <dcterms:modified xsi:type="dcterms:W3CDTF">2024-03-14T06:30:08Z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2022-04-26T00:00:00Z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2023-03-14T00:00:00Z</vt:filetime>
  </property>
</Properties>
</file>